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4.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5.xml" ContentType="application/vnd.openxmlformats-officedocument.presentationml.notesSlide+xml"/>
  <Override PartName="/ppt/tags/tag23.xml" ContentType="application/vnd.openxmlformats-officedocument.presentationml.tags+xml"/>
  <Override PartName="/ppt/notesSlides/notesSlide6.xml" ContentType="application/vnd.openxmlformats-officedocument.presentationml.notesSlide+xml"/>
  <Override PartName="/ppt/tags/tag24.xml" ContentType="application/vnd.openxmlformats-officedocument.presentationml.tags+xml"/>
  <Override PartName="/ppt/notesSlides/notesSlide7.xml" ContentType="application/vnd.openxmlformats-officedocument.presentationml.notesSlide+xml"/>
  <Override PartName="/ppt/tags/tag2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82"/>
  </p:notesMasterIdLst>
  <p:handoutMasterIdLst>
    <p:handoutMasterId r:id="rId83"/>
  </p:handoutMasterIdLst>
  <p:sldIdLst>
    <p:sldId id="377" r:id="rId2"/>
    <p:sldId id="456" r:id="rId3"/>
    <p:sldId id="457" r:id="rId4"/>
    <p:sldId id="458" r:id="rId5"/>
    <p:sldId id="504" r:id="rId6"/>
    <p:sldId id="520" r:id="rId7"/>
    <p:sldId id="521" r:id="rId8"/>
    <p:sldId id="503" r:id="rId9"/>
    <p:sldId id="382" r:id="rId10"/>
    <p:sldId id="455" r:id="rId11"/>
    <p:sldId id="376" r:id="rId12"/>
    <p:sldId id="275" r:id="rId13"/>
    <p:sldId id="310" r:id="rId14"/>
    <p:sldId id="327" r:id="rId15"/>
    <p:sldId id="440" r:id="rId16"/>
    <p:sldId id="459" r:id="rId17"/>
    <p:sldId id="384" r:id="rId18"/>
    <p:sldId id="385" r:id="rId19"/>
    <p:sldId id="481" r:id="rId20"/>
    <p:sldId id="482" r:id="rId21"/>
    <p:sldId id="487" r:id="rId22"/>
    <p:sldId id="488" r:id="rId23"/>
    <p:sldId id="483" r:id="rId24"/>
    <p:sldId id="484" r:id="rId25"/>
    <p:sldId id="485" r:id="rId26"/>
    <p:sldId id="461" r:id="rId27"/>
    <p:sldId id="460" r:id="rId28"/>
    <p:sldId id="462" r:id="rId29"/>
    <p:sldId id="463" r:id="rId30"/>
    <p:sldId id="465" r:id="rId31"/>
    <p:sldId id="466" r:id="rId32"/>
    <p:sldId id="467" r:id="rId33"/>
    <p:sldId id="468" r:id="rId34"/>
    <p:sldId id="479" r:id="rId35"/>
    <p:sldId id="480" r:id="rId36"/>
    <p:sldId id="502" r:id="rId37"/>
    <p:sldId id="489" r:id="rId38"/>
    <p:sldId id="490" r:id="rId39"/>
    <p:sldId id="491" r:id="rId40"/>
    <p:sldId id="492" r:id="rId41"/>
    <p:sldId id="495" r:id="rId42"/>
    <p:sldId id="522" r:id="rId43"/>
    <p:sldId id="493" r:id="rId44"/>
    <p:sldId id="494" r:id="rId45"/>
    <p:sldId id="496" r:id="rId46"/>
    <p:sldId id="469" r:id="rId47"/>
    <p:sldId id="477" r:id="rId48"/>
    <p:sldId id="486" r:id="rId49"/>
    <p:sldId id="470" r:id="rId50"/>
    <p:sldId id="471" r:id="rId51"/>
    <p:sldId id="472" r:id="rId52"/>
    <p:sldId id="314" r:id="rId53"/>
    <p:sldId id="386" r:id="rId54"/>
    <p:sldId id="497" r:id="rId55"/>
    <p:sldId id="498" r:id="rId56"/>
    <p:sldId id="499" r:id="rId57"/>
    <p:sldId id="500" r:id="rId58"/>
    <p:sldId id="501" r:id="rId59"/>
    <p:sldId id="416" r:id="rId60"/>
    <p:sldId id="280" r:id="rId61"/>
    <p:sldId id="473" r:id="rId62"/>
    <p:sldId id="474" r:id="rId63"/>
    <p:sldId id="475" r:id="rId64"/>
    <p:sldId id="476" r:id="rId65"/>
    <p:sldId id="390" r:id="rId66"/>
    <p:sldId id="478" r:id="rId67"/>
    <p:sldId id="505" r:id="rId68"/>
    <p:sldId id="506" r:id="rId69"/>
    <p:sldId id="507" r:id="rId70"/>
    <p:sldId id="508" r:id="rId71"/>
    <p:sldId id="509" r:id="rId72"/>
    <p:sldId id="510" r:id="rId73"/>
    <p:sldId id="511" r:id="rId74"/>
    <p:sldId id="512" r:id="rId75"/>
    <p:sldId id="513" r:id="rId76"/>
    <p:sldId id="514" r:id="rId77"/>
    <p:sldId id="515" r:id="rId78"/>
    <p:sldId id="519" r:id="rId79"/>
    <p:sldId id="518" r:id="rId80"/>
    <p:sldId id="517" r:id="rId81"/>
  </p:sldIdLst>
  <p:sldSz cx="9144000" cy="6858000" type="screen4x3"/>
  <p:notesSz cx="6858000" cy="9144000"/>
  <p:defaultTextStyle>
    <a:defPPr>
      <a:defRPr lang="zh-CN"/>
    </a:defPPr>
    <a:lvl1pPr algn="l" rtl="0" fontAlgn="base">
      <a:spcBef>
        <a:spcPct val="0"/>
      </a:spcBef>
      <a:spcAft>
        <a:spcPct val="0"/>
      </a:spcAft>
      <a:defRPr kumimoji="1" sz="4400" kern="1200">
        <a:solidFill>
          <a:srgbClr val="FF00FF"/>
        </a:solidFill>
        <a:latin typeface="华文新魏" pitchFamily="2" charset="-122"/>
        <a:ea typeface="华文新魏" pitchFamily="2" charset="-122"/>
        <a:cs typeface="+mn-cs"/>
      </a:defRPr>
    </a:lvl1pPr>
    <a:lvl2pPr marL="457200" algn="l" rtl="0" fontAlgn="base">
      <a:spcBef>
        <a:spcPct val="0"/>
      </a:spcBef>
      <a:spcAft>
        <a:spcPct val="0"/>
      </a:spcAft>
      <a:defRPr kumimoji="1" sz="4400" kern="1200">
        <a:solidFill>
          <a:srgbClr val="FF00FF"/>
        </a:solidFill>
        <a:latin typeface="华文新魏" pitchFamily="2" charset="-122"/>
        <a:ea typeface="华文新魏" pitchFamily="2" charset="-122"/>
        <a:cs typeface="+mn-cs"/>
      </a:defRPr>
    </a:lvl2pPr>
    <a:lvl3pPr marL="914400" algn="l" rtl="0" fontAlgn="base">
      <a:spcBef>
        <a:spcPct val="0"/>
      </a:spcBef>
      <a:spcAft>
        <a:spcPct val="0"/>
      </a:spcAft>
      <a:defRPr kumimoji="1" sz="4400" kern="1200">
        <a:solidFill>
          <a:srgbClr val="FF00FF"/>
        </a:solidFill>
        <a:latin typeface="华文新魏" pitchFamily="2" charset="-122"/>
        <a:ea typeface="华文新魏" pitchFamily="2" charset="-122"/>
        <a:cs typeface="+mn-cs"/>
      </a:defRPr>
    </a:lvl3pPr>
    <a:lvl4pPr marL="1371600" algn="l" rtl="0" fontAlgn="base">
      <a:spcBef>
        <a:spcPct val="0"/>
      </a:spcBef>
      <a:spcAft>
        <a:spcPct val="0"/>
      </a:spcAft>
      <a:defRPr kumimoji="1" sz="4400" kern="1200">
        <a:solidFill>
          <a:srgbClr val="FF00FF"/>
        </a:solidFill>
        <a:latin typeface="华文新魏" pitchFamily="2" charset="-122"/>
        <a:ea typeface="华文新魏" pitchFamily="2" charset="-122"/>
        <a:cs typeface="+mn-cs"/>
      </a:defRPr>
    </a:lvl4pPr>
    <a:lvl5pPr marL="1828800" algn="l" rtl="0" fontAlgn="base">
      <a:spcBef>
        <a:spcPct val="0"/>
      </a:spcBef>
      <a:spcAft>
        <a:spcPct val="0"/>
      </a:spcAft>
      <a:defRPr kumimoji="1" sz="4400" kern="1200">
        <a:solidFill>
          <a:srgbClr val="FF00FF"/>
        </a:solidFill>
        <a:latin typeface="华文新魏" pitchFamily="2" charset="-122"/>
        <a:ea typeface="华文新魏" pitchFamily="2" charset="-122"/>
        <a:cs typeface="+mn-cs"/>
      </a:defRPr>
    </a:lvl5pPr>
    <a:lvl6pPr marL="2286000" algn="l" defTabSz="914400" rtl="0" eaLnBrk="1" latinLnBrk="0" hangingPunct="1">
      <a:defRPr kumimoji="1" sz="4400" kern="1200">
        <a:solidFill>
          <a:srgbClr val="FF00FF"/>
        </a:solidFill>
        <a:latin typeface="华文新魏" pitchFamily="2" charset="-122"/>
        <a:ea typeface="华文新魏" pitchFamily="2" charset="-122"/>
        <a:cs typeface="+mn-cs"/>
      </a:defRPr>
    </a:lvl6pPr>
    <a:lvl7pPr marL="2743200" algn="l" defTabSz="914400" rtl="0" eaLnBrk="1" latinLnBrk="0" hangingPunct="1">
      <a:defRPr kumimoji="1" sz="4400" kern="1200">
        <a:solidFill>
          <a:srgbClr val="FF00FF"/>
        </a:solidFill>
        <a:latin typeface="华文新魏" pitchFamily="2" charset="-122"/>
        <a:ea typeface="华文新魏" pitchFamily="2" charset="-122"/>
        <a:cs typeface="+mn-cs"/>
      </a:defRPr>
    </a:lvl7pPr>
    <a:lvl8pPr marL="3200400" algn="l" defTabSz="914400" rtl="0" eaLnBrk="1" latinLnBrk="0" hangingPunct="1">
      <a:defRPr kumimoji="1" sz="4400" kern="1200">
        <a:solidFill>
          <a:srgbClr val="FF00FF"/>
        </a:solidFill>
        <a:latin typeface="华文新魏" pitchFamily="2" charset="-122"/>
        <a:ea typeface="华文新魏" pitchFamily="2" charset="-122"/>
        <a:cs typeface="+mn-cs"/>
      </a:defRPr>
    </a:lvl8pPr>
    <a:lvl9pPr marL="3657600" algn="l" defTabSz="914400" rtl="0" eaLnBrk="1" latinLnBrk="0" hangingPunct="1">
      <a:defRPr kumimoji="1" sz="4400" kern="1200">
        <a:solidFill>
          <a:srgbClr val="FF00FF"/>
        </a:solidFill>
        <a:latin typeface="华文新魏" pitchFamily="2" charset="-122"/>
        <a:ea typeface="华文新魏"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CFFFF"/>
    <a:srgbClr val="FF3300"/>
    <a:srgbClr val="99CCFF"/>
    <a:srgbClr val="FF00FF"/>
    <a:srgbClr val="FF6600"/>
    <a:srgbClr val="B03C1C"/>
    <a:srgbClr val="C14C0B"/>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2940" autoAdjust="0"/>
  </p:normalViewPr>
  <p:slideViewPr>
    <p:cSldViewPr>
      <p:cViewPr varScale="1">
        <p:scale>
          <a:sx n="93" d="100"/>
          <a:sy n="93" d="100"/>
        </p:scale>
        <p:origin x="852" y="90"/>
      </p:cViewPr>
      <p:guideLst>
        <p:guide orient="horz" pos="2160"/>
        <p:guide pos="2880"/>
      </p:guideLst>
    </p:cSldViewPr>
  </p:slideViewPr>
  <p:outlineViewPr>
    <p:cViewPr>
      <p:scale>
        <a:sx n="33" d="100"/>
        <a:sy n="33" d="100"/>
      </p:scale>
      <p:origin x="0" y="2544"/>
    </p:cViewPr>
  </p:outlineViewPr>
  <p:notesTextViewPr>
    <p:cViewPr>
      <p:scale>
        <a:sx n="100" d="100"/>
        <a:sy n="100" d="100"/>
      </p:scale>
      <p:origin x="0" y="0"/>
    </p:cViewPr>
  </p:notesTextViewPr>
  <p:sorterViewPr>
    <p:cViewPr>
      <p:scale>
        <a:sx n="66" d="100"/>
        <a:sy n="66" d="100"/>
      </p:scale>
      <p:origin x="0" y="4326"/>
    </p:cViewPr>
  </p:sorterViewPr>
  <p:notesViewPr>
    <p:cSldViewPr>
      <p:cViewPr varScale="1">
        <p:scale>
          <a:sx n="49" d="100"/>
          <a:sy n="49" d="100"/>
        </p:scale>
        <p:origin x="-1884"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solidFill>
                  <a:schemeClr val="tx1"/>
                </a:solidFill>
                <a:latin typeface="Times New Roman" pitchFamily="18" charset="0"/>
                <a:ea typeface="宋体" pitchFamily="2" charset="-122"/>
              </a:defRPr>
            </a:lvl1pPr>
          </a:lstStyle>
          <a:p>
            <a:pPr>
              <a:defRPr/>
            </a:pPr>
            <a:endParaRPr lang="en-US" altLang="zh-CN"/>
          </a:p>
        </p:txBody>
      </p:sp>
      <p:sp>
        <p:nvSpPr>
          <p:cNvPr id="23555"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solidFill>
                  <a:schemeClr val="tx1"/>
                </a:solidFill>
                <a:latin typeface="Times New Roman" pitchFamily="18" charset="0"/>
                <a:ea typeface="宋体" pitchFamily="2" charset="-122"/>
              </a:defRPr>
            </a:lvl1pPr>
          </a:lstStyle>
          <a:p>
            <a:pPr>
              <a:defRPr/>
            </a:pPr>
            <a:endParaRPr lang="en-US" altLang="zh-CN"/>
          </a:p>
        </p:txBody>
      </p:sp>
      <p:sp>
        <p:nvSpPr>
          <p:cNvPr id="23556"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solidFill>
                  <a:schemeClr val="tx1"/>
                </a:solidFill>
                <a:latin typeface="Times New Roman" pitchFamily="18" charset="0"/>
                <a:ea typeface="宋体" pitchFamily="2" charset="-122"/>
              </a:defRPr>
            </a:lvl1pPr>
          </a:lstStyle>
          <a:p>
            <a:pPr>
              <a:defRPr/>
            </a:pPr>
            <a:endParaRPr lang="en-US" altLang="zh-CN"/>
          </a:p>
        </p:txBody>
      </p:sp>
      <p:sp>
        <p:nvSpPr>
          <p:cNvPr id="23557"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solidFill>
                  <a:schemeClr val="tx1"/>
                </a:solidFill>
                <a:latin typeface="Times New Roman" pitchFamily="18" charset="0"/>
                <a:ea typeface="宋体" pitchFamily="2" charset="-122"/>
              </a:defRPr>
            </a:lvl1pPr>
          </a:lstStyle>
          <a:p>
            <a:pPr>
              <a:defRPr/>
            </a:pPr>
            <a:fld id="{683B90BF-B46B-480A-8214-F5715A4824C2}" type="slidenum">
              <a:rPr lang="en-US" altLang="zh-CN"/>
              <a:pPr>
                <a:defRPr/>
              </a:pPr>
              <a:t>‹#›</a:t>
            </a:fld>
            <a:endParaRPr lang="en-US" altLang="zh-CN"/>
          </a:p>
        </p:txBody>
      </p:sp>
    </p:spTree>
    <p:extLst>
      <p:ext uri="{BB962C8B-B14F-4D97-AF65-F5344CB8AC3E}">
        <p14:creationId xmlns:p14="http://schemas.microsoft.com/office/powerpoint/2010/main" val="16066185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353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solidFill>
                  <a:schemeClr val="tx1"/>
                </a:solidFill>
                <a:latin typeface="Times New Roman" pitchFamily="18" charset="0"/>
                <a:ea typeface="宋体" pitchFamily="2" charset="-122"/>
              </a:defRPr>
            </a:lvl1pPr>
          </a:lstStyle>
          <a:p>
            <a:pPr>
              <a:defRPr/>
            </a:pPr>
            <a:endParaRPr lang="en-US" altLang="zh-CN"/>
          </a:p>
        </p:txBody>
      </p:sp>
      <p:sp>
        <p:nvSpPr>
          <p:cNvPr id="193539"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solidFill>
                  <a:schemeClr val="tx1"/>
                </a:solidFill>
                <a:latin typeface="Times New Roman" pitchFamily="18" charset="0"/>
                <a:ea typeface="宋体" pitchFamily="2" charset="-122"/>
              </a:defRPr>
            </a:lvl1pPr>
          </a:lstStyle>
          <a:p>
            <a:pPr>
              <a:defRPr/>
            </a:pPr>
            <a:endParaRPr lang="en-US" altLang="zh-CN"/>
          </a:p>
        </p:txBody>
      </p:sp>
      <p:sp>
        <p:nvSpPr>
          <p:cNvPr id="10035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93541"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93542"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solidFill>
                  <a:schemeClr val="tx1"/>
                </a:solidFill>
                <a:latin typeface="Times New Roman" pitchFamily="18" charset="0"/>
                <a:ea typeface="宋体" pitchFamily="2" charset="-122"/>
              </a:defRPr>
            </a:lvl1pPr>
          </a:lstStyle>
          <a:p>
            <a:pPr>
              <a:defRPr/>
            </a:pPr>
            <a:endParaRPr lang="en-US" altLang="zh-CN"/>
          </a:p>
        </p:txBody>
      </p:sp>
      <p:sp>
        <p:nvSpPr>
          <p:cNvPr id="193543"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solidFill>
                  <a:schemeClr val="tx1"/>
                </a:solidFill>
                <a:latin typeface="Times New Roman" pitchFamily="18" charset="0"/>
                <a:ea typeface="宋体" pitchFamily="2" charset="-122"/>
              </a:defRPr>
            </a:lvl1pPr>
          </a:lstStyle>
          <a:p>
            <a:pPr>
              <a:defRPr/>
            </a:pPr>
            <a:fld id="{CEDB5EB6-3570-41BA-A830-F5AEEB561C72}" type="slidenum">
              <a:rPr lang="en-US" altLang="zh-CN"/>
              <a:pPr>
                <a:defRPr/>
              </a:pPr>
              <a:t>‹#›</a:t>
            </a:fld>
            <a:endParaRPr lang="en-US" altLang="zh-CN"/>
          </a:p>
        </p:txBody>
      </p:sp>
    </p:spTree>
    <p:extLst>
      <p:ext uri="{BB962C8B-B14F-4D97-AF65-F5344CB8AC3E}">
        <p14:creationId xmlns:p14="http://schemas.microsoft.com/office/powerpoint/2010/main" val="36109538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1" dirty="0">
                <a:solidFill>
                  <a:schemeClr val="tx1"/>
                </a:solidFill>
                <a:latin typeface="宋体" panose="02010600030101010101" pitchFamily="2" charset="-122"/>
                <a:ea typeface="宋体" panose="02010600030101010101" pitchFamily="2" charset="-122"/>
              </a:rPr>
              <a:t>猜测：</a:t>
            </a:r>
            <a:r>
              <a:rPr lang="en-US" altLang="zh-CN" sz="1200" b="1" dirty="0">
                <a:solidFill>
                  <a:schemeClr val="tx1"/>
                </a:solidFill>
                <a:latin typeface="宋体" panose="02010600030101010101" pitchFamily="2" charset="-122"/>
                <a:ea typeface="宋体" panose="02010600030101010101" pitchFamily="2" charset="-122"/>
              </a:rPr>
              <a:t>AMD</a:t>
            </a:r>
            <a:r>
              <a:rPr lang="zh-CN" altLang="en-US" sz="1200" b="1" dirty="0">
                <a:solidFill>
                  <a:schemeClr val="tx1"/>
                </a:solidFill>
                <a:latin typeface="宋体" panose="02010600030101010101" pitchFamily="2" charset="-122"/>
                <a:ea typeface="宋体" panose="02010600030101010101" pitchFamily="2" charset="-122"/>
              </a:rPr>
              <a:t>公司抢先将</a:t>
            </a:r>
            <a:r>
              <a:rPr lang="en-US" altLang="zh-CN" sz="1200" b="1" dirty="0">
                <a:solidFill>
                  <a:schemeClr val="tx1"/>
                </a:solidFill>
                <a:latin typeface="宋体" panose="02010600030101010101" pitchFamily="2" charset="-122"/>
                <a:ea typeface="宋体" panose="02010600030101010101" pitchFamily="2" charset="-122"/>
              </a:rPr>
              <a:t>32</a:t>
            </a:r>
            <a:r>
              <a:rPr lang="zh-CN" altLang="en-US" sz="1200" b="1" dirty="0">
                <a:solidFill>
                  <a:schemeClr val="tx1"/>
                </a:solidFill>
                <a:latin typeface="宋体" panose="02010600030101010101" pitchFamily="2" charset="-122"/>
                <a:ea typeface="宋体" panose="02010600030101010101" pitchFamily="2" charset="-122"/>
              </a:rPr>
              <a:t>位</a:t>
            </a:r>
            <a:r>
              <a:rPr lang="en-US" altLang="zh-CN" sz="1200" b="1" dirty="0">
                <a:solidFill>
                  <a:schemeClr val="tx1"/>
                </a:solidFill>
                <a:latin typeface="宋体" panose="02010600030101010101" pitchFamily="2" charset="-122"/>
                <a:ea typeface="宋体" panose="02010600030101010101" pitchFamily="2" charset="-122"/>
              </a:rPr>
              <a:t>x86</a:t>
            </a:r>
            <a:r>
              <a:rPr lang="zh-CN" altLang="en-US" sz="1200" b="1" dirty="0">
                <a:solidFill>
                  <a:schemeClr val="tx1"/>
                </a:solidFill>
                <a:latin typeface="宋体" panose="02010600030101010101" pitchFamily="2" charset="-122"/>
                <a:ea typeface="宋体" panose="02010600030101010101" pitchFamily="2" charset="-122"/>
              </a:rPr>
              <a:t>指令集扩展到</a:t>
            </a:r>
            <a:r>
              <a:rPr lang="en-US" altLang="zh-CN" sz="1200" b="1" dirty="0">
                <a:solidFill>
                  <a:schemeClr val="tx1"/>
                </a:solidFill>
                <a:latin typeface="宋体" panose="02010600030101010101" pitchFamily="2" charset="-122"/>
                <a:ea typeface="宋体" panose="02010600030101010101" pitchFamily="2" charset="-122"/>
              </a:rPr>
              <a:t>64</a:t>
            </a:r>
            <a:r>
              <a:rPr lang="zh-CN" altLang="en-US" sz="1200" b="1" dirty="0">
                <a:solidFill>
                  <a:schemeClr val="tx1"/>
                </a:solidFill>
                <a:latin typeface="宋体" panose="02010600030101010101" pitchFamily="2" charset="-122"/>
                <a:ea typeface="宋体" panose="02010600030101010101" pitchFamily="2" charset="-122"/>
              </a:rPr>
              <a:t>位，推出了</a:t>
            </a:r>
            <a:r>
              <a:rPr lang="en-US" altLang="zh-CN" sz="1200" b="1" dirty="0">
                <a:solidFill>
                  <a:schemeClr val="tx1"/>
                </a:solidFill>
                <a:latin typeface="宋体" panose="02010600030101010101" pitchFamily="2" charset="-122"/>
                <a:ea typeface="宋体" panose="02010600030101010101" pitchFamily="2" charset="-122"/>
              </a:rPr>
              <a:t>AMD64</a:t>
            </a:r>
            <a:r>
              <a:rPr lang="zh-CN" altLang="en-US" sz="1200" b="1" dirty="0">
                <a:solidFill>
                  <a:schemeClr val="tx1"/>
                </a:solidFill>
                <a:latin typeface="宋体" panose="02010600030101010101" pitchFamily="2" charset="-122"/>
                <a:ea typeface="宋体" panose="02010600030101010101" pitchFamily="2" charset="-122"/>
              </a:rPr>
              <a:t>。为了竞争，</a:t>
            </a:r>
            <a:r>
              <a:rPr lang="en-US" altLang="zh-CN" sz="1200" b="1" dirty="0">
                <a:solidFill>
                  <a:schemeClr val="tx1"/>
                </a:solidFill>
                <a:latin typeface="宋体" panose="02010600030101010101" pitchFamily="2" charset="-122"/>
                <a:ea typeface="宋体" panose="02010600030101010101" pitchFamily="2" charset="-122"/>
              </a:rPr>
              <a:t>Intel</a:t>
            </a:r>
            <a:r>
              <a:rPr lang="zh-CN" altLang="en-US" sz="1200" b="1" dirty="0">
                <a:solidFill>
                  <a:schemeClr val="tx1"/>
                </a:solidFill>
                <a:latin typeface="宋体" panose="02010600030101010101" pitchFamily="2" charset="-122"/>
                <a:ea typeface="宋体" panose="02010600030101010101" pitchFamily="2" charset="-122"/>
              </a:rPr>
              <a:t>做出了一次不太成功的尝试。</a:t>
            </a:r>
            <a:br>
              <a:rPr lang="en-US" altLang="zh-CN" sz="1200" b="1" dirty="0">
                <a:solidFill>
                  <a:schemeClr val="tx1"/>
                </a:solidFill>
                <a:latin typeface="宋体" panose="02010600030101010101" pitchFamily="2" charset="-122"/>
                <a:ea typeface="宋体" panose="02010600030101010101" pitchFamily="2" charset="-122"/>
              </a:rPr>
            </a:br>
            <a:r>
              <a:rPr lang="en-US" altLang="zh-CN" sz="1200" b="1" dirty="0">
                <a:solidFill>
                  <a:schemeClr val="tx1"/>
                </a:solidFill>
                <a:latin typeface="宋体" panose="02010600030101010101" pitchFamily="2" charset="-122"/>
                <a:ea typeface="宋体" panose="02010600030101010101" pitchFamily="2" charset="-122"/>
              </a:rPr>
              <a:t>Intel</a:t>
            </a:r>
            <a:r>
              <a:rPr lang="zh-CN" altLang="en-US" sz="1200" b="1" dirty="0">
                <a:solidFill>
                  <a:schemeClr val="tx1"/>
                </a:solidFill>
                <a:latin typeface="宋体" panose="02010600030101010101" pitchFamily="2" charset="-122"/>
                <a:ea typeface="宋体" panose="02010600030101010101" pitchFamily="2" charset="-122"/>
              </a:rPr>
              <a:t>回到了与</a:t>
            </a:r>
            <a:r>
              <a:rPr lang="en-US" altLang="zh-CN" sz="1200" b="1" dirty="0">
                <a:solidFill>
                  <a:schemeClr val="tx1"/>
                </a:solidFill>
                <a:latin typeface="宋体" panose="02010600030101010101" pitchFamily="2" charset="-122"/>
                <a:ea typeface="宋体" panose="02010600030101010101" pitchFamily="2" charset="-122"/>
              </a:rPr>
              <a:t>x86</a:t>
            </a:r>
            <a:r>
              <a:rPr lang="zh-CN" altLang="en-US" sz="1200" b="1" dirty="0">
                <a:solidFill>
                  <a:schemeClr val="tx1"/>
                </a:solidFill>
                <a:latin typeface="宋体" panose="02010600030101010101" pitchFamily="2" charset="-122"/>
                <a:ea typeface="宋体" panose="02010600030101010101" pitchFamily="2" charset="-122"/>
              </a:rPr>
              <a:t>兼容的道路上，</a:t>
            </a:r>
          </a:p>
          <a:p>
            <a:endParaRPr lang="zh-CN" altLang="en-US" dirty="0"/>
          </a:p>
        </p:txBody>
      </p:sp>
      <p:sp>
        <p:nvSpPr>
          <p:cNvPr id="4" name="灯片编号占位符 3"/>
          <p:cNvSpPr>
            <a:spLocks noGrp="1"/>
          </p:cNvSpPr>
          <p:nvPr>
            <p:ph type="sldNum" sz="quarter" idx="5"/>
          </p:nvPr>
        </p:nvSpPr>
        <p:spPr/>
        <p:txBody>
          <a:bodyPr/>
          <a:lstStyle/>
          <a:p>
            <a:pPr>
              <a:defRPr/>
            </a:pPr>
            <a:fld id="{CEDB5EB6-3570-41BA-A830-F5AEEB561C72}" type="slidenum">
              <a:rPr lang="en-US" altLang="zh-CN" smtClean="0"/>
              <a:pPr>
                <a:defRPr/>
              </a:pPr>
              <a:t>4</a:t>
            </a:fld>
            <a:endParaRPr lang="en-US" altLang="zh-CN"/>
          </a:p>
        </p:txBody>
      </p:sp>
    </p:spTree>
    <p:extLst>
      <p:ext uri="{BB962C8B-B14F-4D97-AF65-F5344CB8AC3E}">
        <p14:creationId xmlns:p14="http://schemas.microsoft.com/office/powerpoint/2010/main" val="1046775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i="0" dirty="0">
                <a:solidFill>
                  <a:srgbClr val="121212"/>
                </a:solidFill>
                <a:effectLst/>
                <a:latin typeface="-apple-system"/>
              </a:rPr>
              <a:t>控制单元是整个</a:t>
            </a:r>
            <a:r>
              <a:rPr lang="en-US" altLang="zh-CN" b="1" i="0" dirty="0">
                <a:solidFill>
                  <a:srgbClr val="121212"/>
                </a:solidFill>
                <a:effectLst/>
                <a:latin typeface="-apple-system"/>
              </a:rPr>
              <a:t>CPU</a:t>
            </a:r>
            <a:r>
              <a:rPr lang="zh-CN" altLang="en-US" b="1" i="0" dirty="0">
                <a:solidFill>
                  <a:srgbClr val="121212"/>
                </a:solidFill>
                <a:effectLst/>
                <a:latin typeface="-apple-system"/>
              </a:rPr>
              <a:t>的指挥控制中心</a:t>
            </a:r>
            <a:r>
              <a:rPr lang="zh-CN" altLang="en-US" b="0" i="0" dirty="0">
                <a:solidFill>
                  <a:srgbClr val="121212"/>
                </a:solidFill>
                <a:effectLst/>
                <a:latin typeface="-apple-system"/>
              </a:rPr>
              <a:t>，对协调整个电脑有序工作极为重要。一个控制单元和一个运算单元</a:t>
            </a:r>
            <a:endParaRPr lang="zh-CN" altLang="en-US" dirty="0"/>
          </a:p>
        </p:txBody>
      </p:sp>
      <p:sp>
        <p:nvSpPr>
          <p:cNvPr id="4" name="灯片编号占位符 3"/>
          <p:cNvSpPr>
            <a:spLocks noGrp="1"/>
          </p:cNvSpPr>
          <p:nvPr>
            <p:ph type="sldNum" sz="quarter" idx="5"/>
          </p:nvPr>
        </p:nvSpPr>
        <p:spPr/>
        <p:txBody>
          <a:bodyPr/>
          <a:lstStyle/>
          <a:p>
            <a:pPr>
              <a:defRPr/>
            </a:pPr>
            <a:fld id="{CEDB5EB6-3570-41BA-A830-F5AEEB561C72}" type="slidenum">
              <a:rPr lang="en-US" altLang="zh-CN" smtClean="0"/>
              <a:pPr>
                <a:defRPr/>
              </a:pPr>
              <a:t>6</a:t>
            </a:fld>
            <a:endParaRPr lang="en-US" altLang="zh-CN"/>
          </a:p>
        </p:txBody>
      </p:sp>
    </p:spTree>
    <p:extLst>
      <p:ext uri="{BB962C8B-B14F-4D97-AF65-F5344CB8AC3E}">
        <p14:creationId xmlns:p14="http://schemas.microsoft.com/office/powerpoint/2010/main" val="3073028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CEDB5EB6-3570-41BA-A830-F5AEEB561C72}" type="slidenum">
              <a:rPr lang="en-US" altLang="zh-CN" smtClean="0"/>
              <a:pPr>
                <a:defRPr/>
              </a:pPr>
              <a:t>7</a:t>
            </a:fld>
            <a:endParaRPr lang="en-US" altLang="zh-CN"/>
          </a:p>
        </p:txBody>
      </p:sp>
    </p:spTree>
    <p:extLst>
      <p:ext uri="{BB962C8B-B14F-4D97-AF65-F5344CB8AC3E}">
        <p14:creationId xmlns:p14="http://schemas.microsoft.com/office/powerpoint/2010/main" val="217622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1" dirty="0">
                <a:solidFill>
                  <a:schemeClr val="tx1"/>
                </a:solidFill>
                <a:latin typeface="Times New Roman" pitchFamily="18" charset="0"/>
                <a:ea typeface="宋体" pitchFamily="2" charset="-122"/>
              </a:rPr>
              <a:t>要看</a:t>
            </a:r>
            <a:r>
              <a:rPr lang="en-US" altLang="zh-CN" sz="1200" b="1" dirty="0">
                <a:solidFill>
                  <a:schemeClr val="tx1"/>
                </a:solidFill>
                <a:latin typeface="Times New Roman" pitchFamily="18" charset="0"/>
                <a:ea typeface="宋体" pitchFamily="2" charset="-122"/>
              </a:rPr>
              <a:t>C</a:t>
            </a:r>
            <a:r>
              <a:rPr lang="zh-CN" altLang="en-US" sz="1200" b="1" dirty="0">
                <a:solidFill>
                  <a:schemeClr val="tx1"/>
                </a:solidFill>
                <a:latin typeface="Times New Roman" pitchFamily="18" charset="0"/>
                <a:ea typeface="宋体" pitchFamily="2" charset="-122"/>
              </a:rPr>
              <a:t>语句编译后的机器指令，若先将</a:t>
            </a:r>
            <a:r>
              <a:rPr lang="en-US" altLang="zh-CN" sz="1200" b="1" dirty="0">
                <a:solidFill>
                  <a:schemeClr val="tx1"/>
                </a:solidFill>
                <a:latin typeface="Times New Roman" pitchFamily="18" charset="0"/>
                <a:ea typeface="宋体" pitchFamily="2" charset="-122"/>
              </a:rPr>
              <a:t>short</a:t>
            </a:r>
            <a:r>
              <a:rPr lang="zh-CN" altLang="en-US" sz="1200" b="1" dirty="0">
                <a:solidFill>
                  <a:schemeClr val="tx1"/>
                </a:solidFill>
                <a:latin typeface="Times New Roman" pitchFamily="18" charset="0"/>
                <a:ea typeface="宋体" pitchFamily="2" charset="-122"/>
              </a:rPr>
              <a:t>扩展为</a:t>
            </a:r>
            <a:r>
              <a:rPr lang="en-US" altLang="zh-CN" sz="1200" b="1" dirty="0">
                <a:solidFill>
                  <a:schemeClr val="tx1"/>
                </a:solidFill>
                <a:latin typeface="Times New Roman" pitchFamily="18" charset="0"/>
                <a:ea typeface="宋体" pitchFamily="2" charset="-122"/>
              </a:rPr>
              <a:t>int</a:t>
            </a:r>
            <a:r>
              <a:rPr lang="zh-CN" altLang="en-US" sz="1200" b="1" dirty="0">
                <a:solidFill>
                  <a:schemeClr val="tx1"/>
                </a:solidFill>
                <a:latin typeface="Times New Roman" pitchFamily="18" charset="0"/>
                <a:ea typeface="宋体" pitchFamily="2" charset="-122"/>
              </a:rPr>
              <a:t>，</a:t>
            </a:r>
            <a:r>
              <a:rPr lang="en-US" altLang="zh-CN" sz="1200" b="1" dirty="0">
                <a:solidFill>
                  <a:schemeClr val="tx1"/>
                </a:solidFill>
                <a:latin typeface="Times New Roman" pitchFamily="18" charset="0"/>
                <a:ea typeface="宋体" pitchFamily="2" charset="-122"/>
              </a:rPr>
              <a:t>ca</a:t>
            </a:r>
            <a:r>
              <a:rPr lang="zh-CN" altLang="en-US" sz="1200" b="1" dirty="0">
                <a:solidFill>
                  <a:schemeClr val="tx1"/>
                </a:solidFill>
                <a:latin typeface="Times New Roman" pitchFamily="18" charset="0"/>
                <a:ea typeface="宋体" pitchFamily="2" charset="-122"/>
              </a:rPr>
              <a:t>采用 </a:t>
            </a:r>
            <a:r>
              <a:rPr lang="en-US" altLang="zh-CN" sz="1200" b="1" dirty="0">
                <a:solidFill>
                  <a:schemeClr val="tx1"/>
                </a:solidFill>
                <a:latin typeface="Times New Roman" pitchFamily="18" charset="0"/>
                <a:ea typeface="宋体" pitchFamily="2" charset="-122"/>
              </a:rPr>
              <a:t>int </a:t>
            </a:r>
            <a:r>
              <a:rPr lang="zh-CN" altLang="en-US" sz="1200" b="1" dirty="0">
                <a:solidFill>
                  <a:schemeClr val="tx1"/>
                </a:solidFill>
                <a:latin typeface="Times New Roman" pitchFamily="18" charset="0"/>
                <a:ea typeface="宋体" pitchFamily="2" charset="-122"/>
              </a:rPr>
              <a:t>相加，然后再结果截断，是按机器加法指令的准则设置标志位。</a:t>
            </a:r>
          </a:p>
          <a:p>
            <a:endParaRPr lang="zh-CN" altLang="en-US" dirty="0"/>
          </a:p>
        </p:txBody>
      </p:sp>
      <p:sp>
        <p:nvSpPr>
          <p:cNvPr id="4" name="灯片编号占位符 3"/>
          <p:cNvSpPr>
            <a:spLocks noGrp="1"/>
          </p:cNvSpPr>
          <p:nvPr>
            <p:ph type="sldNum" sz="quarter" idx="5"/>
          </p:nvPr>
        </p:nvSpPr>
        <p:spPr/>
        <p:txBody>
          <a:bodyPr/>
          <a:lstStyle/>
          <a:p>
            <a:pPr>
              <a:defRPr/>
            </a:pPr>
            <a:fld id="{CEDB5EB6-3570-41BA-A830-F5AEEB561C72}" type="slidenum">
              <a:rPr lang="en-US" altLang="zh-CN" smtClean="0"/>
              <a:pPr>
                <a:defRPr/>
              </a:pPr>
              <a:t>36</a:t>
            </a:fld>
            <a:endParaRPr lang="en-US" altLang="zh-CN"/>
          </a:p>
        </p:txBody>
      </p:sp>
    </p:spTree>
    <p:extLst>
      <p:ext uri="{BB962C8B-B14F-4D97-AF65-F5344CB8AC3E}">
        <p14:creationId xmlns:p14="http://schemas.microsoft.com/office/powerpoint/2010/main" val="812650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生活中的例子：做 </a:t>
            </a:r>
            <a:r>
              <a:rPr lang="en-US" altLang="zh-CN" dirty="0"/>
              <a:t>4 </a:t>
            </a:r>
            <a:r>
              <a:rPr lang="zh-CN" altLang="en-US" dirty="0"/>
              <a:t>道菜， 每道菜：都有洗菜、切菜、烹调等工序。一个人可以串性的做，每个工序用的硬件（逻辑部件）并不相同。洗菜用水池，切菜用砧板，炒菜 用天然气灶。</a:t>
            </a:r>
          </a:p>
        </p:txBody>
      </p:sp>
      <p:sp>
        <p:nvSpPr>
          <p:cNvPr id="4" name="灯片编号占位符 3"/>
          <p:cNvSpPr>
            <a:spLocks noGrp="1"/>
          </p:cNvSpPr>
          <p:nvPr>
            <p:ph type="sldNum" sz="quarter" idx="5"/>
          </p:nvPr>
        </p:nvSpPr>
        <p:spPr/>
        <p:txBody>
          <a:bodyPr/>
          <a:lstStyle/>
          <a:p>
            <a:pPr>
              <a:defRPr/>
            </a:pPr>
            <a:fld id="{CEDB5EB6-3570-41BA-A830-F5AEEB561C72}" type="slidenum">
              <a:rPr lang="en-US" altLang="zh-CN" smtClean="0"/>
              <a:pPr>
                <a:defRPr/>
              </a:pPr>
              <a:t>55</a:t>
            </a:fld>
            <a:endParaRPr lang="en-US" altLang="zh-CN"/>
          </a:p>
        </p:txBody>
      </p:sp>
    </p:spTree>
    <p:extLst>
      <p:ext uri="{BB962C8B-B14F-4D97-AF65-F5344CB8AC3E}">
        <p14:creationId xmlns:p14="http://schemas.microsoft.com/office/powerpoint/2010/main" val="2215695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CEDB5EB6-3570-41BA-A830-F5AEEB561C72}" type="slidenum">
              <a:rPr lang="en-US" altLang="zh-CN" smtClean="0"/>
              <a:pPr>
                <a:defRPr/>
              </a:pPr>
              <a:t>56</a:t>
            </a:fld>
            <a:endParaRPr lang="en-US" altLang="zh-CN"/>
          </a:p>
        </p:txBody>
      </p:sp>
    </p:spTree>
    <p:extLst>
      <p:ext uri="{BB962C8B-B14F-4D97-AF65-F5344CB8AC3E}">
        <p14:creationId xmlns:p14="http://schemas.microsoft.com/office/powerpoint/2010/main" val="996846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CEDB5EB6-3570-41BA-A830-F5AEEB561C72}" type="slidenum">
              <a:rPr lang="en-US" altLang="zh-CN" smtClean="0"/>
              <a:pPr>
                <a:defRPr/>
              </a:pPr>
              <a:t>57</a:t>
            </a:fld>
            <a:endParaRPr lang="en-US" altLang="zh-CN"/>
          </a:p>
        </p:txBody>
      </p:sp>
    </p:spTree>
    <p:extLst>
      <p:ext uri="{BB962C8B-B14F-4D97-AF65-F5344CB8AC3E}">
        <p14:creationId xmlns:p14="http://schemas.microsoft.com/office/powerpoint/2010/main" val="3519868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CEDB5EB6-3570-41BA-A830-F5AEEB561C72}" type="slidenum">
              <a:rPr lang="en-US" altLang="zh-CN" smtClean="0"/>
              <a:pPr>
                <a:defRPr/>
              </a:pPr>
              <a:t>58</a:t>
            </a:fld>
            <a:endParaRPr lang="en-US" altLang="zh-CN"/>
          </a:p>
        </p:txBody>
      </p:sp>
    </p:spTree>
    <p:extLst>
      <p:ext uri="{BB962C8B-B14F-4D97-AF65-F5344CB8AC3E}">
        <p14:creationId xmlns:p14="http://schemas.microsoft.com/office/powerpoint/2010/main" val="2420246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a:solidFill>
                  <a:schemeClr val="tx1"/>
                </a:solidFill>
                <a:latin typeface="宋体" panose="02010600030101010101" pitchFamily="2" charset="-122"/>
                <a:ea typeface="宋体" panose="02010600030101010101" pitchFamily="2" charset="-122"/>
              </a:rPr>
              <a:t>宏融合：</a:t>
            </a:r>
            <a:r>
              <a:rPr lang="zh-CN" altLang="en-US" b="0" i="0" dirty="0">
                <a:solidFill>
                  <a:srgbClr val="333333"/>
                </a:solidFill>
                <a:effectLst/>
                <a:latin typeface="Helvetica Neue"/>
              </a:rPr>
              <a:t>在前几代处理器中，每条进入的指令均会被单独地解码和执行。微融合可以在解码期间将常用的指令对（如条件分支（</a:t>
            </a:r>
            <a:r>
              <a:rPr lang="en-US" altLang="zh-CN" b="0" i="0" dirty="0">
                <a:solidFill>
                  <a:srgbClr val="333333"/>
                </a:solidFill>
                <a:effectLst/>
                <a:latin typeface="Helvetica Neue"/>
              </a:rPr>
              <a:t>conditional jump</a:t>
            </a:r>
            <a:r>
              <a:rPr lang="zh-CN" altLang="en-US" b="0" i="0" dirty="0">
                <a:solidFill>
                  <a:srgbClr val="333333"/>
                </a:solidFill>
                <a:effectLst/>
                <a:latin typeface="Helvetica Neue"/>
              </a:rPr>
              <a:t>）后的比较）融合为单个内部指令（微操作）。这样</a:t>
            </a:r>
            <a:r>
              <a:rPr lang="en-US" altLang="zh-CN" b="0" i="0" dirty="0">
                <a:solidFill>
                  <a:srgbClr val="333333"/>
                </a:solidFill>
                <a:effectLst/>
                <a:latin typeface="Helvetica Neue"/>
              </a:rPr>
              <a:t>2</a:t>
            </a:r>
            <a:r>
              <a:rPr lang="zh-CN" altLang="en-US" b="0" i="0" dirty="0">
                <a:solidFill>
                  <a:srgbClr val="333333"/>
                </a:solidFill>
                <a:effectLst/>
                <a:latin typeface="Helvetica Neue"/>
              </a:rPr>
              <a:t>条程序指令就可以作为</a:t>
            </a:r>
            <a:r>
              <a:rPr lang="en-US" altLang="zh-CN" b="0" i="0" dirty="0">
                <a:solidFill>
                  <a:srgbClr val="333333"/>
                </a:solidFill>
                <a:effectLst/>
                <a:latin typeface="Helvetica Neue"/>
              </a:rPr>
              <a:t>1</a:t>
            </a:r>
            <a:r>
              <a:rPr lang="zh-CN" altLang="en-US" b="0" i="0" dirty="0">
                <a:solidFill>
                  <a:srgbClr val="333333"/>
                </a:solidFill>
                <a:effectLst/>
                <a:latin typeface="Helvetica Neue"/>
              </a:rPr>
              <a:t>个微操作执行，以减少处理器必须执行的整体工作量。这增加了给定时间内可以运行的全部指令数量，或者减少了运行一定指令数量的时间。</a:t>
            </a:r>
            <a:endParaRPr lang="zh-CN" altLang="en-US" dirty="0"/>
          </a:p>
        </p:txBody>
      </p:sp>
      <p:sp>
        <p:nvSpPr>
          <p:cNvPr id="4" name="灯片编号占位符 3"/>
          <p:cNvSpPr>
            <a:spLocks noGrp="1"/>
          </p:cNvSpPr>
          <p:nvPr>
            <p:ph type="sldNum" sz="quarter" idx="5"/>
          </p:nvPr>
        </p:nvSpPr>
        <p:spPr/>
        <p:txBody>
          <a:bodyPr/>
          <a:lstStyle/>
          <a:p>
            <a:pPr>
              <a:defRPr/>
            </a:pPr>
            <a:fld id="{CEDB5EB6-3570-41BA-A830-F5AEEB561C72}" type="slidenum">
              <a:rPr lang="en-US" altLang="zh-CN" smtClean="0"/>
              <a:pPr>
                <a:defRPr/>
              </a:pPr>
              <a:t>67</a:t>
            </a:fld>
            <a:endParaRPr lang="en-US" altLang="zh-CN"/>
          </a:p>
        </p:txBody>
      </p:sp>
    </p:spTree>
    <p:extLst>
      <p:ext uri="{BB962C8B-B14F-4D97-AF65-F5344CB8AC3E}">
        <p14:creationId xmlns:p14="http://schemas.microsoft.com/office/powerpoint/2010/main" val="13390675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2"/>
          <p:cNvSpPr>
            <a:spLocks noChangeArrowheads="1"/>
          </p:cNvSpPr>
          <p:nvPr/>
        </p:nvSpPr>
        <p:spPr bwMode="auto">
          <a:xfrm>
            <a:off x="0" y="5486400"/>
            <a:ext cx="9144000" cy="1371600"/>
          </a:xfrm>
          <a:prstGeom prst="rect">
            <a:avLst/>
          </a:prstGeom>
          <a:gradFill rotWithShape="0">
            <a:gsLst>
              <a:gs pos="0">
                <a:schemeClr val="bg1"/>
              </a:gs>
              <a:gs pos="100000">
                <a:schemeClr val="bg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Rectangle 3"/>
          <p:cNvSpPr>
            <a:spLocks noChangeArrowheads="1"/>
          </p:cNvSpPr>
          <p:nvPr/>
        </p:nvSpPr>
        <p:spPr bwMode="auto">
          <a:xfrm>
            <a:off x="1219200" y="1752600"/>
            <a:ext cx="7391400" cy="1066800"/>
          </a:xfrm>
          <a:prstGeom prst="rect">
            <a:avLst/>
          </a:prstGeom>
          <a:gradFill rotWithShape="0">
            <a:gsLst>
              <a:gs pos="0">
                <a:schemeClr val="bg1"/>
              </a:gs>
              <a:gs pos="100000">
                <a:schemeClr val="folHlink"/>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 name="Group 4"/>
          <p:cNvGrpSpPr>
            <a:grpSpLocks/>
          </p:cNvGrpSpPr>
          <p:nvPr/>
        </p:nvGrpSpPr>
        <p:grpSpPr bwMode="auto">
          <a:xfrm>
            <a:off x="0" y="0"/>
            <a:ext cx="9144000" cy="6858000"/>
            <a:chOff x="0" y="0"/>
            <a:chExt cx="5760" cy="4320"/>
          </a:xfrm>
        </p:grpSpPr>
        <p:sp>
          <p:nvSpPr>
            <p:cNvPr id="7" name="Rectangle 5"/>
            <p:cNvSpPr>
              <a:spLocks noChangeArrowheads="1"/>
            </p:cNvSpPr>
            <p:nvPr/>
          </p:nvSpPr>
          <p:spPr bwMode="ltGray">
            <a:xfrm>
              <a:off x="2112" y="0"/>
              <a:ext cx="3648" cy="96"/>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 name="Group 6"/>
            <p:cNvGrpSpPr>
              <a:grpSpLocks/>
            </p:cNvGrpSpPr>
            <p:nvPr userDrawn="1"/>
          </p:nvGrpSpPr>
          <p:grpSpPr bwMode="auto">
            <a:xfrm>
              <a:off x="0" y="0"/>
              <a:ext cx="5760" cy="4320"/>
              <a:chOff x="0" y="0"/>
              <a:chExt cx="5760" cy="4320"/>
            </a:xfrm>
          </p:grpSpPr>
          <p:sp>
            <p:nvSpPr>
              <p:cNvPr id="10" name="Line 7"/>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8"/>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9"/>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0"/>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1"/>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2"/>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3"/>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4"/>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5"/>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6"/>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7"/>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8"/>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9"/>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0"/>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1"/>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2"/>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3"/>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4"/>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25"/>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26"/>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27"/>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28"/>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29"/>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30"/>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31"/>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32"/>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33"/>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34"/>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35"/>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36"/>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37"/>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38"/>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39"/>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40"/>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41"/>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42"/>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43"/>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44"/>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Line 45"/>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Line 46"/>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47"/>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48"/>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49"/>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50"/>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51"/>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52"/>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53"/>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54"/>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Line 55"/>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Line 56"/>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Line 57"/>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 name="Line 58"/>
            <p:cNvSpPr>
              <a:spLocks noChangeShapeType="1"/>
            </p:cNvSpPr>
            <p:nvPr/>
          </p:nvSpPr>
          <p:spPr bwMode="ltGray">
            <a:xfrm>
              <a:off x="5568" y="0"/>
              <a:ext cx="0" cy="1488"/>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1" name="Line 59"/>
          <p:cNvSpPr>
            <a:spLocks noChangeShapeType="1"/>
          </p:cNvSpPr>
          <p:nvPr/>
        </p:nvSpPr>
        <p:spPr bwMode="ltGray">
          <a:xfrm>
            <a:off x="803275" y="887413"/>
            <a:ext cx="0" cy="2851150"/>
          </a:xfrm>
          <a:prstGeom prst="line">
            <a:avLst/>
          </a:prstGeom>
          <a:noFill/>
          <a:ln w="57150" cmpd="thinThick">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Line 60"/>
          <p:cNvSpPr>
            <a:spLocks noChangeShapeType="1"/>
          </p:cNvSpPr>
          <p:nvPr/>
        </p:nvSpPr>
        <p:spPr bwMode="ltGray">
          <a:xfrm flipH="1" flipV="1">
            <a:off x="457200" y="1489075"/>
            <a:ext cx="6049963" cy="1588"/>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Arc 61"/>
          <p:cNvSpPr>
            <a:spLocks/>
          </p:cNvSpPr>
          <p:nvPr/>
        </p:nvSpPr>
        <p:spPr bwMode="ltGray">
          <a:xfrm rot="16200000" flipH="1">
            <a:off x="675482" y="1366044"/>
            <a:ext cx="247650" cy="24923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gradFill rotWithShape="0">
            <a:gsLst>
              <a:gs pos="0">
                <a:schemeClr val="bg1"/>
              </a:gs>
              <a:gs pos="100000">
                <a:schemeClr val="folHlink"/>
              </a:gs>
            </a:gsLst>
            <a:path path="shape">
              <a:fillToRect l="50000" t="50000" r="50000" b="50000"/>
            </a:path>
          </a:gradFill>
          <a:ln w="952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4" name="Line 62"/>
          <p:cNvSpPr>
            <a:spLocks noChangeShapeType="1"/>
          </p:cNvSpPr>
          <p:nvPr/>
        </p:nvSpPr>
        <p:spPr bwMode="ltGray">
          <a:xfrm flipV="1">
            <a:off x="2565400" y="5737225"/>
            <a:ext cx="60452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63"/>
          <p:cNvSpPr>
            <a:spLocks noChangeShapeType="1"/>
          </p:cNvSpPr>
          <p:nvPr/>
        </p:nvSpPr>
        <p:spPr bwMode="ltGray">
          <a:xfrm flipH="1">
            <a:off x="8286750" y="3371850"/>
            <a:ext cx="0" cy="2876550"/>
          </a:xfrm>
          <a:prstGeom prst="line">
            <a:avLst/>
          </a:prstGeom>
          <a:noFill/>
          <a:ln w="57150" cmpd="thickThin">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Arc 64"/>
          <p:cNvSpPr>
            <a:spLocks/>
          </p:cNvSpPr>
          <p:nvPr/>
        </p:nvSpPr>
        <p:spPr bwMode="ltGray">
          <a:xfrm rot="5400000">
            <a:off x="8166894" y="5585619"/>
            <a:ext cx="247650" cy="249238"/>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gradFill rotWithShape="0">
            <a:gsLst>
              <a:gs pos="0">
                <a:schemeClr val="folHlink"/>
              </a:gs>
              <a:gs pos="100000">
                <a:schemeClr val="hlink"/>
              </a:gs>
            </a:gsLst>
            <a:path path="shape">
              <a:fillToRect l="50000" t="50000" r="50000" b="50000"/>
            </a:path>
          </a:gradFill>
          <a:ln w="57150" cmpd="thickThin">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7" name="Rectangle 70"/>
          <p:cNvSpPr>
            <a:spLocks noChangeArrowheads="1"/>
          </p:cNvSpPr>
          <p:nvPr/>
        </p:nvSpPr>
        <p:spPr bwMode="auto">
          <a:xfrm>
            <a:off x="0" y="0"/>
            <a:ext cx="9144000" cy="1143000"/>
          </a:xfrm>
          <a:prstGeom prst="rect">
            <a:avLst/>
          </a:prstGeom>
          <a:gradFill rotWithShape="0">
            <a:gsLst>
              <a:gs pos="0">
                <a:srgbClr val="00004D"/>
              </a:gs>
              <a:gs pos="100000">
                <a:srgbClr val="000099"/>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8" name="Picture 71" descr="logo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24800" y="6196013"/>
            <a:ext cx="8382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72" descr="new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163513"/>
            <a:ext cx="86836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73" descr="new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6200" y="854075"/>
            <a:ext cx="1371600"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713" name="Rectangle 65"/>
          <p:cNvSpPr>
            <a:spLocks noGrp="1" noChangeArrowheads="1"/>
          </p:cNvSpPr>
          <p:nvPr>
            <p:ph type="ctrTitle"/>
          </p:nvPr>
        </p:nvSpPr>
        <p:spPr>
          <a:xfrm>
            <a:off x="1143000" y="1752600"/>
            <a:ext cx="7620000" cy="1066800"/>
          </a:xfrm>
        </p:spPr>
        <p:txBody>
          <a:bodyPr/>
          <a:lstStyle>
            <a:lvl1pPr>
              <a:defRPr/>
            </a:lvl1pPr>
          </a:lstStyle>
          <a:p>
            <a:pPr lvl="0"/>
            <a:r>
              <a:rPr lang="zh-CN" altLang="en-US" noProof="0"/>
              <a:t>单击此处编辑母版标题样式</a:t>
            </a:r>
          </a:p>
        </p:txBody>
      </p:sp>
      <p:sp>
        <p:nvSpPr>
          <p:cNvPr id="155714" name="Rectangle 66" descr="Rectangle: Click to edit Master text styles&#10;Second level&#10;Third level&#10;Fourth level&#10;Fifth level"/>
          <p:cNvSpPr>
            <a:spLocks noGrp="1" noChangeArrowheads="1"/>
          </p:cNvSpPr>
          <p:nvPr>
            <p:ph type="subTitle" idx="1"/>
          </p:nvPr>
        </p:nvSpPr>
        <p:spPr>
          <a:xfrm>
            <a:off x="990600" y="3429000"/>
            <a:ext cx="6400800" cy="1752600"/>
          </a:xfrm>
        </p:spPr>
        <p:txBody>
          <a:bodyPr/>
          <a:lstStyle>
            <a:lvl1pPr marL="0" indent="0">
              <a:buFont typeface="Wingdings" pitchFamily="2" charset="2"/>
              <a:buNone/>
              <a:defRPr/>
            </a:lvl1pPr>
          </a:lstStyle>
          <a:p>
            <a:pPr lvl="0"/>
            <a:r>
              <a:rPr lang="zh-CN" altLang="en-US" noProof="0"/>
              <a:t>单击此处编辑母版副标题样式</a:t>
            </a:r>
          </a:p>
        </p:txBody>
      </p:sp>
      <p:sp>
        <p:nvSpPr>
          <p:cNvPr id="71" name="Rectangle 67"/>
          <p:cNvSpPr>
            <a:spLocks noGrp="1" noChangeArrowheads="1"/>
          </p:cNvSpPr>
          <p:nvPr>
            <p:ph type="dt" sz="quarter" idx="10"/>
          </p:nvPr>
        </p:nvSpPr>
        <p:spPr bwMode="auto">
          <a:xfrm>
            <a:off x="685800" y="6248400"/>
            <a:ext cx="19050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kumimoji="0" sz="1400">
                <a:solidFill>
                  <a:schemeClr val="tx1"/>
                </a:solidFill>
                <a:latin typeface="+mn-lt"/>
                <a:ea typeface="宋体" pitchFamily="2" charset="-122"/>
              </a:defRPr>
            </a:lvl1pPr>
          </a:lstStyle>
          <a:p>
            <a:pPr>
              <a:defRPr/>
            </a:pPr>
            <a:endParaRPr lang="en-US" altLang="zh-CN"/>
          </a:p>
        </p:txBody>
      </p:sp>
      <p:sp>
        <p:nvSpPr>
          <p:cNvPr id="72" name="Rectangle 68"/>
          <p:cNvSpPr>
            <a:spLocks noGrp="1" noChangeArrowheads="1"/>
          </p:cNvSpPr>
          <p:nvPr>
            <p:ph type="ftr" sz="quarter" idx="11"/>
          </p:nvPr>
        </p:nvSpPr>
        <p:spPr bwMode="auto">
          <a:xfrm>
            <a:off x="3124200" y="6248400"/>
            <a:ext cx="28956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kumimoji="0" sz="1400">
                <a:solidFill>
                  <a:schemeClr val="tx1"/>
                </a:solidFill>
                <a:latin typeface="+mn-lt"/>
                <a:ea typeface="宋体" pitchFamily="2" charset="-122"/>
              </a:defRPr>
            </a:lvl1pPr>
          </a:lstStyle>
          <a:p>
            <a:pPr>
              <a:defRPr/>
            </a:pPr>
            <a:endParaRPr lang="en-US" altLang="zh-CN"/>
          </a:p>
        </p:txBody>
      </p:sp>
      <p:sp>
        <p:nvSpPr>
          <p:cNvPr id="73" name="Rectangle 69"/>
          <p:cNvSpPr>
            <a:spLocks noGrp="1" noChangeArrowheads="1"/>
          </p:cNvSpPr>
          <p:nvPr>
            <p:ph type="sldNum" sz="quarter" idx="12"/>
          </p:nvPr>
        </p:nvSpPr>
        <p:spPr bwMode="auto">
          <a:xfrm>
            <a:off x="6553200" y="6248400"/>
            <a:ext cx="19050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kumimoji="0" sz="1400">
                <a:solidFill>
                  <a:schemeClr val="tx1"/>
                </a:solidFill>
                <a:latin typeface="+mn-lt"/>
                <a:ea typeface="宋体" pitchFamily="2" charset="-122"/>
              </a:defRPr>
            </a:lvl1pPr>
          </a:lstStyle>
          <a:p>
            <a:pPr>
              <a:defRPr/>
            </a:pPr>
            <a:fld id="{5FAC1676-E800-4DB1-90C8-4CB8DF6D4729}" type="slidenum">
              <a:rPr lang="en-US" altLang="zh-CN"/>
              <a:pPr>
                <a:defRPr/>
              </a:pPr>
              <a:t>‹#›</a:t>
            </a:fld>
            <a:endParaRPr lang="en-US" altLang="zh-CN"/>
          </a:p>
        </p:txBody>
      </p:sp>
    </p:spTree>
    <p:extLst>
      <p:ext uri="{BB962C8B-B14F-4D97-AF65-F5344CB8AC3E}">
        <p14:creationId xmlns:p14="http://schemas.microsoft.com/office/powerpoint/2010/main" val="199185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up)">
                                      <p:cBhvr>
                                        <p:cTn id="7" dur="500"/>
                                        <p:tgtEl>
                                          <p:spTgt spid="61"/>
                                        </p:tgtEl>
                                      </p:cBhvr>
                                    </p:animEffect>
                                  </p:childTnLst>
                                </p:cTn>
                              </p:par>
                            </p:childTnLst>
                          </p:cTn>
                        </p:par>
                        <p:par>
                          <p:cTn id="8" fill="hold">
                            <p:stCondLst>
                              <p:cond delay="500"/>
                            </p:stCondLst>
                            <p:childTnLst>
                              <p:par>
                                <p:cTn id="9" presetID="17" presetClass="entr" presetSubtype="10" fill="hold" nodeType="afterEffect">
                                  <p:stCondLst>
                                    <p:cond delay="0"/>
                                  </p:stCondLst>
                                  <p:childTnLst>
                                    <p:set>
                                      <p:cBhvr>
                                        <p:cTn id="10" dur="1" fill="hold">
                                          <p:stCondLst>
                                            <p:cond delay="0"/>
                                          </p:stCondLst>
                                        </p:cTn>
                                        <p:tgtEl>
                                          <p:spTgt spid="69"/>
                                        </p:tgtEl>
                                        <p:attrNameLst>
                                          <p:attrName>style.visibility</p:attrName>
                                        </p:attrNameLst>
                                      </p:cBhvr>
                                      <p:to>
                                        <p:strVal val="visible"/>
                                      </p:to>
                                    </p:set>
                                    <p:anim calcmode="lin" valueType="num">
                                      <p:cBhvr>
                                        <p:cTn id="11" dur="500" fill="hold"/>
                                        <p:tgtEl>
                                          <p:spTgt spid="69"/>
                                        </p:tgtEl>
                                        <p:attrNameLst>
                                          <p:attrName>ppt_w</p:attrName>
                                        </p:attrNameLst>
                                      </p:cBhvr>
                                      <p:tavLst>
                                        <p:tav tm="0">
                                          <p:val>
                                            <p:fltVal val="0"/>
                                          </p:val>
                                        </p:tav>
                                        <p:tav tm="100000">
                                          <p:val>
                                            <p:strVal val="#ppt_w"/>
                                          </p:val>
                                        </p:tav>
                                      </p:tavLst>
                                    </p:anim>
                                    <p:anim calcmode="lin" valueType="num">
                                      <p:cBhvr>
                                        <p:cTn id="12" dur="500" fill="hold"/>
                                        <p:tgtEl>
                                          <p:spTgt spid="6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966526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81000" y="76200"/>
            <a:ext cx="6134100" cy="59436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24122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102935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3205313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81000" y="1524000"/>
            <a:ext cx="41148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524000"/>
            <a:ext cx="41148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82285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203257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225495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6198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691662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26921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0" y="5867400"/>
            <a:ext cx="9144000" cy="990600"/>
          </a:xfrm>
          <a:prstGeom prst="rect">
            <a:avLst/>
          </a:prstGeom>
          <a:gradFill rotWithShape="0">
            <a:gsLst>
              <a:gs pos="0">
                <a:schemeClr val="bg1"/>
              </a:gs>
              <a:gs pos="100000">
                <a:schemeClr val="bg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7" name="Rectangle 3"/>
          <p:cNvSpPr>
            <a:spLocks noChangeArrowheads="1"/>
          </p:cNvSpPr>
          <p:nvPr/>
        </p:nvSpPr>
        <p:spPr bwMode="auto">
          <a:xfrm>
            <a:off x="914400" y="304800"/>
            <a:ext cx="7391400" cy="762000"/>
          </a:xfrm>
          <a:prstGeom prst="rect">
            <a:avLst/>
          </a:prstGeom>
          <a:gradFill rotWithShape="0">
            <a:gsLst>
              <a:gs pos="0">
                <a:schemeClr val="bg1"/>
              </a:gs>
              <a:gs pos="100000">
                <a:schemeClr val="folHlink"/>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Rectangle 4" descr="60%"/>
          <p:cNvSpPr>
            <a:spLocks noChangeArrowheads="1"/>
          </p:cNvSpPr>
          <p:nvPr/>
        </p:nvSpPr>
        <p:spPr bwMode="ltGray">
          <a:xfrm>
            <a:off x="3352800" y="0"/>
            <a:ext cx="5791200" cy="152400"/>
          </a:xfrm>
          <a:prstGeom prst="rect">
            <a:avLst/>
          </a:prstGeom>
          <a:pattFill prst="pct60">
            <a:fgClr>
              <a:schemeClr val="folHlink"/>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 name="Line 5"/>
          <p:cNvSpPr>
            <a:spLocks noChangeShapeType="1"/>
          </p:cNvSpPr>
          <p:nvPr/>
        </p:nvSpPr>
        <p:spPr bwMode="ltGray">
          <a:xfrm>
            <a:off x="8610600" y="4724400"/>
            <a:ext cx="0" cy="198120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 name="Line 6"/>
          <p:cNvSpPr>
            <a:spLocks noChangeShapeType="1"/>
          </p:cNvSpPr>
          <p:nvPr/>
        </p:nvSpPr>
        <p:spPr bwMode="ltGray">
          <a:xfrm flipH="1">
            <a:off x="196850" y="1435100"/>
            <a:ext cx="1784350" cy="0"/>
          </a:xfrm>
          <a:prstGeom prst="line">
            <a:avLst/>
          </a:prstGeom>
          <a:noFill/>
          <a:ln w="38100" cmpd="dbl">
            <a:solidFill>
              <a:srgbClr val="BBCBF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 name="Line 7"/>
          <p:cNvSpPr>
            <a:spLocks noChangeShapeType="1"/>
          </p:cNvSpPr>
          <p:nvPr/>
        </p:nvSpPr>
        <p:spPr bwMode="ltGray">
          <a:xfrm>
            <a:off x="390525" y="1184275"/>
            <a:ext cx="0" cy="2320925"/>
          </a:xfrm>
          <a:prstGeom prst="line">
            <a:avLst/>
          </a:prstGeom>
          <a:noFill/>
          <a:ln w="38100" cmpd="dbl">
            <a:solidFill>
              <a:srgbClr val="BBCBF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32" name="Arc 8"/>
          <p:cNvSpPr>
            <a:spLocks/>
          </p:cNvSpPr>
          <p:nvPr/>
        </p:nvSpPr>
        <p:spPr bwMode="ltGray">
          <a:xfrm flipH="1">
            <a:off x="295275" y="1336675"/>
            <a:ext cx="192088" cy="193675"/>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gradFill rotWithShape="0">
            <a:gsLst>
              <a:gs pos="0">
                <a:schemeClr val="folHlink"/>
              </a:gs>
              <a:gs pos="100000">
                <a:schemeClr val="hlink"/>
              </a:gs>
            </a:gsLst>
            <a:path path="shape">
              <a:fillToRect l="50000" t="50000" r="50000" b="50000"/>
            </a:path>
          </a:gradFill>
          <a:ln w="38100" cmpd="dbl">
            <a:solidFill>
              <a:srgbClr val="BBCBF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33" name="Rectangle 9"/>
          <p:cNvSpPr>
            <a:spLocks noChangeArrowheads="1"/>
          </p:cNvSpPr>
          <p:nvPr/>
        </p:nvSpPr>
        <p:spPr bwMode="auto">
          <a:xfrm>
            <a:off x="0" y="0"/>
            <a:ext cx="9144000" cy="1143000"/>
          </a:xfrm>
          <a:prstGeom prst="rect">
            <a:avLst/>
          </a:prstGeom>
          <a:gradFill rotWithShape="0">
            <a:gsLst>
              <a:gs pos="0">
                <a:srgbClr val="00004D"/>
              </a:gs>
              <a:gs pos="100000">
                <a:srgbClr val="000099"/>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Rectangle 10"/>
          <p:cNvSpPr>
            <a:spLocks noGrp="1" noChangeArrowheads="1"/>
          </p:cNvSpPr>
          <p:nvPr>
            <p:ph type="title"/>
          </p:nvPr>
        </p:nvSpPr>
        <p:spPr bwMode="auto">
          <a:xfrm>
            <a:off x="381000" y="76200"/>
            <a:ext cx="777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35" name="Rectangle 11" descr="Rectangle: Click to edit Master text styles&#10;Second level&#10;Third level&#10;Fourth level&#10;Fifth level"/>
          <p:cNvSpPr>
            <a:spLocks noGrp="1" noChangeArrowheads="1"/>
          </p:cNvSpPr>
          <p:nvPr>
            <p:ph type="body" idx="1"/>
          </p:nvPr>
        </p:nvSpPr>
        <p:spPr bwMode="auto">
          <a:xfrm>
            <a:off x="381000" y="1524000"/>
            <a:ext cx="83820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pic>
        <p:nvPicPr>
          <p:cNvPr id="1036" name="Picture 13" descr="new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96200" y="854075"/>
            <a:ext cx="1371600"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7" name="Line 14"/>
          <p:cNvSpPr>
            <a:spLocks noChangeShapeType="1"/>
          </p:cNvSpPr>
          <p:nvPr/>
        </p:nvSpPr>
        <p:spPr bwMode="ltGray">
          <a:xfrm>
            <a:off x="6629400" y="6400800"/>
            <a:ext cx="2438400" cy="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38" name="Picture 15" descr="logo3"/>
          <p:cNvPicPr>
            <a:picLocks noChangeAspect="1" noChangeArrowheads="1"/>
          </p:cNvPicPr>
          <p:nvPr/>
        </p:nvPicPr>
        <p:blipFill>
          <a:blip r:embed="rId14">
            <a:clrChange>
              <a:clrFrom>
                <a:srgbClr val="FFFFFF"/>
              </a:clrFrom>
              <a:clrTo>
                <a:srgbClr val="FFFFFF">
                  <a:alpha val="0"/>
                </a:srgbClr>
              </a:clrTo>
            </a:clrChange>
            <a:lum contrast="42000"/>
            <a:extLst>
              <a:ext uri="{28A0092B-C50C-407E-A947-70E740481C1C}">
                <a14:useLocalDpi xmlns:a14="http://schemas.microsoft.com/office/drawing/2010/main" val="0"/>
              </a:ext>
            </a:extLst>
          </a:blip>
          <a:srcRect/>
          <a:stretch>
            <a:fillRect/>
          </a:stretch>
        </p:blipFill>
        <p:spPr bwMode="auto">
          <a:xfrm>
            <a:off x="8077200" y="6119813"/>
            <a:ext cx="914400"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9" name="Picture 16" descr="图片1"/>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027988" y="90488"/>
            <a:ext cx="868362"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00"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itchFamily="34" charset="0"/>
          <a:ea typeface="黑体" pitchFamily="2" charset="-122"/>
        </a:defRPr>
      </a:lvl2pPr>
      <a:lvl3pPr algn="l" rtl="0" eaLnBrk="0" fontAlgn="base" hangingPunct="0">
        <a:spcBef>
          <a:spcPct val="0"/>
        </a:spcBef>
        <a:spcAft>
          <a:spcPct val="0"/>
        </a:spcAft>
        <a:defRPr kumimoji="1" sz="4400">
          <a:solidFill>
            <a:schemeClr val="tx2"/>
          </a:solidFill>
          <a:latin typeface="Tahoma" pitchFamily="34" charset="0"/>
          <a:ea typeface="黑体" pitchFamily="2" charset="-122"/>
        </a:defRPr>
      </a:lvl3pPr>
      <a:lvl4pPr algn="l" rtl="0" eaLnBrk="0" fontAlgn="base" hangingPunct="0">
        <a:spcBef>
          <a:spcPct val="0"/>
        </a:spcBef>
        <a:spcAft>
          <a:spcPct val="0"/>
        </a:spcAft>
        <a:defRPr kumimoji="1" sz="4400">
          <a:solidFill>
            <a:schemeClr val="tx2"/>
          </a:solidFill>
          <a:latin typeface="Tahoma" pitchFamily="34" charset="0"/>
          <a:ea typeface="黑体" pitchFamily="2" charset="-122"/>
        </a:defRPr>
      </a:lvl4pPr>
      <a:lvl5pPr algn="l" rtl="0" eaLnBrk="0" fontAlgn="base" hangingPunct="0">
        <a:spcBef>
          <a:spcPct val="0"/>
        </a:spcBef>
        <a:spcAft>
          <a:spcPct val="0"/>
        </a:spcAft>
        <a:defRPr kumimoji="1" sz="4400">
          <a:solidFill>
            <a:schemeClr val="tx2"/>
          </a:solidFill>
          <a:latin typeface="Tahoma" pitchFamily="34" charset="0"/>
          <a:ea typeface="黑体" pitchFamily="2" charset="-122"/>
        </a:defRPr>
      </a:lvl5pPr>
      <a:lvl6pPr marL="457200" algn="l" rtl="0" fontAlgn="base">
        <a:spcBef>
          <a:spcPct val="0"/>
        </a:spcBef>
        <a:spcAft>
          <a:spcPct val="0"/>
        </a:spcAft>
        <a:defRPr kumimoji="1" sz="4400">
          <a:solidFill>
            <a:schemeClr val="tx2"/>
          </a:solidFill>
          <a:latin typeface="Tahoma" pitchFamily="34" charset="0"/>
          <a:ea typeface="黑体" pitchFamily="2" charset="-122"/>
        </a:defRPr>
      </a:lvl6pPr>
      <a:lvl7pPr marL="914400" algn="l" rtl="0" fontAlgn="base">
        <a:spcBef>
          <a:spcPct val="0"/>
        </a:spcBef>
        <a:spcAft>
          <a:spcPct val="0"/>
        </a:spcAft>
        <a:defRPr kumimoji="1" sz="4400">
          <a:solidFill>
            <a:schemeClr val="tx2"/>
          </a:solidFill>
          <a:latin typeface="Tahoma" pitchFamily="34" charset="0"/>
          <a:ea typeface="黑体" pitchFamily="2" charset="-122"/>
        </a:defRPr>
      </a:lvl7pPr>
      <a:lvl8pPr marL="1371600" algn="l" rtl="0" fontAlgn="base">
        <a:spcBef>
          <a:spcPct val="0"/>
        </a:spcBef>
        <a:spcAft>
          <a:spcPct val="0"/>
        </a:spcAft>
        <a:defRPr kumimoji="1" sz="4400">
          <a:solidFill>
            <a:schemeClr val="tx2"/>
          </a:solidFill>
          <a:latin typeface="Tahoma" pitchFamily="34" charset="0"/>
          <a:ea typeface="黑体" pitchFamily="2" charset="-122"/>
        </a:defRPr>
      </a:lvl8pPr>
      <a:lvl9pPr marL="1828800" algn="l" rtl="0" fontAlgn="base">
        <a:spcBef>
          <a:spcPct val="0"/>
        </a:spcBef>
        <a:spcAft>
          <a:spcPct val="0"/>
        </a:spcAft>
        <a:defRPr kumimoji="1" sz="4400">
          <a:solidFill>
            <a:schemeClr val="tx2"/>
          </a:solidFill>
          <a:latin typeface="Tahoma" pitchFamily="34" charset="0"/>
          <a:ea typeface="黑体" pitchFamily="2" charset="-122"/>
        </a:defRPr>
      </a:lvl9pPr>
    </p:titleStyle>
    <p:bodyStyle>
      <a:lvl1pPr marL="342900" indent="-342900" algn="l" rtl="0" eaLnBrk="0" fontAlgn="base" hangingPunct="0">
        <a:spcBef>
          <a:spcPct val="20000"/>
        </a:spcBef>
        <a:spcAft>
          <a:spcPct val="0"/>
        </a:spcAft>
        <a:buClr>
          <a:schemeClr val="hlink"/>
        </a:buClr>
        <a:buSzPct val="110000"/>
        <a:buFont typeface="Wingdings" pitchFamily="2" charset="2"/>
        <a:buBlip>
          <a:blip r:embed="rId16"/>
        </a:buBlip>
        <a:defRPr kumimoji="1" sz="3200">
          <a:solidFill>
            <a:srgbClr val="000066"/>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itchFamily="2" charset="2"/>
        <a:buChar char="n"/>
        <a:defRPr kumimoji="1" sz="2800">
          <a:solidFill>
            <a:srgbClr val="000066"/>
          </a:solidFill>
          <a:latin typeface="+mn-lt"/>
          <a:ea typeface="宋体" pitchFamily="2" charset="-122"/>
        </a:defRPr>
      </a:lvl2pPr>
      <a:lvl3pPr marL="1143000" indent="-228600" algn="l" rtl="0" eaLnBrk="0" fontAlgn="base" hangingPunct="0">
        <a:spcBef>
          <a:spcPct val="20000"/>
        </a:spcBef>
        <a:spcAft>
          <a:spcPct val="0"/>
        </a:spcAft>
        <a:buClr>
          <a:schemeClr val="hlink"/>
        </a:buClr>
        <a:buSzPct val="95000"/>
        <a:buFont typeface="Wingdings" pitchFamily="2" charset="2"/>
        <a:buChar char="w"/>
        <a:defRPr kumimoji="1" sz="2400">
          <a:solidFill>
            <a:srgbClr val="000066"/>
          </a:solidFill>
          <a:latin typeface="+mn-lt"/>
          <a:ea typeface="宋体" pitchFamily="2" charset="-122"/>
        </a:defRPr>
      </a:lvl3pPr>
      <a:lvl4pPr marL="1600200" indent="-228600" algn="l" rtl="0" eaLnBrk="0" fontAlgn="base" hangingPunct="0">
        <a:spcBef>
          <a:spcPct val="20000"/>
        </a:spcBef>
        <a:spcAft>
          <a:spcPct val="0"/>
        </a:spcAft>
        <a:buClr>
          <a:schemeClr val="tx1"/>
        </a:buClr>
        <a:buSzPct val="65000"/>
        <a:buFont typeface="Wingdings" pitchFamily="2" charset="2"/>
        <a:buChar char="n"/>
        <a:defRPr kumimoji="1" sz="2000">
          <a:solidFill>
            <a:srgbClr val="000066"/>
          </a:solidFill>
          <a:latin typeface="+mn-lt"/>
          <a:ea typeface="宋体" pitchFamily="2" charset="-122"/>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kumimoji="1" sz="2000">
          <a:solidFill>
            <a:srgbClr val="000066"/>
          </a:solidFill>
          <a:latin typeface="+mn-lt"/>
          <a:ea typeface="宋体" pitchFamily="2" charset="-122"/>
        </a:defRPr>
      </a:lvl5pPr>
      <a:lvl6pPr marL="2514600" indent="-228600" algn="l" rtl="0" fontAlgn="base">
        <a:spcBef>
          <a:spcPct val="20000"/>
        </a:spcBef>
        <a:spcAft>
          <a:spcPct val="0"/>
        </a:spcAft>
        <a:buClr>
          <a:schemeClr val="hlink"/>
        </a:buClr>
        <a:buSzPct val="60000"/>
        <a:buFont typeface="Wingdings" pitchFamily="2" charset="2"/>
        <a:buChar char="n"/>
        <a:defRPr kumimoji="1" sz="2000">
          <a:solidFill>
            <a:srgbClr val="000066"/>
          </a:solidFill>
          <a:latin typeface="+mn-lt"/>
          <a:ea typeface="宋体" pitchFamily="2" charset="-122"/>
        </a:defRPr>
      </a:lvl6pPr>
      <a:lvl7pPr marL="2971800" indent="-228600" algn="l" rtl="0" fontAlgn="base">
        <a:spcBef>
          <a:spcPct val="20000"/>
        </a:spcBef>
        <a:spcAft>
          <a:spcPct val="0"/>
        </a:spcAft>
        <a:buClr>
          <a:schemeClr val="hlink"/>
        </a:buClr>
        <a:buSzPct val="60000"/>
        <a:buFont typeface="Wingdings" pitchFamily="2" charset="2"/>
        <a:buChar char="n"/>
        <a:defRPr kumimoji="1" sz="2000">
          <a:solidFill>
            <a:srgbClr val="000066"/>
          </a:solidFill>
          <a:latin typeface="+mn-lt"/>
          <a:ea typeface="宋体" pitchFamily="2" charset="-122"/>
        </a:defRPr>
      </a:lvl7pPr>
      <a:lvl8pPr marL="3429000" indent="-228600" algn="l" rtl="0" fontAlgn="base">
        <a:spcBef>
          <a:spcPct val="20000"/>
        </a:spcBef>
        <a:spcAft>
          <a:spcPct val="0"/>
        </a:spcAft>
        <a:buClr>
          <a:schemeClr val="hlink"/>
        </a:buClr>
        <a:buSzPct val="60000"/>
        <a:buFont typeface="Wingdings" pitchFamily="2" charset="2"/>
        <a:buChar char="n"/>
        <a:defRPr kumimoji="1" sz="2000">
          <a:solidFill>
            <a:srgbClr val="000066"/>
          </a:solidFill>
          <a:latin typeface="+mn-lt"/>
          <a:ea typeface="宋体" pitchFamily="2" charset="-122"/>
        </a:defRPr>
      </a:lvl8pPr>
      <a:lvl9pPr marL="3886200" indent="-228600" algn="l" rtl="0" fontAlgn="base">
        <a:spcBef>
          <a:spcPct val="20000"/>
        </a:spcBef>
        <a:spcAft>
          <a:spcPct val="0"/>
        </a:spcAft>
        <a:buClr>
          <a:schemeClr val="hlink"/>
        </a:buClr>
        <a:buSzPct val="60000"/>
        <a:buFont typeface="Wingdings" pitchFamily="2" charset="2"/>
        <a:buChar char="n"/>
        <a:defRPr kumimoji="1" sz="2000">
          <a:solidFill>
            <a:srgbClr val="000066"/>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7.xml"/><Relationship Id="rId1" Type="http://schemas.openxmlformats.org/officeDocument/2006/relationships/tags" Target="../tags/tag1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7.xml"/><Relationship Id="rId1" Type="http://schemas.openxmlformats.org/officeDocument/2006/relationships/tags" Target="../tags/tag13.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7.xml"/><Relationship Id="rId1" Type="http://schemas.openxmlformats.org/officeDocument/2006/relationships/tags" Target="../tags/tag14.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7.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7.xml"/><Relationship Id="rId1" Type="http://schemas.openxmlformats.org/officeDocument/2006/relationships/tags" Target="../tags/tag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9.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0.xml"/></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21.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22.xml"/><Relationship Id="rId5" Type="http://schemas.openxmlformats.org/officeDocument/2006/relationships/image" Target="../media/image4.png"/><Relationship Id="rId4" Type="http://schemas.openxmlformats.org/officeDocument/2006/relationships/image" Target="../media/image33.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23.xml"/><Relationship Id="rId5" Type="http://schemas.openxmlformats.org/officeDocument/2006/relationships/image" Target="../media/image35.png"/><Relationship Id="rId4" Type="http://schemas.openxmlformats.org/officeDocument/2006/relationships/image" Target="../media/image34.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24.xml"/><Relationship Id="rId5" Type="http://schemas.openxmlformats.org/officeDocument/2006/relationships/image" Target="../media/image4.png"/><Relationship Id="rId4" Type="http://schemas.openxmlformats.org/officeDocument/2006/relationships/image" Target="../media/image34.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2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1042989" y="2239963"/>
            <a:ext cx="4321100" cy="2203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marL="457200" indent="-457200" eaLnBrk="1" hangingPunct="1">
              <a:spcBef>
                <a:spcPct val="30000"/>
              </a:spcBef>
              <a:buFont typeface="Wingdings" panose="05000000000000000000" pitchFamily="2" charset="2"/>
              <a:buChar char="Ø"/>
            </a:pPr>
            <a:r>
              <a:rPr lang="zh-CN" altLang="en-US" sz="2800" b="1" dirty="0">
                <a:solidFill>
                  <a:schemeClr val="tx1"/>
                </a:solidFill>
                <a:latin typeface="宋体" panose="02010600030101010101" pitchFamily="2" charset="-122"/>
                <a:ea typeface="宋体" panose="02010600030101010101" pitchFamily="2" charset="-122"/>
              </a:rPr>
              <a:t>通用</a:t>
            </a:r>
            <a:r>
              <a:rPr lang="zh-CN" altLang="zh-CN" sz="2800" b="1" dirty="0">
                <a:solidFill>
                  <a:schemeClr val="tx1"/>
                </a:solidFill>
                <a:latin typeface="宋体" panose="02010600030101010101" pitchFamily="2" charset="-122"/>
                <a:ea typeface="宋体" panose="02010600030101010101" pitchFamily="2" charset="-122"/>
              </a:rPr>
              <a:t>寄存器组</a:t>
            </a:r>
          </a:p>
          <a:p>
            <a:pPr marL="457200" indent="-457200" eaLnBrk="1" hangingPunct="1">
              <a:spcBef>
                <a:spcPct val="30000"/>
              </a:spcBef>
              <a:buFont typeface="Wingdings" panose="05000000000000000000" pitchFamily="2" charset="2"/>
              <a:buChar char="Ø"/>
            </a:pPr>
            <a:r>
              <a:rPr lang="zh-CN" altLang="en-US" sz="2800" b="1" dirty="0">
                <a:solidFill>
                  <a:schemeClr val="tx1"/>
                </a:solidFill>
                <a:latin typeface="宋体" panose="02010600030101010101" pitchFamily="2" charset="-122"/>
                <a:ea typeface="宋体" panose="02010600030101010101" pitchFamily="2" charset="-122"/>
              </a:rPr>
              <a:t>标志寄存器</a:t>
            </a:r>
            <a:endParaRPr lang="en-US" altLang="zh-CN" sz="2800" b="1" dirty="0">
              <a:solidFill>
                <a:schemeClr val="tx1"/>
              </a:solidFill>
              <a:latin typeface="宋体" panose="02010600030101010101" pitchFamily="2" charset="-122"/>
              <a:ea typeface="宋体" panose="02010600030101010101" pitchFamily="2" charset="-122"/>
            </a:endParaRPr>
          </a:p>
          <a:p>
            <a:pPr marL="457200" indent="-457200" eaLnBrk="1" hangingPunct="1">
              <a:spcBef>
                <a:spcPct val="30000"/>
              </a:spcBef>
              <a:buFont typeface="Wingdings" panose="05000000000000000000" pitchFamily="2" charset="2"/>
              <a:buChar char="Ø"/>
            </a:pPr>
            <a:r>
              <a:rPr lang="zh-CN" altLang="en-US" sz="2800" b="1" dirty="0">
                <a:solidFill>
                  <a:schemeClr val="tx1"/>
                </a:solidFill>
                <a:latin typeface="宋体" panose="02010600030101010101" pitchFamily="2" charset="-122"/>
                <a:ea typeface="宋体" panose="02010600030101010101" pitchFamily="2" charset="-122"/>
              </a:rPr>
              <a:t>指令指示器</a:t>
            </a:r>
            <a:endParaRPr lang="en-US" altLang="zh-CN" sz="2800" b="1" dirty="0">
              <a:solidFill>
                <a:schemeClr val="tx1"/>
              </a:solidFill>
              <a:latin typeface="宋体" panose="02010600030101010101" pitchFamily="2" charset="-122"/>
              <a:ea typeface="宋体" panose="02010600030101010101" pitchFamily="2" charset="-122"/>
            </a:endParaRPr>
          </a:p>
          <a:p>
            <a:pPr marL="457200" indent="-457200" eaLnBrk="1" hangingPunct="1">
              <a:spcBef>
                <a:spcPct val="30000"/>
              </a:spcBef>
              <a:buFont typeface="Wingdings" panose="05000000000000000000" pitchFamily="2" charset="2"/>
              <a:buChar char="Ø"/>
            </a:pPr>
            <a:r>
              <a:rPr lang="zh-CN" altLang="en-US" sz="2800" b="1" dirty="0">
                <a:solidFill>
                  <a:schemeClr val="tx1"/>
                </a:solidFill>
                <a:latin typeface="宋体" panose="02010600030101010101" pitchFamily="2" charset="-122"/>
                <a:ea typeface="宋体" panose="02010600030101010101" pitchFamily="2" charset="-122"/>
              </a:rPr>
              <a:t>段寄存器</a:t>
            </a:r>
            <a:endParaRPr lang="zh-CN" altLang="zh-CN" sz="2800" b="1" dirty="0">
              <a:solidFill>
                <a:schemeClr val="tx1"/>
              </a:solidFill>
              <a:latin typeface="宋体" panose="02010600030101010101" pitchFamily="2" charset="-122"/>
              <a:ea typeface="宋体" panose="02010600030101010101" pitchFamily="2" charset="-122"/>
            </a:endParaRPr>
          </a:p>
        </p:txBody>
      </p:sp>
      <p:sp>
        <p:nvSpPr>
          <p:cNvPr id="20483" name="Text Box 3"/>
          <p:cNvSpPr txBox="1">
            <a:spLocks noChangeArrowheads="1"/>
          </p:cNvSpPr>
          <p:nvPr/>
        </p:nvSpPr>
        <p:spPr bwMode="auto">
          <a:xfrm>
            <a:off x="827088" y="188913"/>
            <a:ext cx="72723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algn="ctr" eaLnBrk="1" hangingPunct="1"/>
            <a:r>
              <a:rPr lang="en-US" altLang="zh-CN" sz="4000" b="1" dirty="0">
                <a:solidFill>
                  <a:schemeClr val="bg1"/>
                </a:solidFill>
              </a:rPr>
              <a:t> Intel </a:t>
            </a:r>
            <a:r>
              <a:rPr lang="zh-CN" altLang="en-US" sz="4000" b="1" dirty="0">
                <a:solidFill>
                  <a:schemeClr val="bg1"/>
                </a:solidFill>
              </a:rPr>
              <a:t>中央处理器</a:t>
            </a:r>
          </a:p>
        </p:txBody>
      </p:sp>
      <p:sp>
        <p:nvSpPr>
          <p:cNvPr id="20484" name="Rectangle 4"/>
          <p:cNvSpPr>
            <a:spLocks noChangeArrowheads="1"/>
          </p:cNvSpPr>
          <p:nvPr/>
        </p:nvSpPr>
        <p:spPr bwMode="auto">
          <a:xfrm>
            <a:off x="1018654" y="1484784"/>
            <a:ext cx="203132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600" b="1" dirty="0">
                <a:solidFill>
                  <a:srgbClr val="000066"/>
                </a:solidFill>
                <a:latin typeface="Arial" charset="0"/>
              </a:rPr>
              <a:t>学习内容</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827088" y="1635125"/>
            <a:ext cx="3613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zh-CN" altLang="en-US" sz="3600">
                <a:solidFill>
                  <a:srgbClr val="FF3300"/>
                </a:solidFill>
                <a:latin typeface="黑体" pitchFamily="2" charset="-122"/>
                <a:ea typeface="黑体" pitchFamily="2" charset="-122"/>
              </a:rPr>
              <a:t>寄存器</a:t>
            </a:r>
            <a:r>
              <a:rPr lang="zh-CN" altLang="en-US" sz="3600">
                <a:solidFill>
                  <a:schemeClr val="tx1"/>
                </a:solidFill>
                <a:latin typeface="黑体" pitchFamily="2" charset="-122"/>
                <a:ea typeface="黑体" pitchFamily="2" charset="-122"/>
              </a:rPr>
              <a:t> </a:t>
            </a:r>
            <a:r>
              <a:rPr lang="en-US" altLang="zh-CN" sz="3600">
                <a:solidFill>
                  <a:schemeClr val="tx1"/>
                </a:solidFill>
                <a:latin typeface="黑体" pitchFamily="2" charset="-122"/>
                <a:ea typeface="黑体" pitchFamily="2" charset="-122"/>
              </a:rPr>
              <a:t>Register</a:t>
            </a:r>
          </a:p>
        </p:txBody>
      </p:sp>
      <p:sp>
        <p:nvSpPr>
          <p:cNvPr id="292869" name="Text Box 5"/>
          <p:cNvSpPr txBox="1">
            <a:spLocks noChangeArrowheads="1"/>
          </p:cNvSpPr>
          <p:nvPr/>
        </p:nvSpPr>
        <p:spPr bwMode="auto">
          <a:xfrm>
            <a:off x="827088" y="2492375"/>
            <a:ext cx="7632700"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lnSpc>
                <a:spcPct val="120000"/>
              </a:lnSpc>
              <a:buFont typeface="Wingdings" pitchFamily="2" charset="2"/>
              <a:buChar char="Ø"/>
            </a:pPr>
            <a:r>
              <a:rPr lang="zh-CN" altLang="en-US" sz="3200" b="1"/>
              <a:t>寄存器是什么？</a:t>
            </a:r>
          </a:p>
          <a:p>
            <a:pPr eaLnBrk="1" hangingPunct="1">
              <a:lnSpc>
                <a:spcPct val="120000"/>
              </a:lnSpc>
              <a:buFont typeface="Wingdings" pitchFamily="2" charset="2"/>
              <a:buChar char="Ø"/>
            </a:pPr>
            <a:r>
              <a:rPr lang="zh-CN" altLang="en-US" sz="3200" b="1"/>
              <a:t>为什么要有寄存器？</a:t>
            </a:r>
          </a:p>
          <a:p>
            <a:pPr eaLnBrk="1" hangingPunct="1">
              <a:lnSpc>
                <a:spcPct val="120000"/>
              </a:lnSpc>
              <a:buFont typeface="Wingdings" pitchFamily="2" charset="2"/>
              <a:buChar char="Ø"/>
            </a:pPr>
            <a:r>
              <a:rPr lang="zh-CN" altLang="en-US" sz="3200" b="1"/>
              <a:t>寄存器中可以存储什么呢？</a:t>
            </a:r>
          </a:p>
          <a:p>
            <a:pPr eaLnBrk="1" hangingPunct="1">
              <a:lnSpc>
                <a:spcPct val="120000"/>
              </a:lnSpc>
              <a:buFont typeface="Wingdings" pitchFamily="2" charset="2"/>
              <a:buChar char="Ø"/>
            </a:pPr>
            <a:r>
              <a:rPr lang="zh-CN" altLang="en-US" sz="3200" b="1"/>
              <a:t>有哪些寄存器？</a:t>
            </a:r>
          </a:p>
          <a:p>
            <a:pPr eaLnBrk="1" hangingPunct="1">
              <a:lnSpc>
                <a:spcPct val="120000"/>
              </a:lnSpc>
              <a:buFont typeface="Wingdings" pitchFamily="2" charset="2"/>
              <a:buChar char="Ø"/>
            </a:pPr>
            <a:r>
              <a:rPr lang="zh-CN" altLang="en-US" sz="3200" b="1"/>
              <a:t>如何使用寄存器？</a:t>
            </a:r>
          </a:p>
        </p:txBody>
      </p:sp>
      <p:sp>
        <p:nvSpPr>
          <p:cNvPr id="5" name="Text Box 2">
            <a:extLst>
              <a:ext uri="{FF2B5EF4-FFF2-40B4-BE49-F238E27FC236}">
                <a16:creationId xmlns:a16="http://schemas.microsoft.com/office/drawing/2014/main" id="{628FAC3B-9241-48F4-BF27-9C5B2A136F7A}"/>
              </a:ext>
            </a:extLst>
          </p:cNvPr>
          <p:cNvSpPr txBox="1">
            <a:spLocks noChangeArrowheads="1"/>
          </p:cNvSpPr>
          <p:nvPr/>
        </p:nvSpPr>
        <p:spPr bwMode="auto">
          <a:xfrm>
            <a:off x="755650" y="188913"/>
            <a:ext cx="5832574"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3600" b="1" dirty="0">
                <a:solidFill>
                  <a:schemeClr val="bg1"/>
                </a:solidFill>
                <a:latin typeface="Times New Roman" pitchFamily="18" charset="0"/>
              </a:rPr>
              <a:t>2.3 </a:t>
            </a:r>
            <a:r>
              <a:rPr lang="zh-CN" altLang="en-US" sz="3600" b="1" dirty="0">
                <a:solidFill>
                  <a:schemeClr val="bg1"/>
                </a:solidFill>
                <a:latin typeface="Times New Roman" pitchFamily="18" charset="0"/>
              </a:rPr>
              <a:t>执行部件</a:t>
            </a:r>
          </a:p>
        </p:txBody>
      </p:sp>
    </p:spTree>
    <p:custDataLst>
      <p:tags r:id="rId1"/>
    </p:custDataLst>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2869"/>
                                        </p:tgtEl>
                                        <p:attrNameLst>
                                          <p:attrName>style.visibility</p:attrName>
                                        </p:attrNameLst>
                                      </p:cBhvr>
                                      <p:to>
                                        <p:strVal val="visible"/>
                                      </p:to>
                                    </p:set>
                                    <p:anim calcmode="lin" valueType="num">
                                      <p:cBhvr additive="base">
                                        <p:cTn id="7" dur="500" fill="hold"/>
                                        <p:tgtEl>
                                          <p:spTgt spid="292869"/>
                                        </p:tgtEl>
                                        <p:attrNameLst>
                                          <p:attrName>ppt_x</p:attrName>
                                        </p:attrNameLst>
                                      </p:cBhvr>
                                      <p:tavLst>
                                        <p:tav tm="0">
                                          <p:val>
                                            <p:strVal val="#ppt_x"/>
                                          </p:val>
                                        </p:tav>
                                        <p:tav tm="100000">
                                          <p:val>
                                            <p:strVal val="#ppt_x"/>
                                          </p:val>
                                        </p:tav>
                                      </p:tavLst>
                                    </p:anim>
                                    <p:anim calcmode="lin" valueType="num">
                                      <p:cBhvr additive="base">
                                        <p:cTn id="8" dur="500" fill="hold"/>
                                        <p:tgtEl>
                                          <p:spTgt spid="2928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86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827088" y="1635125"/>
            <a:ext cx="3613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zh-CN" altLang="en-US" sz="3600">
                <a:solidFill>
                  <a:srgbClr val="FF3300"/>
                </a:solidFill>
                <a:latin typeface="黑体" pitchFamily="2" charset="-122"/>
                <a:ea typeface="黑体" pitchFamily="2" charset="-122"/>
              </a:rPr>
              <a:t>寄存器</a:t>
            </a:r>
            <a:r>
              <a:rPr lang="zh-CN" altLang="en-US" sz="3600">
                <a:solidFill>
                  <a:schemeClr val="tx1"/>
                </a:solidFill>
                <a:latin typeface="黑体" pitchFamily="2" charset="-122"/>
                <a:ea typeface="黑体" pitchFamily="2" charset="-122"/>
              </a:rPr>
              <a:t> </a:t>
            </a:r>
            <a:r>
              <a:rPr lang="en-US" altLang="zh-CN" sz="3600">
                <a:solidFill>
                  <a:schemeClr val="tx1"/>
                </a:solidFill>
                <a:latin typeface="黑体" pitchFamily="2" charset="-122"/>
                <a:ea typeface="黑体" pitchFamily="2" charset="-122"/>
              </a:rPr>
              <a:t>Register</a:t>
            </a:r>
          </a:p>
        </p:txBody>
      </p:sp>
      <p:sp>
        <p:nvSpPr>
          <p:cNvPr id="161796" name="Rectangle 4"/>
          <p:cNvSpPr>
            <a:spLocks noChangeArrowheads="1"/>
          </p:cNvSpPr>
          <p:nvPr/>
        </p:nvSpPr>
        <p:spPr bwMode="auto">
          <a:xfrm>
            <a:off x="827088" y="2636838"/>
            <a:ext cx="76327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b="1" dirty="0">
                <a:solidFill>
                  <a:schemeClr val="tx1"/>
                </a:solidFill>
                <a:latin typeface="宋体" pitchFamily="2" charset="-122"/>
                <a:ea typeface="宋体" pitchFamily="2" charset="-122"/>
              </a:rPr>
              <a:t>存储</a:t>
            </a:r>
            <a:r>
              <a:rPr lang="en-US" altLang="zh-CN" sz="2800" b="1" dirty="0">
                <a:solidFill>
                  <a:schemeClr val="tx1"/>
                </a:solidFill>
                <a:latin typeface="宋体" pitchFamily="2" charset="-122"/>
                <a:ea typeface="宋体" pitchFamily="2" charset="-122"/>
              </a:rPr>
              <a:t>0</a:t>
            </a:r>
            <a:r>
              <a:rPr lang="zh-CN" altLang="en-US" sz="2800" b="1" dirty="0">
                <a:solidFill>
                  <a:schemeClr val="tx1"/>
                </a:solidFill>
                <a:latin typeface="宋体" pitchFamily="2" charset="-122"/>
                <a:ea typeface="宋体" pitchFamily="2" charset="-122"/>
              </a:rPr>
              <a:t>、</a:t>
            </a:r>
            <a:r>
              <a:rPr lang="en-US" altLang="zh-CN" sz="2800" b="1" dirty="0">
                <a:solidFill>
                  <a:schemeClr val="tx1"/>
                </a:solidFill>
                <a:latin typeface="宋体" pitchFamily="2" charset="-122"/>
                <a:ea typeface="宋体" pitchFamily="2" charset="-122"/>
              </a:rPr>
              <a:t>1</a:t>
            </a:r>
            <a:r>
              <a:rPr lang="zh-CN" altLang="en-US" sz="2800" b="1" dirty="0">
                <a:solidFill>
                  <a:schemeClr val="tx1"/>
                </a:solidFill>
                <a:latin typeface="宋体" pitchFamily="2" charset="-122"/>
                <a:ea typeface="宋体" pitchFamily="2" charset="-122"/>
              </a:rPr>
              <a:t>串；可以是操作数、操作数地址等等</a:t>
            </a:r>
          </a:p>
        </p:txBody>
      </p:sp>
      <p:sp>
        <p:nvSpPr>
          <p:cNvPr id="161799" name="Text Box 7"/>
          <p:cNvSpPr txBox="1">
            <a:spLocks noChangeArrowheads="1"/>
          </p:cNvSpPr>
          <p:nvPr/>
        </p:nvSpPr>
        <p:spPr bwMode="auto">
          <a:xfrm>
            <a:off x="827088" y="3789363"/>
            <a:ext cx="76327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zh-CN" altLang="en-US" sz="2800" b="1" dirty="0">
                <a:solidFill>
                  <a:schemeClr val="tx1"/>
                </a:solidFill>
                <a:latin typeface="楷体_GB2312" pitchFamily="49" charset="-122"/>
                <a:ea typeface="楷体_GB2312" pitchFamily="49" charset="-122"/>
              </a:rPr>
              <a:t>寄存器组中有</a:t>
            </a:r>
            <a:r>
              <a:rPr lang="en-US" altLang="zh-CN" sz="2800" b="1" dirty="0">
                <a:solidFill>
                  <a:srgbClr val="FF3300"/>
                </a:solidFill>
                <a:latin typeface="楷体_GB2312" pitchFamily="49" charset="-122"/>
                <a:ea typeface="楷体_GB2312" pitchFamily="49" charset="-122"/>
              </a:rPr>
              <a:t>8</a:t>
            </a:r>
            <a:r>
              <a:rPr lang="zh-CN" altLang="en-US" sz="2800" b="1" dirty="0">
                <a:solidFill>
                  <a:schemeClr val="tx1"/>
                </a:solidFill>
                <a:latin typeface="楷体_GB2312" pitchFamily="49" charset="-122"/>
                <a:ea typeface="楷体_GB2312" pitchFamily="49" charset="-122"/>
              </a:rPr>
              <a:t>个</a:t>
            </a:r>
            <a:r>
              <a:rPr lang="en-US" altLang="zh-CN" sz="2800" b="1" dirty="0">
                <a:solidFill>
                  <a:srgbClr val="FF3300"/>
                </a:solidFill>
                <a:latin typeface="楷体_GB2312" pitchFamily="49" charset="-122"/>
                <a:ea typeface="楷体_GB2312" pitchFamily="49" charset="-122"/>
              </a:rPr>
              <a:t>32</a:t>
            </a:r>
            <a:r>
              <a:rPr lang="zh-CN" altLang="en-US" sz="2800" b="1" dirty="0">
                <a:solidFill>
                  <a:srgbClr val="FF3300"/>
                </a:solidFill>
                <a:latin typeface="楷体_GB2312" pitchFamily="49" charset="-122"/>
                <a:ea typeface="楷体_GB2312" pitchFamily="49" charset="-122"/>
              </a:rPr>
              <a:t>位</a:t>
            </a:r>
            <a:r>
              <a:rPr lang="zh-CN" altLang="en-US" sz="2800" b="1" dirty="0">
                <a:solidFill>
                  <a:schemeClr val="tx1"/>
                </a:solidFill>
                <a:latin typeface="楷体_GB2312" pitchFamily="49" charset="-122"/>
                <a:ea typeface="楷体_GB2312" pitchFamily="49" charset="-122"/>
              </a:rPr>
              <a:t>的寄存器（通用寄存器）</a:t>
            </a:r>
          </a:p>
        </p:txBody>
      </p:sp>
      <p:sp>
        <p:nvSpPr>
          <p:cNvPr id="6" name="Text Box 2">
            <a:extLst>
              <a:ext uri="{FF2B5EF4-FFF2-40B4-BE49-F238E27FC236}">
                <a16:creationId xmlns:a16="http://schemas.microsoft.com/office/drawing/2014/main" id="{B99F9207-BC3D-4D14-9E1B-1B195432C8BE}"/>
              </a:ext>
            </a:extLst>
          </p:cNvPr>
          <p:cNvSpPr txBox="1">
            <a:spLocks noChangeArrowheads="1"/>
          </p:cNvSpPr>
          <p:nvPr/>
        </p:nvSpPr>
        <p:spPr bwMode="auto">
          <a:xfrm>
            <a:off x="755650" y="188913"/>
            <a:ext cx="5832574"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3600" b="1" dirty="0">
                <a:solidFill>
                  <a:schemeClr val="bg1"/>
                </a:solidFill>
                <a:latin typeface="Times New Roman" pitchFamily="18" charset="0"/>
              </a:rPr>
              <a:t>2.3 </a:t>
            </a:r>
            <a:r>
              <a:rPr lang="zh-CN" altLang="en-US" sz="3600" b="1" dirty="0">
                <a:solidFill>
                  <a:schemeClr val="bg1"/>
                </a:solidFill>
                <a:latin typeface="Times New Roman" pitchFamily="18" charset="0"/>
              </a:rPr>
              <a:t>执行部件</a:t>
            </a:r>
          </a:p>
        </p:txBody>
      </p:sp>
    </p:spTree>
    <p:custDataLst>
      <p:tags r:id="rId1"/>
    </p:custDataLst>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1796"/>
                                        </p:tgtEl>
                                        <p:attrNameLst>
                                          <p:attrName>style.visibility</p:attrName>
                                        </p:attrNameLst>
                                      </p:cBhvr>
                                      <p:to>
                                        <p:strVal val="visible"/>
                                      </p:to>
                                    </p:set>
                                    <p:animEffect transition="in" filter="blinds(horizontal)">
                                      <p:cBhvr>
                                        <p:cTn id="7" dur="500"/>
                                        <p:tgtEl>
                                          <p:spTgt spid="16179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61799"/>
                                        </p:tgtEl>
                                        <p:attrNameLst>
                                          <p:attrName>style.visibility</p:attrName>
                                        </p:attrNameLst>
                                      </p:cBhvr>
                                      <p:to>
                                        <p:strVal val="visible"/>
                                      </p:to>
                                    </p:set>
                                    <p:anim calcmode="lin" valueType="num">
                                      <p:cBhvr additive="base">
                                        <p:cTn id="12" dur="500" fill="hold"/>
                                        <p:tgtEl>
                                          <p:spTgt spid="161799"/>
                                        </p:tgtEl>
                                        <p:attrNameLst>
                                          <p:attrName>ppt_x</p:attrName>
                                        </p:attrNameLst>
                                      </p:cBhvr>
                                      <p:tavLst>
                                        <p:tav tm="0">
                                          <p:val>
                                            <p:strVal val="#ppt_x"/>
                                          </p:val>
                                        </p:tav>
                                        <p:tav tm="100000">
                                          <p:val>
                                            <p:strVal val="#ppt_x"/>
                                          </p:val>
                                        </p:tav>
                                      </p:tavLst>
                                    </p:anim>
                                    <p:anim calcmode="lin" valueType="num">
                                      <p:cBhvr additive="base">
                                        <p:cTn id="13" dur="500" fill="hold"/>
                                        <p:tgtEl>
                                          <p:spTgt spid="1617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796" grpId="0"/>
      <p:bldP spid="16179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3"/>
          <p:cNvSpPr txBox="1">
            <a:spLocks noChangeArrowheads="1"/>
          </p:cNvSpPr>
          <p:nvPr/>
        </p:nvSpPr>
        <p:spPr bwMode="auto">
          <a:xfrm>
            <a:off x="468313" y="1557338"/>
            <a:ext cx="7128023" cy="4807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b="1" dirty="0">
                <a:solidFill>
                  <a:srgbClr val="FF0000"/>
                </a:solidFill>
                <a:latin typeface="楷体_GB2312" pitchFamily="49" charset="-122"/>
                <a:ea typeface="楷体_GB2312" pitchFamily="49" charset="-122"/>
              </a:rPr>
              <a:t>EAX</a:t>
            </a:r>
            <a:r>
              <a:rPr lang="zh-CN" altLang="en-US" sz="2400" b="1" dirty="0">
                <a:solidFill>
                  <a:srgbClr val="FF0000"/>
                </a:solidFill>
                <a:latin typeface="楷体_GB2312" pitchFamily="49" charset="-122"/>
                <a:ea typeface="楷体_GB2312" pitchFamily="49" charset="-122"/>
              </a:rPr>
              <a:t>、</a:t>
            </a:r>
            <a:r>
              <a:rPr lang="en-US" altLang="zh-CN" sz="2400" b="1" dirty="0">
                <a:solidFill>
                  <a:srgbClr val="FF0000"/>
                </a:solidFill>
                <a:latin typeface="楷体_GB2312" pitchFamily="49" charset="-122"/>
                <a:ea typeface="楷体_GB2312" pitchFamily="49" charset="-122"/>
              </a:rPr>
              <a:t>EBX</a:t>
            </a:r>
            <a:r>
              <a:rPr lang="zh-CN" altLang="en-US" sz="2400" b="1" dirty="0">
                <a:solidFill>
                  <a:srgbClr val="FF0000"/>
                </a:solidFill>
                <a:latin typeface="楷体_GB2312" pitchFamily="49" charset="-122"/>
                <a:ea typeface="楷体_GB2312" pitchFamily="49" charset="-122"/>
              </a:rPr>
              <a:t>、</a:t>
            </a:r>
            <a:r>
              <a:rPr lang="en-US" altLang="zh-CN" sz="2400" b="1" dirty="0">
                <a:solidFill>
                  <a:srgbClr val="FF0000"/>
                </a:solidFill>
                <a:latin typeface="楷体_GB2312" pitchFamily="49" charset="-122"/>
                <a:ea typeface="楷体_GB2312" pitchFamily="49" charset="-122"/>
              </a:rPr>
              <a:t>ECX</a:t>
            </a:r>
            <a:r>
              <a:rPr lang="zh-CN" altLang="en-US" sz="2400" b="1" dirty="0">
                <a:solidFill>
                  <a:srgbClr val="FF0000"/>
                </a:solidFill>
                <a:latin typeface="楷体_GB2312" pitchFamily="49" charset="-122"/>
                <a:ea typeface="楷体_GB2312" pitchFamily="49" charset="-122"/>
              </a:rPr>
              <a:t>、</a:t>
            </a:r>
            <a:r>
              <a:rPr lang="en-US" altLang="zh-CN" sz="2400" b="1" dirty="0">
                <a:solidFill>
                  <a:srgbClr val="FF0000"/>
                </a:solidFill>
                <a:latin typeface="楷体_GB2312" pitchFamily="49" charset="-122"/>
                <a:ea typeface="楷体_GB2312" pitchFamily="49" charset="-122"/>
              </a:rPr>
              <a:t>EDX</a:t>
            </a:r>
            <a:r>
              <a:rPr lang="zh-CN" altLang="en-US" sz="2400" b="1" dirty="0">
                <a:solidFill>
                  <a:srgbClr val="FF0000"/>
                </a:solidFill>
                <a:latin typeface="楷体_GB2312" pitchFamily="49" charset="-122"/>
                <a:ea typeface="楷体_GB2312" pitchFamily="49" charset="-122"/>
              </a:rPr>
              <a:t>、</a:t>
            </a:r>
            <a:r>
              <a:rPr lang="en-US" altLang="zh-CN" sz="2400" b="1" dirty="0">
                <a:solidFill>
                  <a:srgbClr val="FF0000"/>
                </a:solidFill>
                <a:latin typeface="楷体_GB2312" pitchFamily="49" charset="-122"/>
                <a:ea typeface="楷体_GB2312" pitchFamily="49" charset="-122"/>
              </a:rPr>
              <a:t>ESI</a:t>
            </a:r>
            <a:r>
              <a:rPr lang="zh-CN" altLang="en-US" sz="2400" b="1" dirty="0">
                <a:solidFill>
                  <a:srgbClr val="FF0000"/>
                </a:solidFill>
                <a:latin typeface="楷体_GB2312" pitchFamily="49" charset="-122"/>
                <a:ea typeface="楷体_GB2312" pitchFamily="49" charset="-122"/>
              </a:rPr>
              <a:t>、</a:t>
            </a:r>
            <a:r>
              <a:rPr lang="en-US" altLang="zh-CN" sz="2400" b="1" dirty="0">
                <a:solidFill>
                  <a:srgbClr val="FF0000"/>
                </a:solidFill>
                <a:latin typeface="楷体_GB2312" pitchFamily="49" charset="-122"/>
                <a:ea typeface="楷体_GB2312" pitchFamily="49" charset="-122"/>
              </a:rPr>
              <a:t>EDI</a:t>
            </a:r>
            <a:r>
              <a:rPr lang="zh-CN" altLang="en-US" sz="2400" b="1" dirty="0">
                <a:solidFill>
                  <a:srgbClr val="FF0000"/>
                </a:solidFill>
                <a:latin typeface="楷体_GB2312" pitchFamily="49" charset="-122"/>
                <a:ea typeface="楷体_GB2312" pitchFamily="49" charset="-122"/>
              </a:rPr>
              <a:t>、</a:t>
            </a:r>
            <a:r>
              <a:rPr lang="en-US" altLang="zh-CN" sz="2400" b="1" dirty="0">
                <a:solidFill>
                  <a:srgbClr val="FF0000"/>
                </a:solidFill>
                <a:latin typeface="楷体_GB2312" pitchFamily="49" charset="-122"/>
                <a:ea typeface="楷体_GB2312" pitchFamily="49" charset="-122"/>
              </a:rPr>
              <a:t>ESP</a:t>
            </a:r>
            <a:r>
              <a:rPr lang="zh-CN" altLang="en-US" sz="2400" b="1" dirty="0">
                <a:solidFill>
                  <a:srgbClr val="FF0000"/>
                </a:solidFill>
                <a:latin typeface="楷体_GB2312" pitchFamily="49" charset="-122"/>
                <a:ea typeface="楷体_GB2312" pitchFamily="49" charset="-122"/>
              </a:rPr>
              <a:t>、</a:t>
            </a:r>
            <a:r>
              <a:rPr lang="en-US" altLang="zh-CN" sz="2400" b="1" dirty="0">
                <a:solidFill>
                  <a:srgbClr val="FF0000"/>
                </a:solidFill>
                <a:latin typeface="楷体_GB2312" pitchFamily="49" charset="-122"/>
                <a:ea typeface="楷体_GB2312" pitchFamily="49" charset="-122"/>
              </a:rPr>
              <a:t>EBP</a:t>
            </a:r>
            <a:endParaRPr lang="zh-CN" altLang="en-US" sz="2400" b="1" dirty="0">
              <a:solidFill>
                <a:srgbClr val="FF0000"/>
              </a:solidFill>
              <a:latin typeface="楷体_GB2312" pitchFamily="49" charset="-122"/>
              <a:ea typeface="楷体_GB2312" pitchFamily="49" charset="-122"/>
            </a:endParaRPr>
          </a:p>
          <a:p>
            <a:pPr eaLnBrk="1" hangingPunct="1">
              <a:lnSpc>
                <a:spcPct val="150000"/>
              </a:lnSpc>
            </a:pPr>
            <a:r>
              <a:rPr lang="en-US" altLang="zh-CN" sz="2400" b="1" dirty="0">
                <a:solidFill>
                  <a:schemeClr val="tx1"/>
                </a:solidFill>
                <a:latin typeface="宋体" panose="02010600030101010101" pitchFamily="2" charset="-122"/>
                <a:ea typeface="宋体" panose="02010600030101010101" pitchFamily="2" charset="-122"/>
              </a:rPr>
              <a:t>    EAX: </a:t>
            </a:r>
            <a:r>
              <a:rPr lang="zh-CN" altLang="en-US" sz="2400" b="1" dirty="0">
                <a:solidFill>
                  <a:schemeClr val="tx1"/>
                </a:solidFill>
                <a:latin typeface="宋体" panose="02010600030101010101" pitchFamily="2" charset="-122"/>
                <a:ea typeface="宋体" panose="02010600030101010101" pitchFamily="2" charset="-122"/>
              </a:rPr>
              <a:t>累加器         </a:t>
            </a:r>
            <a:r>
              <a:rPr lang="en-US" altLang="zh-CN" sz="2400" b="1" dirty="0">
                <a:solidFill>
                  <a:schemeClr val="tx1"/>
                </a:solidFill>
                <a:latin typeface="宋体" panose="02010600030101010101" pitchFamily="2" charset="-122"/>
                <a:ea typeface="宋体" panose="02010600030101010101" pitchFamily="2" charset="-122"/>
              </a:rPr>
              <a:t>Accumulator</a:t>
            </a:r>
          </a:p>
          <a:p>
            <a:pPr eaLnBrk="1" hangingPunct="1">
              <a:lnSpc>
                <a:spcPct val="150000"/>
              </a:lnSpc>
            </a:pPr>
            <a:r>
              <a:rPr lang="en-US" altLang="zh-CN" sz="2400" b="1" dirty="0">
                <a:solidFill>
                  <a:schemeClr val="tx1"/>
                </a:solidFill>
                <a:latin typeface="宋体" panose="02010600030101010101" pitchFamily="2" charset="-122"/>
                <a:ea typeface="宋体" panose="02010600030101010101" pitchFamily="2" charset="-122"/>
              </a:rPr>
              <a:t>    EBX: </a:t>
            </a:r>
            <a:r>
              <a:rPr lang="zh-CN" altLang="en-US" sz="2400" b="1" dirty="0">
                <a:solidFill>
                  <a:schemeClr val="tx1"/>
                </a:solidFill>
                <a:latin typeface="宋体" panose="02010600030101010101" pitchFamily="2" charset="-122"/>
                <a:ea typeface="宋体" panose="02010600030101010101" pitchFamily="2" charset="-122"/>
              </a:rPr>
              <a:t>基址寄存器     </a:t>
            </a:r>
            <a:r>
              <a:rPr lang="en-US" altLang="zh-CN" sz="2400" b="1" dirty="0">
                <a:solidFill>
                  <a:schemeClr val="tx1"/>
                </a:solidFill>
                <a:latin typeface="宋体" panose="02010600030101010101" pitchFamily="2" charset="-122"/>
                <a:ea typeface="宋体" panose="02010600030101010101" pitchFamily="2" charset="-122"/>
              </a:rPr>
              <a:t>Base</a:t>
            </a:r>
          </a:p>
          <a:p>
            <a:pPr eaLnBrk="1" hangingPunct="1">
              <a:lnSpc>
                <a:spcPct val="150000"/>
              </a:lnSpc>
            </a:pPr>
            <a:r>
              <a:rPr lang="en-US" altLang="zh-CN" sz="2400" b="1" dirty="0">
                <a:solidFill>
                  <a:schemeClr val="tx1"/>
                </a:solidFill>
                <a:latin typeface="宋体" panose="02010600030101010101" pitchFamily="2" charset="-122"/>
                <a:ea typeface="宋体" panose="02010600030101010101" pitchFamily="2" charset="-122"/>
              </a:rPr>
              <a:t>    ECX: </a:t>
            </a:r>
            <a:r>
              <a:rPr lang="zh-CN" altLang="en-US" sz="2400" b="1" dirty="0">
                <a:solidFill>
                  <a:schemeClr val="tx1"/>
                </a:solidFill>
                <a:latin typeface="宋体" panose="02010600030101010101" pitchFamily="2" charset="-122"/>
                <a:ea typeface="宋体" panose="02010600030101010101" pitchFamily="2" charset="-122"/>
              </a:rPr>
              <a:t>计数器         </a:t>
            </a:r>
            <a:r>
              <a:rPr lang="en-US" altLang="zh-CN" sz="2400" b="1" dirty="0">
                <a:solidFill>
                  <a:schemeClr val="tx1"/>
                </a:solidFill>
                <a:latin typeface="宋体" panose="02010600030101010101" pitchFamily="2" charset="-122"/>
                <a:ea typeface="宋体" panose="02010600030101010101" pitchFamily="2" charset="-122"/>
              </a:rPr>
              <a:t>Count</a:t>
            </a:r>
          </a:p>
          <a:p>
            <a:pPr eaLnBrk="1" hangingPunct="1">
              <a:lnSpc>
                <a:spcPct val="150000"/>
              </a:lnSpc>
            </a:pPr>
            <a:r>
              <a:rPr lang="en-US" altLang="zh-CN" sz="2400" b="1" dirty="0">
                <a:solidFill>
                  <a:schemeClr val="tx1"/>
                </a:solidFill>
                <a:latin typeface="宋体" panose="02010600030101010101" pitchFamily="2" charset="-122"/>
                <a:ea typeface="宋体" panose="02010600030101010101" pitchFamily="2" charset="-122"/>
              </a:rPr>
              <a:t>    EDX: </a:t>
            </a:r>
            <a:r>
              <a:rPr lang="zh-CN" altLang="en-US" sz="2400" b="1" dirty="0">
                <a:solidFill>
                  <a:schemeClr val="tx1"/>
                </a:solidFill>
                <a:latin typeface="宋体" panose="02010600030101010101" pitchFamily="2" charset="-122"/>
                <a:ea typeface="宋体" panose="02010600030101010101" pitchFamily="2" charset="-122"/>
              </a:rPr>
              <a:t>数据寄存器     </a:t>
            </a:r>
            <a:r>
              <a:rPr lang="en-US" altLang="zh-CN" sz="2400" b="1" dirty="0">
                <a:solidFill>
                  <a:schemeClr val="tx1"/>
                </a:solidFill>
                <a:latin typeface="宋体" panose="02010600030101010101" pitchFamily="2" charset="-122"/>
                <a:ea typeface="宋体" panose="02010600030101010101" pitchFamily="2" charset="-122"/>
              </a:rPr>
              <a:t>Data</a:t>
            </a:r>
          </a:p>
          <a:p>
            <a:pPr eaLnBrk="1" hangingPunct="1">
              <a:lnSpc>
                <a:spcPct val="150000"/>
              </a:lnSpc>
            </a:pPr>
            <a:r>
              <a:rPr lang="en-US" altLang="zh-CN" sz="2400" b="1" dirty="0">
                <a:solidFill>
                  <a:schemeClr val="tx1"/>
                </a:solidFill>
                <a:latin typeface="宋体" panose="02010600030101010101" pitchFamily="2" charset="-122"/>
                <a:ea typeface="宋体" panose="02010600030101010101" pitchFamily="2" charset="-122"/>
              </a:rPr>
              <a:t>   </a:t>
            </a:r>
            <a:r>
              <a:rPr lang="zh-CN" altLang="en-US" sz="2400" dirty="0">
                <a:solidFill>
                  <a:schemeClr val="tx1"/>
                </a:solidFill>
                <a:latin typeface="宋体" panose="02010600030101010101" pitchFamily="2" charset="-122"/>
                <a:ea typeface="宋体" panose="02010600030101010101" pitchFamily="2" charset="-122"/>
              </a:rPr>
              <a:t> </a:t>
            </a:r>
            <a:r>
              <a:rPr lang="en-US" altLang="zh-CN" sz="2400" b="1" dirty="0">
                <a:solidFill>
                  <a:schemeClr val="tx1"/>
                </a:solidFill>
                <a:latin typeface="宋体" panose="02010600030101010101" pitchFamily="2" charset="-122"/>
                <a:ea typeface="宋体" panose="02010600030101010101" pitchFamily="2" charset="-122"/>
              </a:rPr>
              <a:t>ESI: </a:t>
            </a:r>
            <a:r>
              <a:rPr lang="zh-CN" altLang="en-US" sz="2400" b="1" dirty="0">
                <a:solidFill>
                  <a:schemeClr val="tx1"/>
                </a:solidFill>
                <a:latin typeface="宋体" panose="02010600030101010101" pitchFamily="2" charset="-122"/>
                <a:ea typeface="宋体" panose="02010600030101010101" pitchFamily="2" charset="-122"/>
              </a:rPr>
              <a:t>源变址寄存器   </a:t>
            </a:r>
            <a:r>
              <a:rPr lang="en-US" altLang="zh-CN" sz="2400" b="1" dirty="0">
                <a:solidFill>
                  <a:schemeClr val="tx1"/>
                </a:solidFill>
                <a:latin typeface="宋体" panose="02010600030101010101" pitchFamily="2" charset="-122"/>
                <a:ea typeface="宋体" panose="02010600030101010101" pitchFamily="2" charset="-122"/>
              </a:rPr>
              <a:t>Source Index</a:t>
            </a:r>
          </a:p>
          <a:p>
            <a:pPr eaLnBrk="1" hangingPunct="1">
              <a:lnSpc>
                <a:spcPct val="150000"/>
              </a:lnSpc>
            </a:pPr>
            <a:r>
              <a:rPr lang="en-US" altLang="zh-CN" sz="2400" b="1" dirty="0">
                <a:solidFill>
                  <a:schemeClr val="tx1"/>
                </a:solidFill>
                <a:latin typeface="宋体" panose="02010600030101010101" pitchFamily="2" charset="-122"/>
                <a:ea typeface="宋体" panose="02010600030101010101" pitchFamily="2" charset="-122"/>
              </a:rPr>
              <a:t>    EDI: </a:t>
            </a:r>
            <a:r>
              <a:rPr lang="zh-CN" altLang="en-US" sz="2400" b="1" dirty="0">
                <a:solidFill>
                  <a:schemeClr val="tx1"/>
                </a:solidFill>
                <a:latin typeface="宋体" panose="02010600030101010101" pitchFamily="2" charset="-122"/>
                <a:ea typeface="宋体" panose="02010600030101010101" pitchFamily="2" charset="-122"/>
              </a:rPr>
              <a:t>目的变址寄存器 </a:t>
            </a:r>
            <a:r>
              <a:rPr lang="en-US" altLang="zh-CN" sz="2400" b="1" dirty="0">
                <a:solidFill>
                  <a:schemeClr val="tx1"/>
                </a:solidFill>
                <a:latin typeface="宋体" panose="02010600030101010101" pitchFamily="2" charset="-122"/>
                <a:ea typeface="宋体" panose="02010600030101010101" pitchFamily="2" charset="-122"/>
              </a:rPr>
              <a:t>Destination Index</a:t>
            </a:r>
          </a:p>
          <a:p>
            <a:pPr eaLnBrk="1" hangingPunct="1">
              <a:lnSpc>
                <a:spcPct val="150000"/>
              </a:lnSpc>
            </a:pPr>
            <a:r>
              <a:rPr lang="en-US" altLang="zh-CN" sz="2400" b="1" dirty="0">
                <a:solidFill>
                  <a:schemeClr val="tx1"/>
                </a:solidFill>
                <a:latin typeface="宋体" panose="02010600030101010101" pitchFamily="2" charset="-122"/>
                <a:ea typeface="宋体" panose="02010600030101010101" pitchFamily="2" charset="-122"/>
              </a:rPr>
              <a:t>    ESP: </a:t>
            </a:r>
            <a:r>
              <a:rPr lang="zh-CN" altLang="en-US" sz="2400" b="1" dirty="0">
                <a:solidFill>
                  <a:schemeClr val="tx1"/>
                </a:solidFill>
                <a:latin typeface="宋体" panose="02010600030101010101" pitchFamily="2" charset="-122"/>
                <a:ea typeface="宋体" panose="02010600030101010101" pitchFamily="2" charset="-122"/>
              </a:rPr>
              <a:t>堆栈指示器     </a:t>
            </a:r>
            <a:r>
              <a:rPr lang="en-US" altLang="zh-CN" sz="2400" b="1" dirty="0">
                <a:solidFill>
                  <a:schemeClr val="tx1"/>
                </a:solidFill>
                <a:latin typeface="宋体" panose="02010600030101010101" pitchFamily="2" charset="-122"/>
                <a:ea typeface="宋体" panose="02010600030101010101" pitchFamily="2" charset="-122"/>
              </a:rPr>
              <a:t>Stack Pointer</a:t>
            </a:r>
          </a:p>
          <a:p>
            <a:pPr eaLnBrk="1" hangingPunct="1">
              <a:lnSpc>
                <a:spcPct val="150000"/>
              </a:lnSpc>
            </a:pPr>
            <a:r>
              <a:rPr lang="en-US" altLang="zh-CN" sz="2400" b="1" dirty="0">
                <a:solidFill>
                  <a:schemeClr val="tx1"/>
                </a:solidFill>
                <a:latin typeface="宋体" panose="02010600030101010101" pitchFamily="2" charset="-122"/>
                <a:ea typeface="宋体" panose="02010600030101010101" pitchFamily="2" charset="-122"/>
              </a:rPr>
              <a:t>    EBP: </a:t>
            </a:r>
            <a:r>
              <a:rPr lang="zh-CN" altLang="en-US" sz="2400" b="1" dirty="0">
                <a:solidFill>
                  <a:schemeClr val="tx1"/>
                </a:solidFill>
                <a:latin typeface="宋体" panose="02010600030101010101" pitchFamily="2" charset="-122"/>
                <a:ea typeface="宋体" panose="02010600030101010101" pitchFamily="2" charset="-122"/>
              </a:rPr>
              <a:t>堆栈基址寄存器 </a:t>
            </a:r>
            <a:r>
              <a:rPr lang="en-US" altLang="zh-CN" sz="2400" b="1" dirty="0">
                <a:solidFill>
                  <a:schemeClr val="tx1"/>
                </a:solidFill>
                <a:latin typeface="宋体" panose="02010600030101010101" pitchFamily="2" charset="-122"/>
                <a:ea typeface="宋体" panose="02010600030101010101" pitchFamily="2" charset="-122"/>
              </a:rPr>
              <a:t>Base Pointer</a:t>
            </a:r>
            <a:endParaRPr lang="zh-CN" altLang="en-US" sz="2400" b="1" dirty="0">
              <a:solidFill>
                <a:schemeClr val="tx1"/>
              </a:solidFill>
              <a:latin typeface="宋体" panose="02010600030101010101" pitchFamily="2" charset="-122"/>
              <a:ea typeface="宋体" panose="02010600030101010101" pitchFamily="2" charset="-122"/>
            </a:endParaRPr>
          </a:p>
        </p:txBody>
      </p:sp>
      <p:sp>
        <p:nvSpPr>
          <p:cNvPr id="4" name="Text Box 2">
            <a:extLst>
              <a:ext uri="{FF2B5EF4-FFF2-40B4-BE49-F238E27FC236}">
                <a16:creationId xmlns:a16="http://schemas.microsoft.com/office/drawing/2014/main" id="{1646361F-F27F-469E-9524-AF9371503C02}"/>
              </a:ext>
            </a:extLst>
          </p:cNvPr>
          <p:cNvSpPr txBox="1">
            <a:spLocks noChangeArrowheads="1"/>
          </p:cNvSpPr>
          <p:nvPr/>
        </p:nvSpPr>
        <p:spPr bwMode="auto">
          <a:xfrm>
            <a:off x="755650" y="188913"/>
            <a:ext cx="662466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3600" b="1" dirty="0">
                <a:solidFill>
                  <a:schemeClr val="bg1"/>
                </a:solidFill>
                <a:latin typeface="Times New Roman" pitchFamily="18" charset="0"/>
              </a:rPr>
              <a:t>2.3.1 32</a:t>
            </a:r>
            <a:r>
              <a:rPr lang="zh-CN" altLang="en-US" sz="3600" b="1" dirty="0">
                <a:solidFill>
                  <a:schemeClr val="bg1"/>
                </a:solidFill>
                <a:latin typeface="Times New Roman" pitchFamily="18" charset="0"/>
              </a:rPr>
              <a:t>位</a:t>
            </a:r>
            <a:r>
              <a:rPr lang="en-US" altLang="zh-CN" sz="3600" b="1" dirty="0">
                <a:solidFill>
                  <a:schemeClr val="bg1"/>
                </a:solidFill>
                <a:latin typeface="Times New Roman" pitchFamily="18" charset="0"/>
              </a:rPr>
              <a:t>CPU</a:t>
            </a:r>
            <a:r>
              <a:rPr lang="zh-CN" altLang="en-US" sz="3600" b="1" dirty="0">
                <a:solidFill>
                  <a:schemeClr val="bg1"/>
                </a:solidFill>
                <a:latin typeface="Times New Roman" pitchFamily="18" charset="0"/>
              </a:rPr>
              <a:t>中的通用寄存器</a:t>
            </a:r>
          </a:p>
        </p:txBody>
      </p:sp>
    </p:spTree>
  </p:cSld>
  <p:clrMapOvr>
    <a:masterClrMapping/>
  </p:clrMapOvr>
  <p:transition>
    <p:blinds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2"/>
          <p:cNvSpPr txBox="1">
            <a:spLocks noChangeArrowheads="1"/>
          </p:cNvSpPr>
          <p:nvPr/>
        </p:nvSpPr>
        <p:spPr bwMode="auto">
          <a:xfrm>
            <a:off x="369888" y="2036763"/>
            <a:ext cx="811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EAX</a:t>
            </a:r>
          </a:p>
        </p:txBody>
      </p:sp>
      <p:sp>
        <p:nvSpPr>
          <p:cNvPr id="40963" name="Rectangle 27"/>
          <p:cNvSpPr>
            <a:spLocks noChangeArrowheads="1"/>
          </p:cNvSpPr>
          <p:nvPr/>
        </p:nvSpPr>
        <p:spPr bwMode="auto">
          <a:xfrm>
            <a:off x="1284288" y="1879600"/>
            <a:ext cx="7391400" cy="685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64" name="Line 29"/>
          <p:cNvSpPr>
            <a:spLocks noChangeShapeType="1"/>
          </p:cNvSpPr>
          <p:nvPr/>
        </p:nvSpPr>
        <p:spPr bwMode="auto">
          <a:xfrm>
            <a:off x="5475288" y="1879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65" name="Line 30"/>
          <p:cNvSpPr>
            <a:spLocks noChangeShapeType="1"/>
          </p:cNvSpPr>
          <p:nvPr/>
        </p:nvSpPr>
        <p:spPr bwMode="auto">
          <a:xfrm>
            <a:off x="5932488" y="1879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66" name="Line 31"/>
          <p:cNvSpPr>
            <a:spLocks noChangeShapeType="1"/>
          </p:cNvSpPr>
          <p:nvPr/>
        </p:nvSpPr>
        <p:spPr bwMode="auto">
          <a:xfrm>
            <a:off x="6161088" y="1879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67" name="Line 32"/>
          <p:cNvSpPr>
            <a:spLocks noChangeShapeType="1"/>
          </p:cNvSpPr>
          <p:nvPr/>
        </p:nvSpPr>
        <p:spPr bwMode="auto">
          <a:xfrm>
            <a:off x="6618288" y="1879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68" name="Line 33"/>
          <p:cNvSpPr>
            <a:spLocks noChangeShapeType="1"/>
          </p:cNvSpPr>
          <p:nvPr/>
        </p:nvSpPr>
        <p:spPr bwMode="auto">
          <a:xfrm>
            <a:off x="6846888" y="1879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69" name="Line 34"/>
          <p:cNvSpPr>
            <a:spLocks noChangeShapeType="1"/>
          </p:cNvSpPr>
          <p:nvPr/>
        </p:nvSpPr>
        <p:spPr bwMode="auto">
          <a:xfrm>
            <a:off x="7075488" y="1879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70" name="Line 35"/>
          <p:cNvSpPr>
            <a:spLocks noChangeShapeType="1"/>
          </p:cNvSpPr>
          <p:nvPr/>
        </p:nvSpPr>
        <p:spPr bwMode="auto">
          <a:xfrm>
            <a:off x="7304088" y="1879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71" name="Line 36"/>
          <p:cNvSpPr>
            <a:spLocks noChangeShapeType="1"/>
          </p:cNvSpPr>
          <p:nvPr/>
        </p:nvSpPr>
        <p:spPr bwMode="auto">
          <a:xfrm>
            <a:off x="7532688" y="1879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72" name="Line 37"/>
          <p:cNvSpPr>
            <a:spLocks noChangeShapeType="1"/>
          </p:cNvSpPr>
          <p:nvPr/>
        </p:nvSpPr>
        <p:spPr bwMode="auto">
          <a:xfrm>
            <a:off x="7761288" y="1879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73" name="Line 38"/>
          <p:cNvSpPr>
            <a:spLocks noChangeShapeType="1"/>
          </p:cNvSpPr>
          <p:nvPr/>
        </p:nvSpPr>
        <p:spPr bwMode="auto">
          <a:xfrm>
            <a:off x="7989888" y="1879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74" name="Line 39"/>
          <p:cNvSpPr>
            <a:spLocks noChangeShapeType="1"/>
          </p:cNvSpPr>
          <p:nvPr/>
        </p:nvSpPr>
        <p:spPr bwMode="auto">
          <a:xfrm>
            <a:off x="8218488" y="1879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75" name="Line 40"/>
          <p:cNvSpPr>
            <a:spLocks noChangeShapeType="1"/>
          </p:cNvSpPr>
          <p:nvPr/>
        </p:nvSpPr>
        <p:spPr bwMode="auto">
          <a:xfrm>
            <a:off x="8447088" y="1879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76" name="Line 41"/>
          <p:cNvSpPr>
            <a:spLocks noChangeShapeType="1"/>
          </p:cNvSpPr>
          <p:nvPr/>
        </p:nvSpPr>
        <p:spPr bwMode="auto">
          <a:xfrm>
            <a:off x="5246688" y="1879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77" name="Line 42"/>
          <p:cNvSpPr>
            <a:spLocks noChangeShapeType="1"/>
          </p:cNvSpPr>
          <p:nvPr/>
        </p:nvSpPr>
        <p:spPr bwMode="auto">
          <a:xfrm>
            <a:off x="5703888" y="1879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78" name="Line 43"/>
          <p:cNvSpPr>
            <a:spLocks noChangeShapeType="1"/>
          </p:cNvSpPr>
          <p:nvPr/>
        </p:nvSpPr>
        <p:spPr bwMode="auto">
          <a:xfrm>
            <a:off x="6389688" y="1879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79" name="Line 45"/>
          <p:cNvSpPr>
            <a:spLocks noChangeShapeType="1"/>
          </p:cNvSpPr>
          <p:nvPr/>
        </p:nvSpPr>
        <p:spPr bwMode="auto">
          <a:xfrm>
            <a:off x="5018088" y="1879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80" name="Line 46"/>
          <p:cNvSpPr>
            <a:spLocks noChangeShapeType="1"/>
          </p:cNvSpPr>
          <p:nvPr/>
        </p:nvSpPr>
        <p:spPr bwMode="auto">
          <a:xfrm>
            <a:off x="1817688" y="1879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81" name="Line 47"/>
          <p:cNvSpPr>
            <a:spLocks noChangeShapeType="1"/>
          </p:cNvSpPr>
          <p:nvPr/>
        </p:nvSpPr>
        <p:spPr bwMode="auto">
          <a:xfrm>
            <a:off x="2274888" y="1879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82" name="Line 48"/>
          <p:cNvSpPr>
            <a:spLocks noChangeShapeType="1"/>
          </p:cNvSpPr>
          <p:nvPr/>
        </p:nvSpPr>
        <p:spPr bwMode="auto">
          <a:xfrm>
            <a:off x="2503488" y="1879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83" name="Line 49"/>
          <p:cNvSpPr>
            <a:spLocks noChangeShapeType="1"/>
          </p:cNvSpPr>
          <p:nvPr/>
        </p:nvSpPr>
        <p:spPr bwMode="auto">
          <a:xfrm>
            <a:off x="2960688" y="1879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84" name="Line 50"/>
          <p:cNvSpPr>
            <a:spLocks noChangeShapeType="1"/>
          </p:cNvSpPr>
          <p:nvPr/>
        </p:nvSpPr>
        <p:spPr bwMode="auto">
          <a:xfrm>
            <a:off x="3189288" y="1879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85" name="Line 51"/>
          <p:cNvSpPr>
            <a:spLocks noChangeShapeType="1"/>
          </p:cNvSpPr>
          <p:nvPr/>
        </p:nvSpPr>
        <p:spPr bwMode="auto">
          <a:xfrm>
            <a:off x="3417888" y="1879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86" name="Line 52"/>
          <p:cNvSpPr>
            <a:spLocks noChangeShapeType="1"/>
          </p:cNvSpPr>
          <p:nvPr/>
        </p:nvSpPr>
        <p:spPr bwMode="auto">
          <a:xfrm>
            <a:off x="3646488" y="1879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87" name="Line 53"/>
          <p:cNvSpPr>
            <a:spLocks noChangeShapeType="1"/>
          </p:cNvSpPr>
          <p:nvPr/>
        </p:nvSpPr>
        <p:spPr bwMode="auto">
          <a:xfrm>
            <a:off x="3875088" y="1879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88" name="Line 54"/>
          <p:cNvSpPr>
            <a:spLocks noChangeShapeType="1"/>
          </p:cNvSpPr>
          <p:nvPr/>
        </p:nvSpPr>
        <p:spPr bwMode="auto">
          <a:xfrm>
            <a:off x="4103688" y="1879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89" name="Line 55"/>
          <p:cNvSpPr>
            <a:spLocks noChangeShapeType="1"/>
          </p:cNvSpPr>
          <p:nvPr/>
        </p:nvSpPr>
        <p:spPr bwMode="auto">
          <a:xfrm>
            <a:off x="4332288" y="1879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90" name="Line 56"/>
          <p:cNvSpPr>
            <a:spLocks noChangeShapeType="1"/>
          </p:cNvSpPr>
          <p:nvPr/>
        </p:nvSpPr>
        <p:spPr bwMode="auto">
          <a:xfrm>
            <a:off x="4560888" y="1879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91" name="Line 57"/>
          <p:cNvSpPr>
            <a:spLocks noChangeShapeType="1"/>
          </p:cNvSpPr>
          <p:nvPr/>
        </p:nvSpPr>
        <p:spPr bwMode="auto">
          <a:xfrm>
            <a:off x="4789488" y="1879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92" name="Line 58"/>
          <p:cNvSpPr>
            <a:spLocks noChangeShapeType="1"/>
          </p:cNvSpPr>
          <p:nvPr/>
        </p:nvSpPr>
        <p:spPr bwMode="auto">
          <a:xfrm>
            <a:off x="1589088" y="1879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93" name="Line 59"/>
          <p:cNvSpPr>
            <a:spLocks noChangeShapeType="1"/>
          </p:cNvSpPr>
          <p:nvPr/>
        </p:nvSpPr>
        <p:spPr bwMode="auto">
          <a:xfrm>
            <a:off x="2046288" y="1879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94" name="Line 60"/>
          <p:cNvSpPr>
            <a:spLocks noChangeShapeType="1"/>
          </p:cNvSpPr>
          <p:nvPr/>
        </p:nvSpPr>
        <p:spPr bwMode="auto">
          <a:xfrm>
            <a:off x="2732088" y="1879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95" name="Text Box 63"/>
          <p:cNvSpPr txBox="1">
            <a:spLocks noChangeArrowheads="1"/>
          </p:cNvSpPr>
          <p:nvPr/>
        </p:nvSpPr>
        <p:spPr bwMode="auto">
          <a:xfrm>
            <a:off x="1589088" y="2613025"/>
            <a:ext cx="2625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(EAX)=12345678H</a:t>
            </a:r>
          </a:p>
        </p:txBody>
      </p:sp>
      <p:sp>
        <p:nvSpPr>
          <p:cNvPr id="40996" name="Text Box 64"/>
          <p:cNvSpPr txBox="1">
            <a:spLocks noChangeArrowheads="1"/>
          </p:cNvSpPr>
          <p:nvPr/>
        </p:nvSpPr>
        <p:spPr bwMode="auto">
          <a:xfrm>
            <a:off x="2182813" y="285115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endParaRPr lang="zh-CN" altLang="zh-CN" sz="2400">
              <a:solidFill>
                <a:schemeClr val="tx1"/>
              </a:solidFill>
              <a:latin typeface="Times New Roman" pitchFamily="18" charset="0"/>
            </a:endParaRPr>
          </a:p>
        </p:txBody>
      </p:sp>
      <p:sp>
        <p:nvSpPr>
          <p:cNvPr id="40997" name="Text Box 66"/>
          <p:cNvSpPr txBox="1">
            <a:spLocks noChangeArrowheads="1"/>
          </p:cNvSpPr>
          <p:nvPr/>
        </p:nvSpPr>
        <p:spPr bwMode="auto">
          <a:xfrm>
            <a:off x="2579688" y="2108200"/>
            <a:ext cx="15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0</a:t>
            </a:r>
          </a:p>
        </p:txBody>
      </p:sp>
      <p:sp>
        <p:nvSpPr>
          <p:cNvPr id="40998" name="Text Box 67"/>
          <p:cNvSpPr txBox="1">
            <a:spLocks noChangeArrowheads="1"/>
          </p:cNvSpPr>
          <p:nvPr/>
        </p:nvSpPr>
        <p:spPr bwMode="auto">
          <a:xfrm>
            <a:off x="1360488" y="1955800"/>
            <a:ext cx="15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0</a:t>
            </a:r>
          </a:p>
        </p:txBody>
      </p:sp>
      <p:sp>
        <p:nvSpPr>
          <p:cNvPr id="40999" name="Text Box 68"/>
          <p:cNvSpPr txBox="1">
            <a:spLocks noChangeArrowheads="1"/>
          </p:cNvSpPr>
          <p:nvPr/>
        </p:nvSpPr>
        <p:spPr bwMode="auto">
          <a:xfrm>
            <a:off x="1589088" y="1955800"/>
            <a:ext cx="15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0</a:t>
            </a:r>
          </a:p>
        </p:txBody>
      </p:sp>
      <p:sp>
        <p:nvSpPr>
          <p:cNvPr id="41000" name="Text Box 69"/>
          <p:cNvSpPr txBox="1">
            <a:spLocks noChangeArrowheads="1"/>
          </p:cNvSpPr>
          <p:nvPr/>
        </p:nvSpPr>
        <p:spPr bwMode="auto">
          <a:xfrm>
            <a:off x="3036888" y="2108200"/>
            <a:ext cx="15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0</a:t>
            </a:r>
          </a:p>
        </p:txBody>
      </p:sp>
      <p:sp>
        <p:nvSpPr>
          <p:cNvPr id="41001" name="Text Box 70"/>
          <p:cNvSpPr txBox="1">
            <a:spLocks noChangeArrowheads="1"/>
          </p:cNvSpPr>
          <p:nvPr/>
        </p:nvSpPr>
        <p:spPr bwMode="auto">
          <a:xfrm>
            <a:off x="3189288" y="1955800"/>
            <a:ext cx="15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0</a:t>
            </a:r>
          </a:p>
        </p:txBody>
      </p:sp>
      <p:sp>
        <p:nvSpPr>
          <p:cNvPr id="41002" name="Text Box 71"/>
          <p:cNvSpPr txBox="1">
            <a:spLocks noChangeArrowheads="1"/>
          </p:cNvSpPr>
          <p:nvPr/>
        </p:nvSpPr>
        <p:spPr bwMode="auto">
          <a:xfrm>
            <a:off x="2351088" y="2108200"/>
            <a:ext cx="15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0</a:t>
            </a:r>
          </a:p>
        </p:txBody>
      </p:sp>
      <p:sp>
        <p:nvSpPr>
          <p:cNvPr id="41003" name="Text Box 72"/>
          <p:cNvSpPr txBox="1">
            <a:spLocks noChangeArrowheads="1"/>
          </p:cNvSpPr>
          <p:nvPr/>
        </p:nvSpPr>
        <p:spPr bwMode="auto">
          <a:xfrm>
            <a:off x="3443288" y="1955800"/>
            <a:ext cx="15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0</a:t>
            </a:r>
          </a:p>
        </p:txBody>
      </p:sp>
      <p:sp>
        <p:nvSpPr>
          <p:cNvPr id="41004" name="Text Box 73"/>
          <p:cNvSpPr txBox="1">
            <a:spLocks noChangeArrowheads="1"/>
          </p:cNvSpPr>
          <p:nvPr/>
        </p:nvSpPr>
        <p:spPr bwMode="auto">
          <a:xfrm>
            <a:off x="4179888" y="2108200"/>
            <a:ext cx="15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0</a:t>
            </a:r>
          </a:p>
        </p:txBody>
      </p:sp>
      <p:sp>
        <p:nvSpPr>
          <p:cNvPr id="41005" name="Text Box 74"/>
          <p:cNvSpPr txBox="1">
            <a:spLocks noChangeArrowheads="1"/>
          </p:cNvSpPr>
          <p:nvPr/>
        </p:nvSpPr>
        <p:spPr bwMode="auto">
          <a:xfrm>
            <a:off x="4637088" y="2108200"/>
            <a:ext cx="15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0</a:t>
            </a:r>
          </a:p>
        </p:txBody>
      </p:sp>
      <p:sp>
        <p:nvSpPr>
          <p:cNvPr id="41006" name="Text Box 75"/>
          <p:cNvSpPr txBox="1">
            <a:spLocks noChangeArrowheads="1"/>
          </p:cNvSpPr>
          <p:nvPr/>
        </p:nvSpPr>
        <p:spPr bwMode="auto">
          <a:xfrm>
            <a:off x="4865688" y="2108200"/>
            <a:ext cx="15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0</a:t>
            </a:r>
          </a:p>
        </p:txBody>
      </p:sp>
      <p:sp>
        <p:nvSpPr>
          <p:cNvPr id="41007" name="Text Box 76"/>
          <p:cNvSpPr txBox="1">
            <a:spLocks noChangeArrowheads="1"/>
          </p:cNvSpPr>
          <p:nvPr/>
        </p:nvSpPr>
        <p:spPr bwMode="auto">
          <a:xfrm>
            <a:off x="5094288" y="1879600"/>
            <a:ext cx="15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0</a:t>
            </a:r>
          </a:p>
        </p:txBody>
      </p:sp>
      <p:sp>
        <p:nvSpPr>
          <p:cNvPr id="41008" name="Text Box 77"/>
          <p:cNvSpPr txBox="1">
            <a:spLocks noChangeArrowheads="1"/>
          </p:cNvSpPr>
          <p:nvPr/>
        </p:nvSpPr>
        <p:spPr bwMode="auto">
          <a:xfrm>
            <a:off x="5551488" y="1879600"/>
            <a:ext cx="15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0</a:t>
            </a:r>
          </a:p>
        </p:txBody>
      </p:sp>
      <p:sp>
        <p:nvSpPr>
          <p:cNvPr id="41009" name="Text Box 78"/>
          <p:cNvSpPr txBox="1">
            <a:spLocks noChangeArrowheads="1"/>
          </p:cNvSpPr>
          <p:nvPr/>
        </p:nvSpPr>
        <p:spPr bwMode="auto">
          <a:xfrm>
            <a:off x="6008688" y="2108200"/>
            <a:ext cx="15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0</a:t>
            </a:r>
          </a:p>
        </p:txBody>
      </p:sp>
      <p:sp>
        <p:nvSpPr>
          <p:cNvPr id="41010" name="Text Box 79"/>
          <p:cNvSpPr txBox="1">
            <a:spLocks noChangeArrowheads="1"/>
          </p:cNvSpPr>
          <p:nvPr/>
        </p:nvSpPr>
        <p:spPr bwMode="auto">
          <a:xfrm>
            <a:off x="1817688" y="1955800"/>
            <a:ext cx="15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0</a:t>
            </a:r>
          </a:p>
        </p:txBody>
      </p:sp>
      <p:sp>
        <p:nvSpPr>
          <p:cNvPr id="41011" name="Text Box 80"/>
          <p:cNvSpPr txBox="1">
            <a:spLocks noChangeArrowheads="1"/>
          </p:cNvSpPr>
          <p:nvPr/>
        </p:nvSpPr>
        <p:spPr bwMode="auto">
          <a:xfrm>
            <a:off x="2046288" y="1955800"/>
            <a:ext cx="15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1</a:t>
            </a:r>
          </a:p>
        </p:txBody>
      </p:sp>
      <p:sp>
        <p:nvSpPr>
          <p:cNvPr id="41012" name="Text Box 81"/>
          <p:cNvSpPr txBox="1">
            <a:spLocks noChangeArrowheads="1"/>
          </p:cNvSpPr>
          <p:nvPr/>
        </p:nvSpPr>
        <p:spPr bwMode="auto">
          <a:xfrm>
            <a:off x="6694488" y="2108200"/>
            <a:ext cx="15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0</a:t>
            </a:r>
          </a:p>
        </p:txBody>
      </p:sp>
      <p:sp>
        <p:nvSpPr>
          <p:cNvPr id="41013" name="Text Box 82"/>
          <p:cNvSpPr txBox="1">
            <a:spLocks noChangeArrowheads="1"/>
          </p:cNvSpPr>
          <p:nvPr/>
        </p:nvSpPr>
        <p:spPr bwMode="auto">
          <a:xfrm>
            <a:off x="6923088" y="1879600"/>
            <a:ext cx="15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0</a:t>
            </a:r>
          </a:p>
        </p:txBody>
      </p:sp>
      <p:sp>
        <p:nvSpPr>
          <p:cNvPr id="41014" name="Text Box 83"/>
          <p:cNvSpPr txBox="1">
            <a:spLocks noChangeArrowheads="1"/>
          </p:cNvSpPr>
          <p:nvPr/>
        </p:nvSpPr>
        <p:spPr bwMode="auto">
          <a:xfrm>
            <a:off x="2808288" y="2108200"/>
            <a:ext cx="15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1</a:t>
            </a:r>
          </a:p>
        </p:txBody>
      </p:sp>
      <p:sp>
        <p:nvSpPr>
          <p:cNvPr id="41015" name="Text Box 84"/>
          <p:cNvSpPr txBox="1">
            <a:spLocks noChangeArrowheads="1"/>
          </p:cNvSpPr>
          <p:nvPr/>
        </p:nvSpPr>
        <p:spPr bwMode="auto">
          <a:xfrm>
            <a:off x="3697288" y="1955800"/>
            <a:ext cx="15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1</a:t>
            </a:r>
          </a:p>
        </p:txBody>
      </p:sp>
      <p:sp>
        <p:nvSpPr>
          <p:cNvPr id="41016" name="Text Box 85"/>
          <p:cNvSpPr txBox="1">
            <a:spLocks noChangeArrowheads="1"/>
          </p:cNvSpPr>
          <p:nvPr/>
        </p:nvSpPr>
        <p:spPr bwMode="auto">
          <a:xfrm>
            <a:off x="3951288" y="1955800"/>
            <a:ext cx="15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1</a:t>
            </a:r>
          </a:p>
        </p:txBody>
      </p:sp>
      <p:sp>
        <p:nvSpPr>
          <p:cNvPr id="41017" name="Text Box 86"/>
          <p:cNvSpPr txBox="1">
            <a:spLocks noChangeArrowheads="1"/>
          </p:cNvSpPr>
          <p:nvPr/>
        </p:nvSpPr>
        <p:spPr bwMode="auto">
          <a:xfrm>
            <a:off x="4408488" y="2108200"/>
            <a:ext cx="15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1</a:t>
            </a:r>
          </a:p>
        </p:txBody>
      </p:sp>
      <p:sp>
        <p:nvSpPr>
          <p:cNvPr id="41018" name="Text Box 87"/>
          <p:cNvSpPr txBox="1">
            <a:spLocks noChangeArrowheads="1"/>
          </p:cNvSpPr>
          <p:nvPr/>
        </p:nvSpPr>
        <p:spPr bwMode="auto">
          <a:xfrm>
            <a:off x="5322888" y="1879600"/>
            <a:ext cx="15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1</a:t>
            </a:r>
          </a:p>
        </p:txBody>
      </p:sp>
      <p:sp>
        <p:nvSpPr>
          <p:cNvPr id="41019" name="Text Box 88"/>
          <p:cNvSpPr txBox="1">
            <a:spLocks noChangeArrowheads="1"/>
          </p:cNvSpPr>
          <p:nvPr/>
        </p:nvSpPr>
        <p:spPr bwMode="auto">
          <a:xfrm>
            <a:off x="5780088" y="1879600"/>
            <a:ext cx="15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1</a:t>
            </a:r>
          </a:p>
        </p:txBody>
      </p:sp>
      <p:sp>
        <p:nvSpPr>
          <p:cNvPr id="41020" name="Text Box 89"/>
          <p:cNvSpPr txBox="1">
            <a:spLocks noChangeArrowheads="1"/>
          </p:cNvSpPr>
          <p:nvPr/>
        </p:nvSpPr>
        <p:spPr bwMode="auto">
          <a:xfrm>
            <a:off x="6237288" y="2108200"/>
            <a:ext cx="15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1</a:t>
            </a:r>
          </a:p>
        </p:txBody>
      </p:sp>
      <p:sp>
        <p:nvSpPr>
          <p:cNvPr id="41021" name="Text Box 90"/>
          <p:cNvSpPr txBox="1">
            <a:spLocks noChangeArrowheads="1"/>
          </p:cNvSpPr>
          <p:nvPr/>
        </p:nvSpPr>
        <p:spPr bwMode="auto">
          <a:xfrm>
            <a:off x="6465888" y="2108200"/>
            <a:ext cx="15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1</a:t>
            </a:r>
          </a:p>
        </p:txBody>
      </p:sp>
      <p:sp>
        <p:nvSpPr>
          <p:cNvPr id="41022" name="Text Box 92"/>
          <p:cNvSpPr txBox="1">
            <a:spLocks noChangeArrowheads="1"/>
          </p:cNvSpPr>
          <p:nvPr/>
        </p:nvSpPr>
        <p:spPr bwMode="auto">
          <a:xfrm>
            <a:off x="7151688" y="1879600"/>
            <a:ext cx="15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1</a:t>
            </a:r>
          </a:p>
        </p:txBody>
      </p:sp>
      <p:sp>
        <p:nvSpPr>
          <p:cNvPr id="41023" name="Text Box 93"/>
          <p:cNvSpPr txBox="1">
            <a:spLocks noChangeArrowheads="1"/>
          </p:cNvSpPr>
          <p:nvPr/>
        </p:nvSpPr>
        <p:spPr bwMode="auto">
          <a:xfrm>
            <a:off x="7380288" y="1879600"/>
            <a:ext cx="15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1</a:t>
            </a:r>
          </a:p>
        </p:txBody>
      </p:sp>
      <p:sp>
        <p:nvSpPr>
          <p:cNvPr id="41024" name="Text Box 94"/>
          <p:cNvSpPr txBox="1">
            <a:spLocks noChangeArrowheads="1"/>
          </p:cNvSpPr>
          <p:nvPr/>
        </p:nvSpPr>
        <p:spPr bwMode="auto">
          <a:xfrm>
            <a:off x="8294688" y="2108200"/>
            <a:ext cx="15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0</a:t>
            </a:r>
          </a:p>
        </p:txBody>
      </p:sp>
      <p:sp>
        <p:nvSpPr>
          <p:cNvPr id="41025" name="Text Box 95"/>
          <p:cNvSpPr txBox="1">
            <a:spLocks noChangeArrowheads="1"/>
          </p:cNvSpPr>
          <p:nvPr/>
        </p:nvSpPr>
        <p:spPr bwMode="auto">
          <a:xfrm>
            <a:off x="8447088" y="2108200"/>
            <a:ext cx="15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0</a:t>
            </a:r>
          </a:p>
        </p:txBody>
      </p:sp>
      <p:sp>
        <p:nvSpPr>
          <p:cNvPr id="41026" name="Text Box 96"/>
          <p:cNvSpPr txBox="1">
            <a:spLocks noChangeArrowheads="1"/>
          </p:cNvSpPr>
          <p:nvPr/>
        </p:nvSpPr>
        <p:spPr bwMode="auto">
          <a:xfrm>
            <a:off x="8066088" y="2108200"/>
            <a:ext cx="15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0</a:t>
            </a:r>
          </a:p>
        </p:txBody>
      </p:sp>
      <p:sp>
        <p:nvSpPr>
          <p:cNvPr id="41027" name="Text Box 97"/>
          <p:cNvSpPr txBox="1">
            <a:spLocks noChangeArrowheads="1"/>
          </p:cNvSpPr>
          <p:nvPr/>
        </p:nvSpPr>
        <p:spPr bwMode="auto">
          <a:xfrm>
            <a:off x="7608888" y="1879600"/>
            <a:ext cx="15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1</a:t>
            </a:r>
          </a:p>
        </p:txBody>
      </p:sp>
      <p:sp>
        <p:nvSpPr>
          <p:cNvPr id="41028" name="Text Box 98"/>
          <p:cNvSpPr txBox="1">
            <a:spLocks noChangeArrowheads="1"/>
          </p:cNvSpPr>
          <p:nvPr/>
        </p:nvSpPr>
        <p:spPr bwMode="auto">
          <a:xfrm>
            <a:off x="7761288" y="2108200"/>
            <a:ext cx="15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1</a:t>
            </a:r>
          </a:p>
        </p:txBody>
      </p:sp>
      <p:sp>
        <p:nvSpPr>
          <p:cNvPr id="61541" name="Text Box 101"/>
          <p:cNvSpPr txBox="1">
            <a:spLocks noChangeArrowheads="1"/>
          </p:cNvSpPr>
          <p:nvPr/>
        </p:nvSpPr>
        <p:spPr bwMode="auto">
          <a:xfrm>
            <a:off x="965200" y="3213100"/>
            <a:ext cx="716438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800" b="1" dirty="0">
                <a:solidFill>
                  <a:schemeClr val="tx1"/>
                </a:solidFill>
                <a:latin typeface="Times New Roman" pitchFamily="18" charset="0"/>
              </a:rPr>
              <a:t>EAX </a:t>
            </a:r>
            <a:r>
              <a:rPr lang="zh-CN" altLang="en-US" sz="2800" b="1" dirty="0">
                <a:solidFill>
                  <a:schemeClr val="tx1"/>
                </a:solidFill>
                <a:latin typeface="Times New Roman" pitchFamily="18" charset="0"/>
              </a:rPr>
              <a:t>可以看成是某个存储单元的地址，</a:t>
            </a:r>
            <a:endParaRPr lang="en-US" altLang="zh-CN" sz="2800" b="1" dirty="0">
              <a:solidFill>
                <a:schemeClr val="tx1"/>
              </a:solidFill>
              <a:latin typeface="Times New Roman" pitchFamily="18" charset="0"/>
            </a:endParaRPr>
          </a:p>
          <a:p>
            <a:pPr eaLnBrk="1" hangingPunct="1"/>
            <a:r>
              <a:rPr lang="zh-CN" altLang="en-US" sz="2800" b="1" dirty="0">
                <a:solidFill>
                  <a:schemeClr val="tx1"/>
                </a:solidFill>
                <a:latin typeface="Times New Roman" pitchFamily="18" charset="0"/>
              </a:rPr>
              <a:t>即一存储单元地址的符号表示。</a:t>
            </a:r>
            <a:endParaRPr lang="en-US" altLang="zh-CN" sz="2800" b="1" dirty="0">
              <a:solidFill>
                <a:schemeClr val="tx1"/>
              </a:solidFill>
              <a:latin typeface="Times New Roman" pitchFamily="18" charset="0"/>
            </a:endParaRPr>
          </a:p>
        </p:txBody>
      </p:sp>
      <p:sp>
        <p:nvSpPr>
          <p:cNvPr id="61542" name="Text Box 102"/>
          <p:cNvSpPr txBox="1">
            <a:spLocks noChangeArrowheads="1"/>
          </p:cNvSpPr>
          <p:nvPr/>
        </p:nvSpPr>
        <p:spPr bwMode="auto">
          <a:xfrm>
            <a:off x="998115" y="4455099"/>
            <a:ext cx="6584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zh-CN" altLang="en-US" sz="2800" b="1" dirty="0">
                <a:solidFill>
                  <a:schemeClr val="tx1"/>
                </a:solidFill>
                <a:latin typeface="Times New Roman" pitchFamily="18" charset="0"/>
              </a:rPr>
              <a:t>用符号代替数字编码的好处：便于记忆。</a:t>
            </a:r>
          </a:p>
        </p:txBody>
      </p:sp>
      <p:sp>
        <p:nvSpPr>
          <p:cNvPr id="41032" name="Text Box 105"/>
          <p:cNvSpPr txBox="1">
            <a:spLocks noChangeArrowheads="1"/>
          </p:cNvSpPr>
          <p:nvPr/>
        </p:nvSpPr>
        <p:spPr bwMode="auto">
          <a:xfrm>
            <a:off x="8367713" y="1403350"/>
            <a:ext cx="3460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000" b="1">
                <a:solidFill>
                  <a:schemeClr val="tx1"/>
                </a:solidFill>
                <a:latin typeface="Tahoma" pitchFamily="34" charset="0"/>
                <a:ea typeface="宋体" pitchFamily="2" charset="-122"/>
              </a:rPr>
              <a:t>0</a:t>
            </a:r>
          </a:p>
        </p:txBody>
      </p:sp>
      <p:sp>
        <p:nvSpPr>
          <p:cNvPr id="41033" name="Text Box 106"/>
          <p:cNvSpPr txBox="1">
            <a:spLocks noChangeArrowheads="1"/>
          </p:cNvSpPr>
          <p:nvPr/>
        </p:nvSpPr>
        <p:spPr bwMode="auto">
          <a:xfrm>
            <a:off x="1239838" y="1474788"/>
            <a:ext cx="508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000" b="1">
                <a:solidFill>
                  <a:schemeClr val="tx1"/>
                </a:solidFill>
                <a:latin typeface="Tahoma" pitchFamily="34" charset="0"/>
                <a:ea typeface="宋体" pitchFamily="2" charset="-122"/>
              </a:rPr>
              <a:t>31</a:t>
            </a:r>
          </a:p>
        </p:txBody>
      </p:sp>
      <p:sp>
        <p:nvSpPr>
          <p:cNvPr id="41034" name="Text Box 107"/>
          <p:cNvSpPr txBox="1">
            <a:spLocks noChangeArrowheads="1"/>
          </p:cNvSpPr>
          <p:nvPr/>
        </p:nvSpPr>
        <p:spPr bwMode="auto">
          <a:xfrm>
            <a:off x="736601" y="5213131"/>
            <a:ext cx="777557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zh-CN" altLang="en-US" sz="2800" b="1" dirty="0">
                <a:latin typeface="Tahoma" pitchFamily="34" charset="0"/>
                <a:ea typeface="宋体" pitchFamily="2" charset="-122"/>
              </a:rPr>
              <a:t>思考题：计算机是</a:t>
            </a:r>
            <a:r>
              <a:rPr lang="en-US" altLang="zh-CN" sz="2800" b="1" dirty="0">
                <a:latin typeface="Tahoma" pitchFamily="34" charset="0"/>
                <a:ea typeface="宋体" pitchFamily="2" charset="-122"/>
              </a:rPr>
              <a:t>0</a:t>
            </a:r>
            <a:r>
              <a:rPr lang="zh-CN" altLang="en-US" sz="2800" b="1" dirty="0">
                <a:latin typeface="Tahoma" pitchFamily="34" charset="0"/>
                <a:ea typeface="宋体" pitchFamily="2" charset="-122"/>
              </a:rPr>
              <a:t>、</a:t>
            </a:r>
            <a:r>
              <a:rPr lang="en-US" altLang="zh-CN" sz="2800" b="1" dirty="0">
                <a:latin typeface="Tahoma" pitchFamily="34" charset="0"/>
                <a:ea typeface="宋体" pitchFamily="2" charset="-122"/>
              </a:rPr>
              <a:t>1</a:t>
            </a:r>
            <a:r>
              <a:rPr lang="zh-CN" altLang="en-US" sz="2800" b="1" dirty="0">
                <a:latin typeface="Tahoma" pitchFamily="34" charset="0"/>
                <a:ea typeface="宋体" pitchFamily="2" charset="-122"/>
              </a:rPr>
              <a:t>的世界，</a:t>
            </a:r>
            <a:r>
              <a:rPr lang="en-US" altLang="zh-CN" sz="2800" b="1" dirty="0">
                <a:latin typeface="Tahoma" pitchFamily="34" charset="0"/>
                <a:ea typeface="宋体" pitchFamily="2" charset="-122"/>
              </a:rPr>
              <a:t>EAX</a:t>
            </a:r>
            <a:r>
              <a:rPr lang="zh-CN" altLang="en-US" sz="2800" b="1" dirty="0">
                <a:latin typeface="Tahoma" pitchFamily="34" charset="0"/>
                <a:ea typeface="宋体" pitchFamily="2" charset="-122"/>
              </a:rPr>
              <a:t>中的</a:t>
            </a:r>
            <a:r>
              <a:rPr lang="en-US" altLang="zh-CN" sz="2800" b="1" dirty="0">
                <a:latin typeface="Tahoma" pitchFamily="34" charset="0"/>
                <a:ea typeface="宋体" pitchFamily="2" charset="-122"/>
              </a:rPr>
              <a:t>0</a:t>
            </a:r>
            <a:r>
              <a:rPr lang="zh-CN" altLang="en-US" sz="2800" b="1" dirty="0">
                <a:latin typeface="Tahoma" pitchFamily="34" charset="0"/>
                <a:ea typeface="宋体" pitchFamily="2" charset="-122"/>
              </a:rPr>
              <a:t>，</a:t>
            </a:r>
            <a:r>
              <a:rPr lang="en-US" altLang="zh-CN" sz="2800" b="1" dirty="0">
                <a:latin typeface="Tahoma" pitchFamily="34" charset="0"/>
                <a:ea typeface="宋体" pitchFamily="2" charset="-122"/>
              </a:rPr>
              <a:t>1</a:t>
            </a:r>
          </a:p>
          <a:p>
            <a:pPr eaLnBrk="1" hangingPunct="1"/>
            <a:r>
              <a:rPr lang="en-US" altLang="zh-CN" sz="2800" b="1" dirty="0">
                <a:latin typeface="Tahoma" pitchFamily="34" charset="0"/>
                <a:ea typeface="宋体" pitchFamily="2" charset="-122"/>
              </a:rPr>
              <a:t>              </a:t>
            </a:r>
            <a:r>
              <a:rPr lang="zh-CN" altLang="en-US" sz="2800" b="1" dirty="0">
                <a:latin typeface="Tahoma" pitchFamily="34" charset="0"/>
                <a:ea typeface="宋体" pitchFamily="2" charset="-122"/>
              </a:rPr>
              <a:t>串可代表什么含义？</a:t>
            </a:r>
          </a:p>
        </p:txBody>
      </p:sp>
      <p:sp>
        <p:nvSpPr>
          <p:cNvPr id="76" name="Text Box 2">
            <a:extLst>
              <a:ext uri="{FF2B5EF4-FFF2-40B4-BE49-F238E27FC236}">
                <a16:creationId xmlns:a16="http://schemas.microsoft.com/office/drawing/2014/main" id="{7B44E7DE-DE62-474C-B80C-DDA41AC69689}"/>
              </a:ext>
            </a:extLst>
          </p:cNvPr>
          <p:cNvSpPr txBox="1">
            <a:spLocks noChangeArrowheads="1"/>
          </p:cNvSpPr>
          <p:nvPr/>
        </p:nvSpPr>
        <p:spPr bwMode="auto">
          <a:xfrm>
            <a:off x="755650" y="188913"/>
            <a:ext cx="662466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3600" b="1" dirty="0">
                <a:solidFill>
                  <a:schemeClr val="bg1"/>
                </a:solidFill>
                <a:latin typeface="Times New Roman" pitchFamily="18" charset="0"/>
              </a:rPr>
              <a:t>2.3.1 32</a:t>
            </a:r>
            <a:r>
              <a:rPr lang="zh-CN" altLang="en-US" sz="3600" b="1" dirty="0">
                <a:solidFill>
                  <a:schemeClr val="bg1"/>
                </a:solidFill>
                <a:latin typeface="Times New Roman" pitchFamily="18" charset="0"/>
              </a:rPr>
              <a:t>位</a:t>
            </a:r>
            <a:r>
              <a:rPr lang="en-US" altLang="zh-CN" sz="3600" b="1" dirty="0">
                <a:solidFill>
                  <a:schemeClr val="bg1"/>
                </a:solidFill>
                <a:latin typeface="Times New Roman" pitchFamily="18" charset="0"/>
              </a:rPr>
              <a:t>CPU</a:t>
            </a:r>
            <a:r>
              <a:rPr lang="zh-CN" altLang="en-US" sz="3600" b="1" dirty="0">
                <a:solidFill>
                  <a:schemeClr val="bg1"/>
                </a:solidFill>
                <a:latin typeface="Times New Roman" pitchFamily="18" charset="0"/>
              </a:rPr>
              <a:t>中的通用寄存器</a:t>
            </a:r>
          </a:p>
        </p:txBody>
      </p:sp>
    </p:spTree>
    <p:custDataLst>
      <p:tags r:id="rId1"/>
    </p:custData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1541"/>
                                        </p:tgtEl>
                                        <p:attrNameLst>
                                          <p:attrName>style.visibility</p:attrName>
                                        </p:attrNameLst>
                                      </p:cBhvr>
                                      <p:to>
                                        <p:strVal val="visible"/>
                                      </p:to>
                                    </p:set>
                                    <p:animEffect transition="in" filter="blinds(horizontal)">
                                      <p:cBhvr>
                                        <p:cTn id="7" dur="500"/>
                                        <p:tgtEl>
                                          <p:spTgt spid="6154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1542"/>
                                        </p:tgtEl>
                                        <p:attrNameLst>
                                          <p:attrName>style.visibility</p:attrName>
                                        </p:attrNameLst>
                                      </p:cBhvr>
                                      <p:to>
                                        <p:strVal val="visible"/>
                                      </p:to>
                                    </p:set>
                                    <p:animEffect transition="in" filter="checkerboard(across)">
                                      <p:cBhvr>
                                        <p:cTn id="12" dur="500"/>
                                        <p:tgtEl>
                                          <p:spTgt spid="615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41" grpId="0"/>
      <p:bldP spid="6154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C262C8F-DB62-4B69-92A7-5A4B328782AE}"/>
              </a:ext>
            </a:extLst>
          </p:cNvPr>
          <p:cNvPicPr>
            <a:picLocks noChangeAspect="1"/>
          </p:cNvPicPr>
          <p:nvPr/>
        </p:nvPicPr>
        <p:blipFill>
          <a:blip r:embed="rId2"/>
          <a:stretch>
            <a:fillRect/>
          </a:stretch>
        </p:blipFill>
        <p:spPr>
          <a:xfrm>
            <a:off x="426939" y="1484784"/>
            <a:ext cx="7601445" cy="3456384"/>
          </a:xfrm>
          <a:prstGeom prst="rect">
            <a:avLst/>
          </a:prstGeom>
        </p:spPr>
      </p:pic>
      <p:sp>
        <p:nvSpPr>
          <p:cNvPr id="4" name="Text Box 2">
            <a:extLst>
              <a:ext uri="{FF2B5EF4-FFF2-40B4-BE49-F238E27FC236}">
                <a16:creationId xmlns:a16="http://schemas.microsoft.com/office/drawing/2014/main" id="{5C5334F3-2BEE-4499-9F2C-21499EF2811E}"/>
              </a:ext>
            </a:extLst>
          </p:cNvPr>
          <p:cNvSpPr txBox="1">
            <a:spLocks noChangeArrowheads="1"/>
          </p:cNvSpPr>
          <p:nvPr/>
        </p:nvSpPr>
        <p:spPr bwMode="auto">
          <a:xfrm>
            <a:off x="755650" y="188913"/>
            <a:ext cx="662466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3600" b="1" dirty="0">
                <a:solidFill>
                  <a:schemeClr val="bg1"/>
                </a:solidFill>
                <a:latin typeface="Times New Roman" pitchFamily="18" charset="0"/>
              </a:rPr>
              <a:t>2.3.1 32</a:t>
            </a:r>
            <a:r>
              <a:rPr lang="zh-CN" altLang="en-US" sz="3600" b="1" dirty="0">
                <a:solidFill>
                  <a:schemeClr val="bg1"/>
                </a:solidFill>
                <a:latin typeface="Times New Roman" pitchFamily="18" charset="0"/>
              </a:rPr>
              <a:t>位</a:t>
            </a:r>
            <a:r>
              <a:rPr lang="en-US" altLang="zh-CN" sz="3600" b="1" dirty="0">
                <a:solidFill>
                  <a:schemeClr val="bg1"/>
                </a:solidFill>
                <a:latin typeface="Times New Roman" pitchFamily="18" charset="0"/>
              </a:rPr>
              <a:t>CPU</a:t>
            </a:r>
            <a:r>
              <a:rPr lang="zh-CN" altLang="en-US" sz="3600" b="1" dirty="0">
                <a:solidFill>
                  <a:schemeClr val="bg1"/>
                </a:solidFill>
                <a:latin typeface="Times New Roman" pitchFamily="18" charset="0"/>
              </a:rPr>
              <a:t>中的通用寄存器</a:t>
            </a:r>
          </a:p>
        </p:txBody>
      </p:sp>
      <p:sp>
        <p:nvSpPr>
          <p:cNvPr id="5" name="Text Box 22">
            <a:extLst>
              <a:ext uri="{FF2B5EF4-FFF2-40B4-BE49-F238E27FC236}">
                <a16:creationId xmlns:a16="http://schemas.microsoft.com/office/drawing/2014/main" id="{74DD951B-D4BF-4EFD-810C-BD60D595459A}"/>
              </a:ext>
            </a:extLst>
          </p:cNvPr>
          <p:cNvSpPr txBox="1">
            <a:spLocks noChangeArrowheads="1"/>
          </p:cNvSpPr>
          <p:nvPr/>
        </p:nvSpPr>
        <p:spPr bwMode="auto">
          <a:xfrm>
            <a:off x="858987" y="5740670"/>
            <a:ext cx="75608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b="1" dirty="0">
                <a:solidFill>
                  <a:schemeClr val="tx1"/>
                </a:solidFill>
                <a:latin typeface="宋体" panose="02010600030101010101" pitchFamily="2" charset="-122"/>
                <a:ea typeface="宋体" panose="02010600030101010101" pitchFamily="2" charset="-122"/>
              </a:rPr>
              <a:t> 8</a:t>
            </a:r>
            <a:r>
              <a:rPr lang="zh-CN" altLang="en-US" sz="2400" b="1" dirty="0">
                <a:solidFill>
                  <a:schemeClr val="tx1"/>
                </a:solidFill>
                <a:latin typeface="宋体" panose="02010600030101010101" pitchFamily="2" charset="-122"/>
                <a:ea typeface="宋体" panose="02010600030101010101" pitchFamily="2" charset="-122"/>
              </a:rPr>
              <a:t>位寄存器：</a:t>
            </a:r>
            <a:r>
              <a:rPr lang="en-US" altLang="zh-CN" sz="2400" b="1" dirty="0">
                <a:solidFill>
                  <a:schemeClr val="tx1"/>
                </a:solidFill>
                <a:latin typeface="宋体" panose="02010600030101010101" pitchFamily="2" charset="-122"/>
                <a:ea typeface="宋体" panose="02010600030101010101" pitchFamily="2" charset="-122"/>
              </a:rPr>
              <a:t>AH</a:t>
            </a:r>
            <a:r>
              <a:rPr lang="zh-CN" altLang="en-US" sz="2400" b="1" dirty="0">
                <a:solidFill>
                  <a:schemeClr val="tx1"/>
                </a:solidFill>
                <a:latin typeface="宋体" panose="02010600030101010101" pitchFamily="2" charset="-122"/>
                <a:ea typeface="宋体" panose="02010600030101010101" pitchFamily="2" charset="-122"/>
              </a:rPr>
              <a:t>、</a:t>
            </a:r>
            <a:r>
              <a:rPr lang="en-US" altLang="zh-CN" sz="2400" b="1" dirty="0">
                <a:solidFill>
                  <a:schemeClr val="tx1"/>
                </a:solidFill>
                <a:latin typeface="宋体" panose="02010600030101010101" pitchFamily="2" charset="-122"/>
                <a:ea typeface="宋体" panose="02010600030101010101" pitchFamily="2" charset="-122"/>
              </a:rPr>
              <a:t>AL</a:t>
            </a:r>
            <a:r>
              <a:rPr lang="zh-CN" altLang="en-US" sz="2400" b="1" dirty="0">
                <a:solidFill>
                  <a:schemeClr val="tx1"/>
                </a:solidFill>
                <a:latin typeface="宋体" panose="02010600030101010101" pitchFamily="2" charset="-122"/>
                <a:ea typeface="宋体" panose="02010600030101010101" pitchFamily="2" charset="-122"/>
              </a:rPr>
              <a:t>、</a:t>
            </a:r>
            <a:r>
              <a:rPr lang="en-US" altLang="zh-CN" sz="2400" b="1" dirty="0">
                <a:solidFill>
                  <a:schemeClr val="tx1"/>
                </a:solidFill>
                <a:latin typeface="宋体" panose="02010600030101010101" pitchFamily="2" charset="-122"/>
                <a:ea typeface="宋体" panose="02010600030101010101" pitchFamily="2" charset="-122"/>
              </a:rPr>
              <a:t>BH</a:t>
            </a:r>
            <a:r>
              <a:rPr lang="zh-CN" altLang="en-US" sz="2400" b="1" dirty="0">
                <a:solidFill>
                  <a:schemeClr val="tx1"/>
                </a:solidFill>
                <a:latin typeface="宋体" panose="02010600030101010101" pitchFamily="2" charset="-122"/>
                <a:ea typeface="宋体" panose="02010600030101010101" pitchFamily="2" charset="-122"/>
              </a:rPr>
              <a:t>、</a:t>
            </a:r>
            <a:r>
              <a:rPr lang="en-US" altLang="zh-CN" sz="2400" b="1" dirty="0">
                <a:solidFill>
                  <a:schemeClr val="tx1"/>
                </a:solidFill>
                <a:latin typeface="宋体" panose="02010600030101010101" pitchFamily="2" charset="-122"/>
                <a:ea typeface="宋体" panose="02010600030101010101" pitchFamily="2" charset="-122"/>
              </a:rPr>
              <a:t>BL</a:t>
            </a:r>
            <a:r>
              <a:rPr lang="zh-CN" altLang="en-US" sz="2400" b="1" dirty="0">
                <a:solidFill>
                  <a:schemeClr val="tx1"/>
                </a:solidFill>
                <a:latin typeface="宋体" panose="02010600030101010101" pitchFamily="2" charset="-122"/>
                <a:ea typeface="宋体" panose="02010600030101010101" pitchFamily="2" charset="-122"/>
              </a:rPr>
              <a:t>、</a:t>
            </a:r>
            <a:r>
              <a:rPr lang="en-US" altLang="zh-CN" sz="2400" b="1" dirty="0">
                <a:solidFill>
                  <a:schemeClr val="tx1"/>
                </a:solidFill>
                <a:latin typeface="宋体" panose="02010600030101010101" pitchFamily="2" charset="-122"/>
                <a:ea typeface="宋体" panose="02010600030101010101" pitchFamily="2" charset="-122"/>
              </a:rPr>
              <a:t>CH</a:t>
            </a:r>
            <a:r>
              <a:rPr lang="zh-CN" altLang="en-US" sz="2400" b="1" dirty="0">
                <a:solidFill>
                  <a:schemeClr val="tx1"/>
                </a:solidFill>
                <a:latin typeface="宋体" panose="02010600030101010101" pitchFamily="2" charset="-122"/>
                <a:ea typeface="宋体" panose="02010600030101010101" pitchFamily="2" charset="-122"/>
              </a:rPr>
              <a:t>、</a:t>
            </a:r>
            <a:r>
              <a:rPr lang="en-US" altLang="zh-CN" sz="2400" b="1" dirty="0">
                <a:solidFill>
                  <a:schemeClr val="tx1"/>
                </a:solidFill>
                <a:latin typeface="宋体" panose="02010600030101010101" pitchFamily="2" charset="-122"/>
                <a:ea typeface="宋体" panose="02010600030101010101" pitchFamily="2" charset="-122"/>
              </a:rPr>
              <a:t>CL</a:t>
            </a:r>
            <a:r>
              <a:rPr lang="zh-CN" altLang="en-US" sz="2400" b="1" dirty="0">
                <a:solidFill>
                  <a:schemeClr val="tx1"/>
                </a:solidFill>
                <a:latin typeface="宋体" panose="02010600030101010101" pitchFamily="2" charset="-122"/>
                <a:ea typeface="宋体" panose="02010600030101010101" pitchFamily="2" charset="-122"/>
              </a:rPr>
              <a:t>、</a:t>
            </a:r>
            <a:r>
              <a:rPr lang="en-US" altLang="zh-CN" sz="2400" b="1" dirty="0">
                <a:solidFill>
                  <a:schemeClr val="tx1"/>
                </a:solidFill>
                <a:latin typeface="宋体" panose="02010600030101010101" pitchFamily="2" charset="-122"/>
                <a:ea typeface="宋体" panose="02010600030101010101" pitchFamily="2" charset="-122"/>
              </a:rPr>
              <a:t>DH</a:t>
            </a:r>
            <a:r>
              <a:rPr lang="zh-CN" altLang="en-US" sz="2400" b="1" dirty="0">
                <a:solidFill>
                  <a:schemeClr val="tx1"/>
                </a:solidFill>
                <a:latin typeface="宋体" panose="02010600030101010101" pitchFamily="2" charset="-122"/>
                <a:ea typeface="宋体" panose="02010600030101010101" pitchFamily="2" charset="-122"/>
              </a:rPr>
              <a:t>、</a:t>
            </a:r>
            <a:r>
              <a:rPr lang="en-US" altLang="zh-CN" sz="2400" b="1" dirty="0">
                <a:solidFill>
                  <a:schemeClr val="tx1"/>
                </a:solidFill>
                <a:latin typeface="宋体" panose="02010600030101010101" pitchFamily="2" charset="-122"/>
                <a:ea typeface="宋体" panose="02010600030101010101" pitchFamily="2" charset="-122"/>
              </a:rPr>
              <a:t>DL</a:t>
            </a:r>
          </a:p>
        </p:txBody>
      </p:sp>
      <p:sp>
        <p:nvSpPr>
          <p:cNvPr id="6" name="Text Box 22">
            <a:extLst>
              <a:ext uri="{FF2B5EF4-FFF2-40B4-BE49-F238E27FC236}">
                <a16:creationId xmlns:a16="http://schemas.microsoft.com/office/drawing/2014/main" id="{70ADC916-A2BD-49BF-8B37-C2F997A22648}"/>
              </a:ext>
            </a:extLst>
          </p:cNvPr>
          <p:cNvSpPr txBox="1">
            <a:spLocks noChangeArrowheads="1"/>
          </p:cNvSpPr>
          <p:nvPr/>
        </p:nvSpPr>
        <p:spPr bwMode="auto">
          <a:xfrm>
            <a:off x="897898" y="5252538"/>
            <a:ext cx="70567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b="1" dirty="0">
                <a:solidFill>
                  <a:schemeClr val="tx1"/>
                </a:solidFill>
                <a:latin typeface="宋体" panose="02010600030101010101" pitchFamily="2" charset="-122"/>
                <a:ea typeface="宋体" panose="02010600030101010101" pitchFamily="2" charset="-122"/>
              </a:rPr>
              <a:t>16</a:t>
            </a:r>
            <a:r>
              <a:rPr lang="zh-CN" altLang="en-US" sz="2400" b="1" dirty="0">
                <a:solidFill>
                  <a:schemeClr val="tx1"/>
                </a:solidFill>
                <a:latin typeface="宋体" panose="02010600030101010101" pitchFamily="2" charset="-122"/>
                <a:ea typeface="宋体" panose="02010600030101010101" pitchFamily="2" charset="-122"/>
              </a:rPr>
              <a:t>位寄存器：</a:t>
            </a:r>
            <a:r>
              <a:rPr lang="en-US" altLang="zh-CN" sz="2400" b="1" dirty="0">
                <a:solidFill>
                  <a:schemeClr val="tx1"/>
                </a:solidFill>
                <a:latin typeface="宋体" panose="02010600030101010101" pitchFamily="2" charset="-122"/>
                <a:ea typeface="宋体" panose="02010600030101010101" pitchFamily="2" charset="-122"/>
              </a:rPr>
              <a:t>AX</a:t>
            </a:r>
            <a:r>
              <a:rPr lang="zh-CN" altLang="en-US" sz="2400" b="1" dirty="0">
                <a:solidFill>
                  <a:schemeClr val="tx1"/>
                </a:solidFill>
                <a:latin typeface="宋体" panose="02010600030101010101" pitchFamily="2" charset="-122"/>
                <a:ea typeface="宋体" panose="02010600030101010101" pitchFamily="2" charset="-122"/>
              </a:rPr>
              <a:t>、</a:t>
            </a:r>
            <a:r>
              <a:rPr lang="en-US" altLang="zh-CN" sz="2400" b="1" dirty="0">
                <a:solidFill>
                  <a:schemeClr val="tx1"/>
                </a:solidFill>
                <a:latin typeface="宋体" panose="02010600030101010101" pitchFamily="2" charset="-122"/>
                <a:ea typeface="宋体" panose="02010600030101010101" pitchFamily="2" charset="-122"/>
              </a:rPr>
              <a:t>BX</a:t>
            </a:r>
            <a:r>
              <a:rPr lang="zh-CN" altLang="en-US" sz="2400" b="1" dirty="0">
                <a:solidFill>
                  <a:schemeClr val="tx1"/>
                </a:solidFill>
                <a:latin typeface="宋体" panose="02010600030101010101" pitchFamily="2" charset="-122"/>
                <a:ea typeface="宋体" panose="02010600030101010101" pitchFamily="2" charset="-122"/>
              </a:rPr>
              <a:t>、</a:t>
            </a:r>
            <a:r>
              <a:rPr lang="en-US" altLang="zh-CN" sz="2400" b="1" dirty="0">
                <a:solidFill>
                  <a:schemeClr val="tx1"/>
                </a:solidFill>
                <a:latin typeface="宋体" panose="02010600030101010101" pitchFamily="2" charset="-122"/>
                <a:ea typeface="宋体" panose="02010600030101010101" pitchFamily="2" charset="-122"/>
              </a:rPr>
              <a:t>CX</a:t>
            </a:r>
            <a:r>
              <a:rPr lang="zh-CN" altLang="en-US" sz="2400" b="1" dirty="0">
                <a:solidFill>
                  <a:schemeClr val="tx1"/>
                </a:solidFill>
                <a:latin typeface="宋体" panose="02010600030101010101" pitchFamily="2" charset="-122"/>
                <a:ea typeface="宋体" panose="02010600030101010101" pitchFamily="2" charset="-122"/>
              </a:rPr>
              <a:t>、</a:t>
            </a:r>
            <a:r>
              <a:rPr lang="en-US" altLang="zh-CN" sz="2400" b="1" dirty="0">
                <a:solidFill>
                  <a:schemeClr val="tx1"/>
                </a:solidFill>
                <a:latin typeface="宋体" panose="02010600030101010101" pitchFamily="2" charset="-122"/>
                <a:ea typeface="宋体" panose="02010600030101010101" pitchFamily="2" charset="-122"/>
              </a:rPr>
              <a:t>DX</a:t>
            </a:r>
            <a:r>
              <a:rPr lang="zh-CN" altLang="en-US" sz="2400" b="1" dirty="0">
                <a:solidFill>
                  <a:schemeClr val="tx1"/>
                </a:solidFill>
                <a:latin typeface="宋体" panose="02010600030101010101" pitchFamily="2" charset="-122"/>
                <a:ea typeface="宋体" panose="02010600030101010101" pitchFamily="2" charset="-122"/>
              </a:rPr>
              <a:t>、</a:t>
            </a:r>
            <a:r>
              <a:rPr lang="en-US" altLang="zh-CN" sz="2400" b="1" dirty="0">
                <a:solidFill>
                  <a:schemeClr val="tx1"/>
                </a:solidFill>
                <a:latin typeface="宋体" panose="02010600030101010101" pitchFamily="2" charset="-122"/>
                <a:ea typeface="宋体" panose="02010600030101010101" pitchFamily="2" charset="-122"/>
              </a:rPr>
              <a:t>SI</a:t>
            </a:r>
            <a:r>
              <a:rPr lang="zh-CN" altLang="en-US" sz="2400" b="1" dirty="0">
                <a:solidFill>
                  <a:schemeClr val="tx1"/>
                </a:solidFill>
                <a:latin typeface="宋体" panose="02010600030101010101" pitchFamily="2" charset="-122"/>
                <a:ea typeface="宋体" panose="02010600030101010101" pitchFamily="2" charset="-122"/>
              </a:rPr>
              <a:t>、</a:t>
            </a:r>
            <a:r>
              <a:rPr lang="en-US" altLang="zh-CN" sz="2400" b="1" dirty="0">
                <a:solidFill>
                  <a:schemeClr val="tx1"/>
                </a:solidFill>
                <a:latin typeface="宋体" panose="02010600030101010101" pitchFamily="2" charset="-122"/>
                <a:ea typeface="宋体" panose="02010600030101010101" pitchFamily="2" charset="-122"/>
              </a:rPr>
              <a:t>DI</a:t>
            </a:r>
            <a:r>
              <a:rPr lang="zh-CN" altLang="en-US" sz="2400" b="1" dirty="0">
                <a:solidFill>
                  <a:schemeClr val="tx1"/>
                </a:solidFill>
                <a:latin typeface="宋体" panose="02010600030101010101" pitchFamily="2" charset="-122"/>
                <a:ea typeface="宋体" panose="02010600030101010101" pitchFamily="2" charset="-122"/>
              </a:rPr>
              <a:t>、</a:t>
            </a:r>
            <a:r>
              <a:rPr lang="en-US" altLang="zh-CN" sz="2400" b="1" dirty="0">
                <a:solidFill>
                  <a:schemeClr val="tx1"/>
                </a:solidFill>
                <a:latin typeface="宋体" panose="02010600030101010101" pitchFamily="2" charset="-122"/>
                <a:ea typeface="宋体" panose="02010600030101010101" pitchFamily="2" charset="-122"/>
              </a:rPr>
              <a:t>BP</a:t>
            </a:r>
            <a:r>
              <a:rPr lang="zh-CN" altLang="en-US" sz="2400" b="1" dirty="0">
                <a:solidFill>
                  <a:schemeClr val="tx1"/>
                </a:solidFill>
                <a:latin typeface="宋体" panose="02010600030101010101" pitchFamily="2" charset="-122"/>
                <a:ea typeface="宋体" panose="02010600030101010101" pitchFamily="2" charset="-122"/>
              </a:rPr>
              <a:t>、</a:t>
            </a:r>
            <a:r>
              <a:rPr lang="en-US" altLang="zh-CN" sz="2400" b="1" dirty="0">
                <a:solidFill>
                  <a:schemeClr val="tx1"/>
                </a:solidFill>
                <a:latin typeface="宋体" panose="02010600030101010101" pitchFamily="2" charset="-122"/>
                <a:ea typeface="宋体" panose="02010600030101010101" pitchFamily="2" charset="-122"/>
              </a:rPr>
              <a:t>SP</a:t>
            </a:r>
          </a:p>
        </p:txBody>
      </p:sp>
      <p:sp>
        <p:nvSpPr>
          <p:cNvPr id="7" name="矩形: 圆角 6">
            <a:extLst>
              <a:ext uri="{FF2B5EF4-FFF2-40B4-BE49-F238E27FC236}">
                <a16:creationId xmlns:a16="http://schemas.microsoft.com/office/drawing/2014/main" id="{A206336D-98D9-4CFF-9679-40D784E1B60B}"/>
              </a:ext>
            </a:extLst>
          </p:cNvPr>
          <p:cNvSpPr/>
          <p:nvPr/>
        </p:nvSpPr>
        <p:spPr bwMode="auto">
          <a:xfrm>
            <a:off x="3491880" y="1340768"/>
            <a:ext cx="4536504" cy="3600400"/>
          </a:xfrm>
          <a:prstGeom prst="roundRect">
            <a:avLst/>
          </a:prstGeom>
          <a:noFill/>
          <a:ln w="28575" cap="flat" cmpd="sng" algn="ctr">
            <a:solidFill>
              <a:srgbClr val="FF33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4400" b="0" i="0" u="none" strike="noStrike" cap="none" normalizeH="0" baseline="0">
              <a:ln>
                <a:noFill/>
              </a:ln>
              <a:solidFill>
                <a:srgbClr val="FF00FF"/>
              </a:solidFill>
              <a:effectLst/>
              <a:latin typeface="华文新魏" pitchFamily="2" charset="-122"/>
              <a:ea typeface="华文新魏" pitchFamily="2" charset="-122"/>
            </a:endParaRPr>
          </a:p>
        </p:txBody>
      </p:sp>
    </p:spTree>
  </p:cSld>
  <p:clrMapOvr>
    <a:masterClrMapping/>
  </p:clrMapOvr>
  <p:transition>
    <p:dissolv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ChangeArrowheads="1"/>
          </p:cNvSpPr>
          <p:nvPr/>
        </p:nvSpPr>
        <p:spPr bwMode="auto">
          <a:xfrm>
            <a:off x="539552" y="2060848"/>
            <a:ext cx="762000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546100" indent="-457200">
              <a:buFont typeface="Wingdings" pitchFamily="2" charset="2"/>
              <a:buChar char="Ø"/>
            </a:pPr>
            <a:r>
              <a:rPr lang="zh-CN" altLang="en-US" sz="2800" b="1" dirty="0">
                <a:solidFill>
                  <a:schemeClr val="tx1"/>
                </a:solidFill>
                <a:latin typeface="楷体_GB2312" pitchFamily="49" charset="-122"/>
                <a:ea typeface="楷体_GB2312" pitchFamily="49" charset="-122"/>
              </a:rPr>
              <a:t>为什么要设置寄存器？</a:t>
            </a:r>
          </a:p>
          <a:p>
            <a:pPr marL="546100" indent="-457200">
              <a:buFont typeface="Wingdings" pitchFamily="2" charset="2"/>
              <a:buNone/>
            </a:pPr>
            <a:endParaRPr lang="zh-CN" altLang="en-US" sz="2800" b="1" dirty="0">
              <a:solidFill>
                <a:schemeClr val="tx1"/>
              </a:solidFill>
              <a:latin typeface="楷体_GB2312" pitchFamily="49" charset="-122"/>
              <a:ea typeface="楷体_GB2312" pitchFamily="49" charset="-122"/>
            </a:endParaRPr>
          </a:p>
          <a:p>
            <a:pPr marL="546100" indent="-457200">
              <a:buFont typeface="Wingdings" pitchFamily="2" charset="2"/>
              <a:buChar char="Ø"/>
            </a:pPr>
            <a:r>
              <a:rPr lang="zh-CN" altLang="en-US" sz="2800" b="1" dirty="0">
                <a:solidFill>
                  <a:schemeClr val="tx1"/>
                </a:solidFill>
                <a:latin typeface="楷体_GB2312" pitchFamily="49" charset="-122"/>
                <a:ea typeface="楷体_GB2312" pitchFamily="49" charset="-122"/>
              </a:rPr>
              <a:t>什么叫</a:t>
            </a:r>
            <a:r>
              <a:rPr lang="zh-CN" altLang="en-US" sz="2800" b="1" dirty="0">
                <a:solidFill>
                  <a:srgbClr val="FF6600"/>
                </a:solidFill>
                <a:latin typeface="楷体_GB2312" pitchFamily="49" charset="-122"/>
                <a:ea typeface="楷体_GB2312" pitchFamily="49" charset="-122"/>
              </a:rPr>
              <a:t>通用</a:t>
            </a:r>
            <a:r>
              <a:rPr lang="zh-CN" altLang="en-US" sz="2800" b="1" dirty="0">
                <a:solidFill>
                  <a:schemeClr val="tx1"/>
                </a:solidFill>
                <a:latin typeface="楷体_GB2312" pitchFamily="49" charset="-122"/>
                <a:ea typeface="楷体_GB2312" pitchFamily="49" charset="-122"/>
              </a:rPr>
              <a:t>寄存器？</a:t>
            </a:r>
          </a:p>
          <a:p>
            <a:pPr marL="546100" indent="-457200">
              <a:buFont typeface="Wingdings" pitchFamily="2" charset="2"/>
              <a:buChar char="Ø"/>
            </a:pPr>
            <a:endParaRPr lang="zh-CN" altLang="en-US" sz="2800" b="1" dirty="0">
              <a:solidFill>
                <a:schemeClr val="tx1"/>
              </a:solidFill>
              <a:latin typeface="楷体_GB2312" pitchFamily="49" charset="-122"/>
              <a:ea typeface="楷体_GB2312" pitchFamily="49" charset="-122"/>
            </a:endParaRPr>
          </a:p>
          <a:p>
            <a:pPr marL="546100" indent="-457200">
              <a:buFont typeface="Wingdings" pitchFamily="2" charset="2"/>
              <a:buChar char="Ø"/>
            </a:pPr>
            <a:r>
              <a:rPr lang="zh-CN" altLang="en-US" sz="2800" b="1" dirty="0">
                <a:solidFill>
                  <a:schemeClr val="tx1"/>
                </a:solidFill>
                <a:latin typeface="楷体_GB2312" pitchFamily="49" charset="-122"/>
                <a:ea typeface="楷体_GB2312" pitchFamily="49" charset="-122"/>
              </a:rPr>
              <a:t>通用寄存器又为何给予特定含义的名称？</a:t>
            </a:r>
          </a:p>
        </p:txBody>
      </p:sp>
      <p:sp>
        <p:nvSpPr>
          <p:cNvPr id="5" name="Text Box 2">
            <a:extLst>
              <a:ext uri="{FF2B5EF4-FFF2-40B4-BE49-F238E27FC236}">
                <a16:creationId xmlns:a16="http://schemas.microsoft.com/office/drawing/2014/main" id="{4B206F9C-06F5-48F3-9B9C-EFDF87E41F00}"/>
              </a:ext>
            </a:extLst>
          </p:cNvPr>
          <p:cNvSpPr txBox="1">
            <a:spLocks noChangeArrowheads="1"/>
          </p:cNvSpPr>
          <p:nvPr/>
        </p:nvSpPr>
        <p:spPr bwMode="auto">
          <a:xfrm>
            <a:off x="755650" y="188913"/>
            <a:ext cx="662466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3600" b="1" dirty="0">
                <a:solidFill>
                  <a:schemeClr val="bg1"/>
                </a:solidFill>
                <a:latin typeface="Times New Roman" pitchFamily="18" charset="0"/>
              </a:rPr>
              <a:t>2.3.1 32</a:t>
            </a:r>
            <a:r>
              <a:rPr lang="zh-CN" altLang="en-US" sz="3600" b="1" dirty="0">
                <a:solidFill>
                  <a:schemeClr val="bg1"/>
                </a:solidFill>
                <a:latin typeface="Times New Roman" pitchFamily="18" charset="0"/>
              </a:rPr>
              <a:t>位</a:t>
            </a:r>
            <a:r>
              <a:rPr lang="en-US" altLang="zh-CN" sz="3600" b="1" dirty="0">
                <a:solidFill>
                  <a:schemeClr val="bg1"/>
                </a:solidFill>
                <a:latin typeface="Times New Roman" pitchFamily="18" charset="0"/>
              </a:rPr>
              <a:t>CPU</a:t>
            </a:r>
            <a:r>
              <a:rPr lang="zh-CN" altLang="en-US" sz="3600" b="1" dirty="0">
                <a:solidFill>
                  <a:schemeClr val="bg1"/>
                </a:solidFill>
                <a:latin typeface="Times New Roman" pitchFamily="18" charset="0"/>
              </a:rPr>
              <a:t>中的通用寄存器</a:t>
            </a:r>
          </a:p>
        </p:txBody>
      </p:sp>
    </p:spTree>
    <p:custDataLst>
      <p:tags r:id="rId1"/>
    </p:custData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56002">
                                            <p:txEl>
                                              <p:pRg st="0" end="0"/>
                                            </p:txEl>
                                          </p:spTgt>
                                        </p:tgtEl>
                                        <p:attrNameLst>
                                          <p:attrName>style.visibility</p:attrName>
                                        </p:attrNameLst>
                                      </p:cBhvr>
                                      <p:to>
                                        <p:strVal val="visible"/>
                                      </p:to>
                                    </p:set>
                                    <p:animEffect transition="in" filter="box(in)">
                                      <p:cBhvr>
                                        <p:cTn id="7" dur="500"/>
                                        <p:tgtEl>
                                          <p:spTgt spid="25600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56002">
                                            <p:txEl>
                                              <p:pRg st="2" end="2"/>
                                            </p:txEl>
                                          </p:spTgt>
                                        </p:tgtEl>
                                        <p:attrNameLst>
                                          <p:attrName>style.visibility</p:attrName>
                                        </p:attrNameLst>
                                      </p:cBhvr>
                                      <p:to>
                                        <p:strVal val="visible"/>
                                      </p:to>
                                    </p:set>
                                    <p:animEffect transition="in" filter="box(in)">
                                      <p:cBhvr>
                                        <p:cTn id="12" dur="500"/>
                                        <p:tgtEl>
                                          <p:spTgt spid="256002">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256002">
                                            <p:txEl>
                                              <p:pRg st="4" end="4"/>
                                            </p:txEl>
                                          </p:spTgt>
                                        </p:tgtEl>
                                        <p:attrNameLst>
                                          <p:attrName>style.visibility</p:attrName>
                                        </p:attrNameLst>
                                      </p:cBhvr>
                                      <p:to>
                                        <p:strVal val="visible"/>
                                      </p:to>
                                    </p:set>
                                    <p:animEffect transition="in" filter="diamond(in)">
                                      <p:cBhvr>
                                        <p:cTn id="17" dur="500"/>
                                        <p:tgtEl>
                                          <p:spTgt spid="25600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a:extLst>
              <a:ext uri="{FF2B5EF4-FFF2-40B4-BE49-F238E27FC236}">
                <a16:creationId xmlns:a16="http://schemas.microsoft.com/office/drawing/2014/main" id="{4B206F9C-06F5-48F3-9B9C-EFDF87E41F00}"/>
              </a:ext>
            </a:extLst>
          </p:cNvPr>
          <p:cNvSpPr txBox="1">
            <a:spLocks noChangeArrowheads="1"/>
          </p:cNvSpPr>
          <p:nvPr/>
        </p:nvSpPr>
        <p:spPr bwMode="auto">
          <a:xfrm>
            <a:off x="755650" y="188913"/>
            <a:ext cx="662466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3600" b="1" dirty="0">
                <a:solidFill>
                  <a:schemeClr val="bg1"/>
                </a:solidFill>
                <a:latin typeface="Times New Roman" pitchFamily="18" charset="0"/>
              </a:rPr>
              <a:t>2.3.1 32</a:t>
            </a:r>
            <a:r>
              <a:rPr lang="zh-CN" altLang="en-US" sz="3600" b="1" dirty="0">
                <a:solidFill>
                  <a:schemeClr val="bg1"/>
                </a:solidFill>
                <a:latin typeface="Times New Roman" pitchFamily="18" charset="0"/>
              </a:rPr>
              <a:t>位</a:t>
            </a:r>
            <a:r>
              <a:rPr lang="en-US" altLang="zh-CN" sz="3600" b="1" dirty="0">
                <a:solidFill>
                  <a:schemeClr val="bg1"/>
                </a:solidFill>
                <a:latin typeface="Times New Roman" pitchFamily="18" charset="0"/>
              </a:rPr>
              <a:t>CPU</a:t>
            </a:r>
            <a:r>
              <a:rPr lang="zh-CN" altLang="en-US" sz="3600" b="1" dirty="0">
                <a:solidFill>
                  <a:schemeClr val="bg1"/>
                </a:solidFill>
                <a:latin typeface="Times New Roman" pitchFamily="18" charset="0"/>
              </a:rPr>
              <a:t>中的通用寄存器</a:t>
            </a:r>
          </a:p>
        </p:txBody>
      </p:sp>
      <p:pic>
        <p:nvPicPr>
          <p:cNvPr id="3" name="图片 2">
            <a:extLst>
              <a:ext uri="{FF2B5EF4-FFF2-40B4-BE49-F238E27FC236}">
                <a16:creationId xmlns:a16="http://schemas.microsoft.com/office/drawing/2014/main" id="{338F6F00-C63A-4A2D-A23E-2E7622784C00}"/>
              </a:ext>
            </a:extLst>
          </p:cNvPr>
          <p:cNvPicPr>
            <a:picLocks noChangeAspect="1"/>
          </p:cNvPicPr>
          <p:nvPr/>
        </p:nvPicPr>
        <p:blipFill>
          <a:blip r:embed="rId2"/>
          <a:stretch>
            <a:fillRect/>
          </a:stretch>
        </p:blipFill>
        <p:spPr>
          <a:xfrm>
            <a:off x="1043609" y="1484784"/>
            <a:ext cx="5832648" cy="2629426"/>
          </a:xfrm>
          <a:prstGeom prst="rect">
            <a:avLst/>
          </a:prstGeom>
        </p:spPr>
      </p:pic>
      <p:sp>
        <p:nvSpPr>
          <p:cNvPr id="7" name="文本框 6">
            <a:extLst>
              <a:ext uri="{FF2B5EF4-FFF2-40B4-BE49-F238E27FC236}">
                <a16:creationId xmlns:a16="http://schemas.microsoft.com/office/drawing/2014/main" id="{BD7D8648-E002-40B6-9793-74204DB3079C}"/>
              </a:ext>
            </a:extLst>
          </p:cNvPr>
          <p:cNvSpPr txBox="1"/>
          <p:nvPr/>
        </p:nvSpPr>
        <p:spPr>
          <a:xfrm>
            <a:off x="539552" y="4114210"/>
            <a:ext cx="7848872" cy="2308324"/>
          </a:xfrm>
          <a:prstGeom prst="rect">
            <a:avLst/>
          </a:prstGeom>
          <a:noFill/>
        </p:spPr>
        <p:txBody>
          <a:bodyPr wrap="square">
            <a:spAutoFit/>
          </a:bodyPr>
          <a:lstStyle/>
          <a:p>
            <a:pPr marL="342900" indent="-342900">
              <a:buFont typeface="Wingdings" panose="05000000000000000000" pitchFamily="2" charset="2"/>
              <a:buChar char="Ø"/>
            </a:pPr>
            <a:r>
              <a:rPr lang="zh-CN" altLang="zh-CN" sz="2400" b="1" dirty="0">
                <a:solidFill>
                  <a:schemeClr val="tx1"/>
                </a:solidFill>
                <a:latin typeface="宋体" panose="02010600030101010101" pitchFamily="2" charset="-122"/>
                <a:ea typeface="宋体" panose="02010600030101010101" pitchFamily="2" charset="-122"/>
              </a:rPr>
              <a:t>在机器指令</a:t>
            </a:r>
            <a:r>
              <a:rPr lang="zh-CN" altLang="en-US" sz="2400" b="1" dirty="0">
                <a:solidFill>
                  <a:schemeClr val="tx1"/>
                </a:solidFill>
                <a:latin typeface="宋体" panose="02010600030101010101" pitchFamily="2" charset="-122"/>
                <a:ea typeface="宋体" panose="02010600030101010101" pitchFamily="2" charset="-122"/>
              </a:rPr>
              <a:t>码</a:t>
            </a:r>
            <a:r>
              <a:rPr lang="zh-CN" altLang="zh-CN" sz="2400" b="1" dirty="0">
                <a:solidFill>
                  <a:schemeClr val="tx1"/>
                </a:solidFill>
                <a:latin typeface="宋体" panose="02010600030101010101" pitchFamily="2" charset="-122"/>
                <a:ea typeface="宋体" panose="02010600030101010101" pitchFamily="2" charset="-122"/>
              </a:rPr>
              <a:t>中，若知道使用了一个</a:t>
            </a:r>
            <a:r>
              <a:rPr lang="zh-CN" altLang="en-US" sz="2400" b="1" dirty="0">
                <a:solidFill>
                  <a:schemeClr val="tx1"/>
                </a:solidFill>
                <a:latin typeface="宋体" panose="02010600030101010101" pitchFamily="2" charset="-122"/>
                <a:ea typeface="宋体" panose="02010600030101010101" pitchFamily="2" charset="-122"/>
              </a:rPr>
              <a:t>编号为</a:t>
            </a:r>
            <a:r>
              <a:rPr lang="en-US" altLang="zh-CN" sz="2400" b="1" dirty="0">
                <a:solidFill>
                  <a:schemeClr val="tx1"/>
                </a:solidFill>
                <a:latin typeface="宋体" panose="02010600030101010101" pitchFamily="2" charset="-122"/>
                <a:ea typeface="宋体" panose="02010600030101010101" pitchFamily="2" charset="-122"/>
              </a:rPr>
              <a:t>000</a:t>
            </a:r>
            <a:r>
              <a:rPr lang="zh-CN" altLang="en-US" sz="2400" b="1" dirty="0">
                <a:solidFill>
                  <a:schemeClr val="tx1"/>
                </a:solidFill>
                <a:latin typeface="宋体" panose="02010600030101010101" pitchFamily="2" charset="-122"/>
                <a:ea typeface="宋体" panose="02010600030101010101" pitchFamily="2" charset="-122"/>
              </a:rPr>
              <a:t>的</a:t>
            </a:r>
            <a:r>
              <a:rPr lang="zh-CN" altLang="zh-CN" sz="2400" b="1" dirty="0">
                <a:solidFill>
                  <a:schemeClr val="tx1"/>
                </a:solidFill>
                <a:latin typeface="宋体" panose="02010600030101010101" pitchFamily="2" charset="-122"/>
                <a:ea typeface="宋体" panose="02010600030101010101" pitchFamily="2" charset="-122"/>
              </a:rPr>
              <a:t>寄存器，</a:t>
            </a:r>
            <a:r>
              <a:rPr lang="zh-CN" altLang="en-US" sz="2400" b="1" dirty="0">
                <a:solidFill>
                  <a:schemeClr val="tx1"/>
                </a:solidFill>
                <a:latin typeface="宋体" panose="02010600030101010101" pitchFamily="2" charset="-122"/>
                <a:ea typeface="宋体" panose="02010600030101010101" pitchFamily="2" charset="-122"/>
              </a:rPr>
              <a:t>还需要什么信息，才能判断出使用</a:t>
            </a:r>
            <a:r>
              <a:rPr lang="zh-CN" altLang="zh-CN" sz="2400" b="1" dirty="0">
                <a:solidFill>
                  <a:schemeClr val="tx1"/>
                </a:solidFill>
                <a:latin typeface="宋体" panose="02010600030101010101" pitchFamily="2" charset="-122"/>
                <a:ea typeface="宋体" panose="02010600030101010101" pitchFamily="2" charset="-122"/>
              </a:rPr>
              <a:t>的</a:t>
            </a:r>
            <a:r>
              <a:rPr lang="zh-CN" altLang="en-US" sz="2400" b="1" dirty="0">
                <a:solidFill>
                  <a:schemeClr val="tx1"/>
                </a:solidFill>
                <a:latin typeface="宋体" panose="02010600030101010101" pitchFamily="2" charset="-122"/>
                <a:ea typeface="宋体" panose="02010600030101010101" pitchFamily="2" charset="-122"/>
              </a:rPr>
              <a:t>是</a:t>
            </a:r>
            <a:r>
              <a:rPr lang="en-US" altLang="zh-CN" sz="2400" b="1" dirty="0">
                <a:solidFill>
                  <a:schemeClr val="tx1"/>
                </a:solidFill>
                <a:latin typeface="宋体" panose="02010600030101010101" pitchFamily="2" charset="-122"/>
                <a:ea typeface="宋体" panose="02010600030101010101" pitchFamily="2" charset="-122"/>
              </a:rPr>
              <a:t>EAX</a:t>
            </a:r>
            <a:r>
              <a:rPr lang="zh-CN" altLang="en-US" sz="2400" b="1" dirty="0">
                <a:solidFill>
                  <a:schemeClr val="tx1"/>
                </a:solidFill>
                <a:latin typeface="宋体" panose="02010600030101010101" pitchFamily="2" charset="-122"/>
                <a:ea typeface="宋体" panose="02010600030101010101" pitchFamily="2" charset="-122"/>
              </a:rPr>
              <a:t>、</a:t>
            </a:r>
            <a:r>
              <a:rPr lang="en-US" altLang="zh-CN" sz="2400" b="1" dirty="0">
                <a:solidFill>
                  <a:schemeClr val="tx1"/>
                </a:solidFill>
                <a:latin typeface="宋体" panose="02010600030101010101" pitchFamily="2" charset="-122"/>
                <a:ea typeface="宋体" panose="02010600030101010101" pitchFamily="2" charset="-122"/>
              </a:rPr>
              <a:t>AX</a:t>
            </a:r>
            <a:r>
              <a:rPr lang="zh-CN" altLang="en-US" sz="2400" b="1" dirty="0">
                <a:solidFill>
                  <a:schemeClr val="tx1"/>
                </a:solidFill>
                <a:latin typeface="宋体" panose="02010600030101010101" pitchFamily="2" charset="-122"/>
                <a:ea typeface="宋体" panose="02010600030101010101" pitchFamily="2" charset="-122"/>
              </a:rPr>
              <a:t>、</a:t>
            </a:r>
            <a:r>
              <a:rPr lang="zh-CN" altLang="zh-CN" sz="2400" b="1" dirty="0">
                <a:solidFill>
                  <a:schemeClr val="tx1"/>
                </a:solidFill>
                <a:latin typeface="宋体" panose="02010600030101010101" pitchFamily="2" charset="-122"/>
                <a:ea typeface="宋体" panose="02010600030101010101" pitchFamily="2" charset="-122"/>
              </a:rPr>
              <a:t>还是</a:t>
            </a:r>
            <a:r>
              <a:rPr lang="en-US" altLang="zh-CN" sz="2400" b="1" dirty="0">
                <a:solidFill>
                  <a:schemeClr val="tx1"/>
                </a:solidFill>
                <a:latin typeface="宋体" panose="02010600030101010101" pitchFamily="2" charset="-122"/>
                <a:ea typeface="宋体" panose="02010600030101010101" pitchFamily="2" charset="-122"/>
              </a:rPr>
              <a:t>AL</a:t>
            </a:r>
            <a:r>
              <a:rPr lang="zh-CN" altLang="zh-CN" sz="2400" b="1" dirty="0">
                <a:solidFill>
                  <a:schemeClr val="tx1"/>
                </a:solidFill>
                <a:latin typeface="宋体" panose="02010600030101010101" pitchFamily="2" charset="-122"/>
                <a:ea typeface="宋体" panose="02010600030101010101" pitchFamily="2" charset="-122"/>
              </a:rPr>
              <a:t>？</a:t>
            </a:r>
            <a:endParaRPr lang="en-US" altLang="zh-CN" sz="2400" b="1" dirty="0">
              <a:solidFill>
                <a:schemeClr val="tx1"/>
              </a:solidFill>
              <a:latin typeface="宋体" panose="02010600030101010101" pitchFamily="2" charset="-122"/>
              <a:ea typeface="宋体" panose="02010600030101010101" pitchFamily="2" charset="-122"/>
            </a:endParaRPr>
          </a:p>
          <a:p>
            <a:pPr marL="342900" indent="-342900">
              <a:buFont typeface="Wingdings" panose="05000000000000000000" pitchFamily="2" charset="2"/>
              <a:buChar char="Ø"/>
            </a:pPr>
            <a:r>
              <a:rPr lang="zh-CN" altLang="zh-CN" sz="2400" b="1" dirty="0">
                <a:solidFill>
                  <a:schemeClr val="tx1"/>
                </a:solidFill>
                <a:latin typeface="宋体" panose="02010600030101010101" pitchFamily="2" charset="-122"/>
                <a:ea typeface="宋体" panose="02010600030101010101" pitchFamily="2" charset="-122"/>
              </a:rPr>
              <a:t>为什么不给所有的寄存器（</a:t>
            </a:r>
            <a:r>
              <a:rPr lang="en-US" altLang="zh-CN" sz="2400" b="1" dirty="0">
                <a:solidFill>
                  <a:schemeClr val="tx1"/>
                </a:solidFill>
                <a:latin typeface="宋体" panose="02010600030101010101" pitchFamily="2" charset="-122"/>
                <a:ea typeface="宋体" panose="02010600030101010101" pitchFamily="2" charset="-122"/>
              </a:rPr>
              <a:t>24</a:t>
            </a:r>
            <a:r>
              <a:rPr lang="zh-CN" altLang="zh-CN" sz="2400" b="1" dirty="0">
                <a:solidFill>
                  <a:schemeClr val="tx1"/>
                </a:solidFill>
                <a:latin typeface="宋体" panose="02010600030101010101" pitchFamily="2" charset="-122"/>
                <a:ea typeface="宋体" panose="02010600030101010101" pitchFamily="2" charset="-122"/>
              </a:rPr>
              <a:t>个寄存器）用</a:t>
            </a:r>
            <a:r>
              <a:rPr lang="en-US" altLang="zh-CN" sz="2400" b="1" dirty="0">
                <a:solidFill>
                  <a:schemeClr val="tx1"/>
                </a:solidFill>
                <a:latin typeface="宋体" panose="02010600030101010101" pitchFamily="2" charset="-122"/>
                <a:ea typeface="宋体" panose="02010600030101010101" pitchFamily="2" charset="-122"/>
              </a:rPr>
              <a:t>5</a:t>
            </a:r>
            <a:r>
              <a:rPr lang="zh-CN" altLang="zh-CN" sz="2400" b="1" dirty="0">
                <a:solidFill>
                  <a:schemeClr val="tx1"/>
                </a:solidFill>
                <a:latin typeface="宋体" panose="02010600030101010101" pitchFamily="2" charset="-122"/>
                <a:ea typeface="宋体" panose="02010600030101010101" pitchFamily="2" charset="-122"/>
              </a:rPr>
              <a:t>位二进制来编码呢？</a:t>
            </a:r>
            <a:endParaRPr lang="en-US" altLang="zh-CN" sz="2400" b="1" dirty="0">
              <a:solidFill>
                <a:schemeClr val="tx1"/>
              </a:solidFill>
              <a:latin typeface="宋体" panose="02010600030101010101" pitchFamily="2" charset="-122"/>
              <a:ea typeface="宋体" panose="02010600030101010101" pitchFamily="2" charset="-122"/>
            </a:endParaRPr>
          </a:p>
          <a:p>
            <a:pPr marL="342900" indent="-342900">
              <a:buFont typeface="Wingdings" panose="05000000000000000000" pitchFamily="2" charset="2"/>
              <a:buChar char="Ø"/>
            </a:pPr>
            <a:r>
              <a:rPr lang="zh-CN" altLang="en-US" sz="2400" b="1" dirty="0">
                <a:solidFill>
                  <a:schemeClr val="tx1"/>
                </a:solidFill>
                <a:latin typeface="宋体" panose="02010600030101010101" pitchFamily="2" charset="-122"/>
                <a:ea typeface="宋体" panose="02010600030101010101" pitchFamily="2" charset="-122"/>
              </a:rPr>
              <a:t>如何理解寄存器的名字也是一个单元的符号地址？</a:t>
            </a:r>
          </a:p>
        </p:txBody>
      </p:sp>
    </p:spTree>
    <p:extLst>
      <p:ext uri="{BB962C8B-B14F-4D97-AF65-F5344CB8AC3E}">
        <p14:creationId xmlns:p14="http://schemas.microsoft.com/office/powerpoint/2010/main" val="1474683222"/>
      </p:ext>
    </p:extLst>
  </p:cSld>
  <p:clrMapOvr>
    <a:masterClrMapping/>
  </p:clrMapOvr>
  <p:transition>
    <p:zo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Text Box 24"/>
          <p:cNvSpPr txBox="1">
            <a:spLocks noChangeArrowheads="1"/>
          </p:cNvSpPr>
          <p:nvPr/>
        </p:nvSpPr>
        <p:spPr bwMode="auto">
          <a:xfrm>
            <a:off x="369888" y="2036763"/>
            <a:ext cx="811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EAX</a:t>
            </a:r>
          </a:p>
        </p:txBody>
      </p:sp>
      <p:sp>
        <p:nvSpPr>
          <p:cNvPr id="43012" name="Rectangle 25"/>
          <p:cNvSpPr>
            <a:spLocks noChangeArrowheads="1"/>
          </p:cNvSpPr>
          <p:nvPr/>
        </p:nvSpPr>
        <p:spPr bwMode="auto">
          <a:xfrm>
            <a:off x="1284288" y="1879600"/>
            <a:ext cx="7391400" cy="685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3" name="Line 26"/>
          <p:cNvSpPr>
            <a:spLocks noChangeShapeType="1"/>
          </p:cNvSpPr>
          <p:nvPr/>
        </p:nvSpPr>
        <p:spPr bwMode="auto">
          <a:xfrm>
            <a:off x="5475288" y="1879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14" name="Line 27"/>
          <p:cNvSpPr>
            <a:spLocks noChangeShapeType="1"/>
          </p:cNvSpPr>
          <p:nvPr/>
        </p:nvSpPr>
        <p:spPr bwMode="auto">
          <a:xfrm>
            <a:off x="5932488" y="1879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15" name="Line 28"/>
          <p:cNvSpPr>
            <a:spLocks noChangeShapeType="1"/>
          </p:cNvSpPr>
          <p:nvPr/>
        </p:nvSpPr>
        <p:spPr bwMode="auto">
          <a:xfrm>
            <a:off x="6161088" y="1879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16" name="Line 29"/>
          <p:cNvSpPr>
            <a:spLocks noChangeShapeType="1"/>
          </p:cNvSpPr>
          <p:nvPr/>
        </p:nvSpPr>
        <p:spPr bwMode="auto">
          <a:xfrm>
            <a:off x="6618288" y="1879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17" name="Line 30"/>
          <p:cNvSpPr>
            <a:spLocks noChangeShapeType="1"/>
          </p:cNvSpPr>
          <p:nvPr/>
        </p:nvSpPr>
        <p:spPr bwMode="auto">
          <a:xfrm>
            <a:off x="6846888" y="1879600"/>
            <a:ext cx="0" cy="68580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18" name="Line 31"/>
          <p:cNvSpPr>
            <a:spLocks noChangeShapeType="1"/>
          </p:cNvSpPr>
          <p:nvPr/>
        </p:nvSpPr>
        <p:spPr bwMode="auto">
          <a:xfrm>
            <a:off x="7075488" y="1879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19" name="Line 32"/>
          <p:cNvSpPr>
            <a:spLocks noChangeShapeType="1"/>
          </p:cNvSpPr>
          <p:nvPr/>
        </p:nvSpPr>
        <p:spPr bwMode="auto">
          <a:xfrm>
            <a:off x="7304088" y="1879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20" name="Line 33"/>
          <p:cNvSpPr>
            <a:spLocks noChangeShapeType="1"/>
          </p:cNvSpPr>
          <p:nvPr/>
        </p:nvSpPr>
        <p:spPr bwMode="auto">
          <a:xfrm>
            <a:off x="7532688" y="1879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21" name="Line 34"/>
          <p:cNvSpPr>
            <a:spLocks noChangeShapeType="1"/>
          </p:cNvSpPr>
          <p:nvPr/>
        </p:nvSpPr>
        <p:spPr bwMode="auto">
          <a:xfrm>
            <a:off x="7761288" y="1879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22" name="Line 35"/>
          <p:cNvSpPr>
            <a:spLocks noChangeShapeType="1"/>
          </p:cNvSpPr>
          <p:nvPr/>
        </p:nvSpPr>
        <p:spPr bwMode="auto">
          <a:xfrm>
            <a:off x="7989888" y="1879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23" name="Line 36"/>
          <p:cNvSpPr>
            <a:spLocks noChangeShapeType="1"/>
          </p:cNvSpPr>
          <p:nvPr/>
        </p:nvSpPr>
        <p:spPr bwMode="auto">
          <a:xfrm>
            <a:off x="8218488" y="1879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24" name="Line 37"/>
          <p:cNvSpPr>
            <a:spLocks noChangeShapeType="1"/>
          </p:cNvSpPr>
          <p:nvPr/>
        </p:nvSpPr>
        <p:spPr bwMode="auto">
          <a:xfrm>
            <a:off x="8447088" y="1879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25" name="Line 38"/>
          <p:cNvSpPr>
            <a:spLocks noChangeShapeType="1"/>
          </p:cNvSpPr>
          <p:nvPr/>
        </p:nvSpPr>
        <p:spPr bwMode="auto">
          <a:xfrm>
            <a:off x="5246688" y="1879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26" name="Line 39"/>
          <p:cNvSpPr>
            <a:spLocks noChangeShapeType="1"/>
          </p:cNvSpPr>
          <p:nvPr/>
        </p:nvSpPr>
        <p:spPr bwMode="auto">
          <a:xfrm>
            <a:off x="5703888" y="1879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27" name="Line 40"/>
          <p:cNvSpPr>
            <a:spLocks noChangeShapeType="1"/>
          </p:cNvSpPr>
          <p:nvPr/>
        </p:nvSpPr>
        <p:spPr bwMode="auto">
          <a:xfrm>
            <a:off x="6389688" y="1879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28" name="Line 41"/>
          <p:cNvSpPr>
            <a:spLocks noChangeShapeType="1"/>
          </p:cNvSpPr>
          <p:nvPr/>
        </p:nvSpPr>
        <p:spPr bwMode="auto">
          <a:xfrm>
            <a:off x="5018088" y="1879600"/>
            <a:ext cx="0" cy="685800"/>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29" name="Line 42"/>
          <p:cNvSpPr>
            <a:spLocks noChangeShapeType="1"/>
          </p:cNvSpPr>
          <p:nvPr/>
        </p:nvSpPr>
        <p:spPr bwMode="auto">
          <a:xfrm>
            <a:off x="1817688" y="1879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30" name="Line 43"/>
          <p:cNvSpPr>
            <a:spLocks noChangeShapeType="1"/>
          </p:cNvSpPr>
          <p:nvPr/>
        </p:nvSpPr>
        <p:spPr bwMode="auto">
          <a:xfrm>
            <a:off x="2274888" y="1879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31" name="Line 44"/>
          <p:cNvSpPr>
            <a:spLocks noChangeShapeType="1"/>
          </p:cNvSpPr>
          <p:nvPr/>
        </p:nvSpPr>
        <p:spPr bwMode="auto">
          <a:xfrm>
            <a:off x="2503488" y="1879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32" name="Line 45"/>
          <p:cNvSpPr>
            <a:spLocks noChangeShapeType="1"/>
          </p:cNvSpPr>
          <p:nvPr/>
        </p:nvSpPr>
        <p:spPr bwMode="auto">
          <a:xfrm>
            <a:off x="2960688" y="1879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33" name="Line 46"/>
          <p:cNvSpPr>
            <a:spLocks noChangeShapeType="1"/>
          </p:cNvSpPr>
          <p:nvPr/>
        </p:nvSpPr>
        <p:spPr bwMode="auto">
          <a:xfrm>
            <a:off x="3189288" y="1879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34" name="Line 47"/>
          <p:cNvSpPr>
            <a:spLocks noChangeShapeType="1"/>
          </p:cNvSpPr>
          <p:nvPr/>
        </p:nvSpPr>
        <p:spPr bwMode="auto">
          <a:xfrm>
            <a:off x="3417888" y="1879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35" name="Line 48"/>
          <p:cNvSpPr>
            <a:spLocks noChangeShapeType="1"/>
          </p:cNvSpPr>
          <p:nvPr/>
        </p:nvSpPr>
        <p:spPr bwMode="auto">
          <a:xfrm>
            <a:off x="3646488" y="1879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36" name="Line 49"/>
          <p:cNvSpPr>
            <a:spLocks noChangeShapeType="1"/>
          </p:cNvSpPr>
          <p:nvPr/>
        </p:nvSpPr>
        <p:spPr bwMode="auto">
          <a:xfrm>
            <a:off x="3875088" y="1879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37" name="Line 50"/>
          <p:cNvSpPr>
            <a:spLocks noChangeShapeType="1"/>
          </p:cNvSpPr>
          <p:nvPr/>
        </p:nvSpPr>
        <p:spPr bwMode="auto">
          <a:xfrm>
            <a:off x="4103688" y="1879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38" name="Line 51"/>
          <p:cNvSpPr>
            <a:spLocks noChangeShapeType="1"/>
          </p:cNvSpPr>
          <p:nvPr/>
        </p:nvSpPr>
        <p:spPr bwMode="auto">
          <a:xfrm>
            <a:off x="4332288" y="1879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39" name="Line 52"/>
          <p:cNvSpPr>
            <a:spLocks noChangeShapeType="1"/>
          </p:cNvSpPr>
          <p:nvPr/>
        </p:nvSpPr>
        <p:spPr bwMode="auto">
          <a:xfrm>
            <a:off x="4560888" y="1879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40" name="Line 53"/>
          <p:cNvSpPr>
            <a:spLocks noChangeShapeType="1"/>
          </p:cNvSpPr>
          <p:nvPr/>
        </p:nvSpPr>
        <p:spPr bwMode="auto">
          <a:xfrm>
            <a:off x="4789488" y="1879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41" name="Line 54"/>
          <p:cNvSpPr>
            <a:spLocks noChangeShapeType="1"/>
          </p:cNvSpPr>
          <p:nvPr/>
        </p:nvSpPr>
        <p:spPr bwMode="auto">
          <a:xfrm>
            <a:off x="1589088" y="1879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42" name="Line 55"/>
          <p:cNvSpPr>
            <a:spLocks noChangeShapeType="1"/>
          </p:cNvSpPr>
          <p:nvPr/>
        </p:nvSpPr>
        <p:spPr bwMode="auto">
          <a:xfrm>
            <a:off x="2046288" y="1879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43" name="Line 56"/>
          <p:cNvSpPr>
            <a:spLocks noChangeShapeType="1"/>
          </p:cNvSpPr>
          <p:nvPr/>
        </p:nvSpPr>
        <p:spPr bwMode="auto">
          <a:xfrm>
            <a:off x="2732088" y="1879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44" name="Text Box 57"/>
          <p:cNvSpPr txBox="1">
            <a:spLocks noChangeArrowheads="1"/>
          </p:cNvSpPr>
          <p:nvPr/>
        </p:nvSpPr>
        <p:spPr bwMode="auto">
          <a:xfrm>
            <a:off x="2579688" y="2108200"/>
            <a:ext cx="15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0</a:t>
            </a:r>
          </a:p>
        </p:txBody>
      </p:sp>
      <p:sp>
        <p:nvSpPr>
          <p:cNvPr id="43045" name="Text Box 58"/>
          <p:cNvSpPr txBox="1">
            <a:spLocks noChangeArrowheads="1"/>
          </p:cNvSpPr>
          <p:nvPr/>
        </p:nvSpPr>
        <p:spPr bwMode="auto">
          <a:xfrm>
            <a:off x="1360488" y="1955800"/>
            <a:ext cx="15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0</a:t>
            </a:r>
          </a:p>
        </p:txBody>
      </p:sp>
      <p:sp>
        <p:nvSpPr>
          <p:cNvPr id="43046" name="Text Box 59"/>
          <p:cNvSpPr txBox="1">
            <a:spLocks noChangeArrowheads="1"/>
          </p:cNvSpPr>
          <p:nvPr/>
        </p:nvSpPr>
        <p:spPr bwMode="auto">
          <a:xfrm>
            <a:off x="1589088" y="1955800"/>
            <a:ext cx="15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0</a:t>
            </a:r>
          </a:p>
        </p:txBody>
      </p:sp>
      <p:sp>
        <p:nvSpPr>
          <p:cNvPr id="43047" name="Text Box 60"/>
          <p:cNvSpPr txBox="1">
            <a:spLocks noChangeArrowheads="1"/>
          </p:cNvSpPr>
          <p:nvPr/>
        </p:nvSpPr>
        <p:spPr bwMode="auto">
          <a:xfrm>
            <a:off x="3036888" y="2108200"/>
            <a:ext cx="15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0</a:t>
            </a:r>
          </a:p>
        </p:txBody>
      </p:sp>
      <p:sp>
        <p:nvSpPr>
          <p:cNvPr id="43048" name="Text Box 61"/>
          <p:cNvSpPr txBox="1">
            <a:spLocks noChangeArrowheads="1"/>
          </p:cNvSpPr>
          <p:nvPr/>
        </p:nvSpPr>
        <p:spPr bwMode="auto">
          <a:xfrm>
            <a:off x="3189288" y="1955800"/>
            <a:ext cx="15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0</a:t>
            </a:r>
          </a:p>
        </p:txBody>
      </p:sp>
      <p:sp>
        <p:nvSpPr>
          <p:cNvPr id="43049" name="Text Box 62"/>
          <p:cNvSpPr txBox="1">
            <a:spLocks noChangeArrowheads="1"/>
          </p:cNvSpPr>
          <p:nvPr/>
        </p:nvSpPr>
        <p:spPr bwMode="auto">
          <a:xfrm>
            <a:off x="2351088" y="2108200"/>
            <a:ext cx="15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0</a:t>
            </a:r>
          </a:p>
        </p:txBody>
      </p:sp>
      <p:sp>
        <p:nvSpPr>
          <p:cNvPr id="43050" name="Text Box 63"/>
          <p:cNvSpPr txBox="1">
            <a:spLocks noChangeArrowheads="1"/>
          </p:cNvSpPr>
          <p:nvPr/>
        </p:nvSpPr>
        <p:spPr bwMode="auto">
          <a:xfrm>
            <a:off x="3443288" y="1955800"/>
            <a:ext cx="15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0</a:t>
            </a:r>
          </a:p>
        </p:txBody>
      </p:sp>
      <p:sp>
        <p:nvSpPr>
          <p:cNvPr id="43051" name="Text Box 64"/>
          <p:cNvSpPr txBox="1">
            <a:spLocks noChangeArrowheads="1"/>
          </p:cNvSpPr>
          <p:nvPr/>
        </p:nvSpPr>
        <p:spPr bwMode="auto">
          <a:xfrm>
            <a:off x="4179888" y="2108200"/>
            <a:ext cx="15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0</a:t>
            </a:r>
          </a:p>
        </p:txBody>
      </p:sp>
      <p:sp>
        <p:nvSpPr>
          <p:cNvPr id="43052" name="Text Box 65"/>
          <p:cNvSpPr txBox="1">
            <a:spLocks noChangeArrowheads="1"/>
          </p:cNvSpPr>
          <p:nvPr/>
        </p:nvSpPr>
        <p:spPr bwMode="auto">
          <a:xfrm>
            <a:off x="4637088" y="2108200"/>
            <a:ext cx="15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0</a:t>
            </a:r>
          </a:p>
        </p:txBody>
      </p:sp>
      <p:sp>
        <p:nvSpPr>
          <p:cNvPr id="43053" name="Text Box 66"/>
          <p:cNvSpPr txBox="1">
            <a:spLocks noChangeArrowheads="1"/>
          </p:cNvSpPr>
          <p:nvPr/>
        </p:nvSpPr>
        <p:spPr bwMode="auto">
          <a:xfrm>
            <a:off x="4865688" y="2108200"/>
            <a:ext cx="15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0</a:t>
            </a:r>
          </a:p>
        </p:txBody>
      </p:sp>
      <p:sp>
        <p:nvSpPr>
          <p:cNvPr id="43054" name="Text Box 67"/>
          <p:cNvSpPr txBox="1">
            <a:spLocks noChangeArrowheads="1"/>
          </p:cNvSpPr>
          <p:nvPr/>
        </p:nvSpPr>
        <p:spPr bwMode="auto">
          <a:xfrm>
            <a:off x="5094288" y="1879600"/>
            <a:ext cx="15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0</a:t>
            </a:r>
          </a:p>
        </p:txBody>
      </p:sp>
      <p:sp>
        <p:nvSpPr>
          <p:cNvPr id="43055" name="Text Box 68"/>
          <p:cNvSpPr txBox="1">
            <a:spLocks noChangeArrowheads="1"/>
          </p:cNvSpPr>
          <p:nvPr/>
        </p:nvSpPr>
        <p:spPr bwMode="auto">
          <a:xfrm>
            <a:off x="5551488" y="1879600"/>
            <a:ext cx="15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0</a:t>
            </a:r>
          </a:p>
        </p:txBody>
      </p:sp>
      <p:sp>
        <p:nvSpPr>
          <p:cNvPr id="43056" name="Text Box 69"/>
          <p:cNvSpPr txBox="1">
            <a:spLocks noChangeArrowheads="1"/>
          </p:cNvSpPr>
          <p:nvPr/>
        </p:nvSpPr>
        <p:spPr bwMode="auto">
          <a:xfrm>
            <a:off x="6008688" y="2108200"/>
            <a:ext cx="15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0</a:t>
            </a:r>
          </a:p>
        </p:txBody>
      </p:sp>
      <p:sp>
        <p:nvSpPr>
          <p:cNvPr id="43057" name="Text Box 70"/>
          <p:cNvSpPr txBox="1">
            <a:spLocks noChangeArrowheads="1"/>
          </p:cNvSpPr>
          <p:nvPr/>
        </p:nvSpPr>
        <p:spPr bwMode="auto">
          <a:xfrm>
            <a:off x="1817688" y="1955800"/>
            <a:ext cx="15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0</a:t>
            </a:r>
          </a:p>
        </p:txBody>
      </p:sp>
      <p:sp>
        <p:nvSpPr>
          <p:cNvPr id="43058" name="Text Box 71"/>
          <p:cNvSpPr txBox="1">
            <a:spLocks noChangeArrowheads="1"/>
          </p:cNvSpPr>
          <p:nvPr/>
        </p:nvSpPr>
        <p:spPr bwMode="auto">
          <a:xfrm>
            <a:off x="2046288" y="1955800"/>
            <a:ext cx="15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1</a:t>
            </a:r>
          </a:p>
        </p:txBody>
      </p:sp>
      <p:sp>
        <p:nvSpPr>
          <p:cNvPr id="43059" name="Text Box 72"/>
          <p:cNvSpPr txBox="1">
            <a:spLocks noChangeArrowheads="1"/>
          </p:cNvSpPr>
          <p:nvPr/>
        </p:nvSpPr>
        <p:spPr bwMode="auto">
          <a:xfrm>
            <a:off x="6694488" y="2108200"/>
            <a:ext cx="15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0</a:t>
            </a:r>
          </a:p>
        </p:txBody>
      </p:sp>
      <p:sp>
        <p:nvSpPr>
          <p:cNvPr id="43060" name="Text Box 73"/>
          <p:cNvSpPr txBox="1">
            <a:spLocks noChangeArrowheads="1"/>
          </p:cNvSpPr>
          <p:nvPr/>
        </p:nvSpPr>
        <p:spPr bwMode="auto">
          <a:xfrm>
            <a:off x="6923088" y="1879600"/>
            <a:ext cx="15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0</a:t>
            </a:r>
          </a:p>
        </p:txBody>
      </p:sp>
      <p:sp>
        <p:nvSpPr>
          <p:cNvPr id="43061" name="Text Box 74"/>
          <p:cNvSpPr txBox="1">
            <a:spLocks noChangeArrowheads="1"/>
          </p:cNvSpPr>
          <p:nvPr/>
        </p:nvSpPr>
        <p:spPr bwMode="auto">
          <a:xfrm>
            <a:off x="2808288" y="2108200"/>
            <a:ext cx="15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1</a:t>
            </a:r>
          </a:p>
        </p:txBody>
      </p:sp>
      <p:sp>
        <p:nvSpPr>
          <p:cNvPr id="43062" name="Text Box 75"/>
          <p:cNvSpPr txBox="1">
            <a:spLocks noChangeArrowheads="1"/>
          </p:cNvSpPr>
          <p:nvPr/>
        </p:nvSpPr>
        <p:spPr bwMode="auto">
          <a:xfrm>
            <a:off x="3697288" y="1955800"/>
            <a:ext cx="15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1</a:t>
            </a:r>
          </a:p>
        </p:txBody>
      </p:sp>
      <p:sp>
        <p:nvSpPr>
          <p:cNvPr id="43063" name="Text Box 76"/>
          <p:cNvSpPr txBox="1">
            <a:spLocks noChangeArrowheads="1"/>
          </p:cNvSpPr>
          <p:nvPr/>
        </p:nvSpPr>
        <p:spPr bwMode="auto">
          <a:xfrm>
            <a:off x="3951288" y="1955800"/>
            <a:ext cx="15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1</a:t>
            </a:r>
          </a:p>
        </p:txBody>
      </p:sp>
      <p:sp>
        <p:nvSpPr>
          <p:cNvPr id="43064" name="Text Box 77"/>
          <p:cNvSpPr txBox="1">
            <a:spLocks noChangeArrowheads="1"/>
          </p:cNvSpPr>
          <p:nvPr/>
        </p:nvSpPr>
        <p:spPr bwMode="auto">
          <a:xfrm>
            <a:off x="4408488" y="2108200"/>
            <a:ext cx="15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1</a:t>
            </a:r>
          </a:p>
        </p:txBody>
      </p:sp>
      <p:sp>
        <p:nvSpPr>
          <p:cNvPr id="43065" name="Text Box 78"/>
          <p:cNvSpPr txBox="1">
            <a:spLocks noChangeArrowheads="1"/>
          </p:cNvSpPr>
          <p:nvPr/>
        </p:nvSpPr>
        <p:spPr bwMode="auto">
          <a:xfrm>
            <a:off x="5322888" y="1879600"/>
            <a:ext cx="15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1</a:t>
            </a:r>
          </a:p>
        </p:txBody>
      </p:sp>
      <p:sp>
        <p:nvSpPr>
          <p:cNvPr id="43066" name="Text Box 79"/>
          <p:cNvSpPr txBox="1">
            <a:spLocks noChangeArrowheads="1"/>
          </p:cNvSpPr>
          <p:nvPr/>
        </p:nvSpPr>
        <p:spPr bwMode="auto">
          <a:xfrm>
            <a:off x="5780088" y="1879600"/>
            <a:ext cx="15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1</a:t>
            </a:r>
          </a:p>
        </p:txBody>
      </p:sp>
      <p:sp>
        <p:nvSpPr>
          <p:cNvPr id="43067" name="Text Box 80"/>
          <p:cNvSpPr txBox="1">
            <a:spLocks noChangeArrowheads="1"/>
          </p:cNvSpPr>
          <p:nvPr/>
        </p:nvSpPr>
        <p:spPr bwMode="auto">
          <a:xfrm>
            <a:off x="6237288" y="2108200"/>
            <a:ext cx="15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1</a:t>
            </a:r>
          </a:p>
        </p:txBody>
      </p:sp>
      <p:sp>
        <p:nvSpPr>
          <p:cNvPr id="43068" name="Text Box 81"/>
          <p:cNvSpPr txBox="1">
            <a:spLocks noChangeArrowheads="1"/>
          </p:cNvSpPr>
          <p:nvPr/>
        </p:nvSpPr>
        <p:spPr bwMode="auto">
          <a:xfrm>
            <a:off x="6465888" y="2108200"/>
            <a:ext cx="15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1</a:t>
            </a:r>
          </a:p>
        </p:txBody>
      </p:sp>
      <p:sp>
        <p:nvSpPr>
          <p:cNvPr id="43069" name="Text Box 82"/>
          <p:cNvSpPr txBox="1">
            <a:spLocks noChangeArrowheads="1"/>
          </p:cNvSpPr>
          <p:nvPr/>
        </p:nvSpPr>
        <p:spPr bwMode="auto">
          <a:xfrm>
            <a:off x="7151688" y="1879600"/>
            <a:ext cx="15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1</a:t>
            </a:r>
          </a:p>
        </p:txBody>
      </p:sp>
      <p:sp>
        <p:nvSpPr>
          <p:cNvPr id="43070" name="Text Box 83"/>
          <p:cNvSpPr txBox="1">
            <a:spLocks noChangeArrowheads="1"/>
          </p:cNvSpPr>
          <p:nvPr/>
        </p:nvSpPr>
        <p:spPr bwMode="auto">
          <a:xfrm>
            <a:off x="7380288" y="1879600"/>
            <a:ext cx="15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1</a:t>
            </a:r>
          </a:p>
        </p:txBody>
      </p:sp>
      <p:sp>
        <p:nvSpPr>
          <p:cNvPr id="43071" name="Text Box 84"/>
          <p:cNvSpPr txBox="1">
            <a:spLocks noChangeArrowheads="1"/>
          </p:cNvSpPr>
          <p:nvPr/>
        </p:nvSpPr>
        <p:spPr bwMode="auto">
          <a:xfrm>
            <a:off x="8294688" y="2108200"/>
            <a:ext cx="15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0</a:t>
            </a:r>
          </a:p>
        </p:txBody>
      </p:sp>
      <p:sp>
        <p:nvSpPr>
          <p:cNvPr id="43072" name="Text Box 85"/>
          <p:cNvSpPr txBox="1">
            <a:spLocks noChangeArrowheads="1"/>
          </p:cNvSpPr>
          <p:nvPr/>
        </p:nvSpPr>
        <p:spPr bwMode="auto">
          <a:xfrm>
            <a:off x="8447088" y="2108200"/>
            <a:ext cx="15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0</a:t>
            </a:r>
          </a:p>
        </p:txBody>
      </p:sp>
      <p:sp>
        <p:nvSpPr>
          <p:cNvPr id="43073" name="Text Box 86"/>
          <p:cNvSpPr txBox="1">
            <a:spLocks noChangeArrowheads="1"/>
          </p:cNvSpPr>
          <p:nvPr/>
        </p:nvSpPr>
        <p:spPr bwMode="auto">
          <a:xfrm>
            <a:off x="8066088" y="2108200"/>
            <a:ext cx="15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0</a:t>
            </a:r>
          </a:p>
        </p:txBody>
      </p:sp>
      <p:sp>
        <p:nvSpPr>
          <p:cNvPr id="43074" name="Text Box 87"/>
          <p:cNvSpPr txBox="1">
            <a:spLocks noChangeArrowheads="1"/>
          </p:cNvSpPr>
          <p:nvPr/>
        </p:nvSpPr>
        <p:spPr bwMode="auto">
          <a:xfrm>
            <a:off x="7608888" y="1879600"/>
            <a:ext cx="15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1</a:t>
            </a:r>
          </a:p>
        </p:txBody>
      </p:sp>
      <p:sp>
        <p:nvSpPr>
          <p:cNvPr id="43075" name="Text Box 88"/>
          <p:cNvSpPr txBox="1">
            <a:spLocks noChangeArrowheads="1"/>
          </p:cNvSpPr>
          <p:nvPr/>
        </p:nvSpPr>
        <p:spPr bwMode="auto">
          <a:xfrm>
            <a:off x="7761288" y="2108200"/>
            <a:ext cx="15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1</a:t>
            </a:r>
          </a:p>
        </p:txBody>
      </p:sp>
      <p:sp>
        <p:nvSpPr>
          <p:cNvPr id="43076" name="Text Box 89"/>
          <p:cNvSpPr txBox="1">
            <a:spLocks noChangeArrowheads="1"/>
          </p:cNvSpPr>
          <p:nvPr/>
        </p:nvSpPr>
        <p:spPr bwMode="auto">
          <a:xfrm>
            <a:off x="8337550" y="1457325"/>
            <a:ext cx="338138"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b="1">
                <a:solidFill>
                  <a:schemeClr val="tx1"/>
                </a:solidFill>
                <a:latin typeface="宋体" pitchFamily="2" charset="-122"/>
                <a:ea typeface="宋体" pitchFamily="2" charset="-122"/>
              </a:rPr>
              <a:t>0</a:t>
            </a:r>
          </a:p>
        </p:txBody>
      </p:sp>
      <p:sp>
        <p:nvSpPr>
          <p:cNvPr id="43077" name="Text Box 90"/>
          <p:cNvSpPr txBox="1">
            <a:spLocks noChangeArrowheads="1"/>
          </p:cNvSpPr>
          <p:nvPr/>
        </p:nvSpPr>
        <p:spPr bwMode="auto">
          <a:xfrm>
            <a:off x="6754813" y="1452563"/>
            <a:ext cx="338137"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b="1">
                <a:solidFill>
                  <a:schemeClr val="tx1"/>
                </a:solidFill>
                <a:latin typeface="宋体" pitchFamily="2" charset="-122"/>
                <a:ea typeface="宋体" pitchFamily="2" charset="-122"/>
              </a:rPr>
              <a:t>7</a:t>
            </a:r>
          </a:p>
        </p:txBody>
      </p:sp>
      <p:sp>
        <p:nvSpPr>
          <p:cNvPr id="43078" name="Text Box 91"/>
          <p:cNvSpPr txBox="1">
            <a:spLocks noChangeArrowheads="1"/>
          </p:cNvSpPr>
          <p:nvPr/>
        </p:nvSpPr>
        <p:spPr bwMode="auto">
          <a:xfrm>
            <a:off x="4859338" y="1452563"/>
            <a:ext cx="492125"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b="1">
                <a:solidFill>
                  <a:schemeClr val="tx1"/>
                </a:solidFill>
                <a:latin typeface="宋体" pitchFamily="2" charset="-122"/>
                <a:ea typeface="宋体" pitchFamily="2" charset="-122"/>
              </a:rPr>
              <a:t>15</a:t>
            </a:r>
          </a:p>
        </p:txBody>
      </p:sp>
      <p:sp>
        <p:nvSpPr>
          <p:cNvPr id="43079" name="Text Box 92"/>
          <p:cNvSpPr txBox="1">
            <a:spLocks noChangeArrowheads="1"/>
          </p:cNvSpPr>
          <p:nvPr/>
        </p:nvSpPr>
        <p:spPr bwMode="auto">
          <a:xfrm>
            <a:off x="1200150" y="1452563"/>
            <a:ext cx="492125"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0">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b="1">
                <a:solidFill>
                  <a:schemeClr val="tx1"/>
                </a:solidFill>
                <a:latin typeface="宋体" pitchFamily="2" charset="-122"/>
                <a:ea typeface="宋体" pitchFamily="2" charset="-122"/>
              </a:rPr>
              <a:t>31</a:t>
            </a:r>
          </a:p>
        </p:txBody>
      </p:sp>
      <p:sp>
        <p:nvSpPr>
          <p:cNvPr id="43080" name="Text Box 93"/>
          <p:cNvSpPr txBox="1">
            <a:spLocks noChangeArrowheads="1"/>
          </p:cNvSpPr>
          <p:nvPr/>
        </p:nvSpPr>
        <p:spPr bwMode="auto">
          <a:xfrm>
            <a:off x="1239838" y="2909888"/>
            <a:ext cx="35925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800" b="1">
                <a:solidFill>
                  <a:schemeClr val="tx1"/>
                </a:solidFill>
                <a:latin typeface="宋体" pitchFamily="2" charset="-122"/>
                <a:ea typeface="宋体" pitchFamily="2" charset="-122"/>
              </a:rPr>
              <a:t>MOV  EAX, 12345678</a:t>
            </a:r>
            <a:r>
              <a:rPr lang="en-US" altLang="zh-CN" sz="2800" b="1">
                <a:solidFill>
                  <a:srgbClr val="FF3300"/>
                </a:solidFill>
                <a:latin typeface="宋体" pitchFamily="2" charset="-122"/>
                <a:ea typeface="宋体" pitchFamily="2" charset="-122"/>
              </a:rPr>
              <a:t>H</a:t>
            </a:r>
          </a:p>
        </p:txBody>
      </p:sp>
      <p:sp>
        <p:nvSpPr>
          <p:cNvPr id="172126" name="Text Box 94"/>
          <p:cNvSpPr txBox="1">
            <a:spLocks noChangeArrowheads="1"/>
          </p:cNvSpPr>
          <p:nvPr/>
        </p:nvSpPr>
        <p:spPr bwMode="auto">
          <a:xfrm>
            <a:off x="655638" y="3663950"/>
            <a:ext cx="71564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800" b="1">
                <a:latin typeface="宋体" pitchFamily="2" charset="-122"/>
                <a:ea typeface="宋体" pitchFamily="2" charset="-122"/>
              </a:rPr>
              <a:t>Q: </a:t>
            </a:r>
            <a:r>
              <a:rPr lang="zh-CN" altLang="en-US" sz="2800" b="1">
                <a:latin typeface="宋体" pitchFamily="2" charset="-122"/>
                <a:ea typeface="宋体" pitchFamily="2" charset="-122"/>
              </a:rPr>
              <a:t>将</a:t>
            </a:r>
            <a:r>
              <a:rPr lang="en-US" altLang="zh-CN" sz="2800" b="1">
                <a:latin typeface="宋体" pitchFamily="2" charset="-122"/>
                <a:ea typeface="宋体" pitchFamily="2" charset="-122"/>
              </a:rPr>
              <a:t>EAX</a:t>
            </a:r>
            <a:r>
              <a:rPr lang="zh-CN" altLang="en-US" sz="2800" b="1">
                <a:latin typeface="宋体" pitchFamily="2" charset="-122"/>
                <a:ea typeface="宋体" pitchFamily="2" charset="-122"/>
              </a:rPr>
              <a:t>的低</a:t>
            </a:r>
            <a:r>
              <a:rPr lang="en-US" altLang="zh-CN" sz="2800" b="1">
                <a:latin typeface="宋体" pitchFamily="2" charset="-122"/>
                <a:ea typeface="宋体" pitchFamily="2" charset="-122"/>
              </a:rPr>
              <a:t>16</a:t>
            </a:r>
            <a:r>
              <a:rPr lang="zh-CN" altLang="en-US" sz="2800" b="1">
                <a:latin typeface="宋体" pitchFamily="2" charset="-122"/>
                <a:ea typeface="宋体" pitchFamily="2" charset="-122"/>
              </a:rPr>
              <a:t>位全部置成</a:t>
            </a:r>
            <a:r>
              <a:rPr lang="en-US" altLang="zh-CN" sz="2800" b="1">
                <a:latin typeface="宋体" pitchFamily="2" charset="-122"/>
                <a:ea typeface="宋体" pitchFamily="2" charset="-122"/>
              </a:rPr>
              <a:t>0</a:t>
            </a:r>
            <a:r>
              <a:rPr lang="zh-CN" altLang="en-US" sz="2800" b="1">
                <a:latin typeface="宋体" pitchFamily="2" charset="-122"/>
                <a:ea typeface="宋体" pitchFamily="2" charset="-122"/>
              </a:rPr>
              <a:t>，指令如何写？</a:t>
            </a:r>
          </a:p>
        </p:txBody>
      </p:sp>
      <p:sp>
        <p:nvSpPr>
          <p:cNvPr id="172127" name="Text Box 95"/>
          <p:cNvSpPr txBox="1">
            <a:spLocks noChangeArrowheads="1"/>
          </p:cNvSpPr>
          <p:nvPr/>
        </p:nvSpPr>
        <p:spPr bwMode="auto">
          <a:xfrm>
            <a:off x="1258888" y="4349750"/>
            <a:ext cx="21574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800" b="1">
                <a:solidFill>
                  <a:schemeClr val="tx1"/>
                </a:solidFill>
                <a:latin typeface="宋体" pitchFamily="2" charset="-122"/>
                <a:ea typeface="宋体" pitchFamily="2" charset="-122"/>
              </a:rPr>
              <a:t>MOV   AX, 0</a:t>
            </a:r>
          </a:p>
        </p:txBody>
      </p:sp>
      <p:sp>
        <p:nvSpPr>
          <p:cNvPr id="172128" name="Text Box 96"/>
          <p:cNvSpPr txBox="1">
            <a:spLocks noChangeArrowheads="1"/>
          </p:cNvSpPr>
          <p:nvPr/>
        </p:nvSpPr>
        <p:spPr bwMode="auto">
          <a:xfrm>
            <a:off x="684213" y="5013325"/>
            <a:ext cx="75152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800" b="1">
                <a:latin typeface="宋体" pitchFamily="2" charset="-122"/>
                <a:ea typeface="宋体" pitchFamily="2" charset="-122"/>
              </a:rPr>
              <a:t>Q: </a:t>
            </a:r>
            <a:r>
              <a:rPr lang="zh-CN" altLang="en-US" sz="2800" b="1">
                <a:latin typeface="宋体" pitchFamily="2" charset="-122"/>
                <a:ea typeface="宋体" pitchFamily="2" charset="-122"/>
              </a:rPr>
              <a:t>将</a:t>
            </a:r>
            <a:r>
              <a:rPr lang="en-US" altLang="zh-CN" sz="2800" b="1">
                <a:latin typeface="宋体" pitchFamily="2" charset="-122"/>
                <a:ea typeface="宋体" pitchFamily="2" charset="-122"/>
              </a:rPr>
              <a:t>EAX</a:t>
            </a:r>
            <a:r>
              <a:rPr lang="zh-CN" altLang="en-US" sz="2800" b="1">
                <a:latin typeface="宋体" pitchFamily="2" charset="-122"/>
                <a:ea typeface="宋体" pitchFamily="2" charset="-122"/>
              </a:rPr>
              <a:t>的低</a:t>
            </a:r>
            <a:r>
              <a:rPr lang="en-US" altLang="zh-CN" sz="2800" b="1">
                <a:latin typeface="宋体" pitchFamily="2" charset="-122"/>
                <a:ea typeface="宋体" pitchFamily="2" charset="-122"/>
              </a:rPr>
              <a:t>8~15</a:t>
            </a:r>
            <a:r>
              <a:rPr lang="zh-CN" altLang="en-US" sz="2800" b="1">
                <a:latin typeface="宋体" pitchFamily="2" charset="-122"/>
                <a:ea typeface="宋体" pitchFamily="2" charset="-122"/>
              </a:rPr>
              <a:t>位全部置成</a:t>
            </a:r>
            <a:r>
              <a:rPr lang="en-US" altLang="zh-CN" sz="2800" b="1">
                <a:latin typeface="宋体" pitchFamily="2" charset="-122"/>
                <a:ea typeface="宋体" pitchFamily="2" charset="-122"/>
              </a:rPr>
              <a:t>1</a:t>
            </a:r>
            <a:r>
              <a:rPr lang="zh-CN" altLang="en-US" sz="2800" b="1">
                <a:latin typeface="宋体" pitchFamily="2" charset="-122"/>
                <a:ea typeface="宋体" pitchFamily="2" charset="-122"/>
              </a:rPr>
              <a:t>，指令如何写？</a:t>
            </a:r>
          </a:p>
        </p:txBody>
      </p:sp>
      <p:sp>
        <p:nvSpPr>
          <p:cNvPr id="172129" name="Text Box 97"/>
          <p:cNvSpPr txBox="1">
            <a:spLocks noChangeArrowheads="1"/>
          </p:cNvSpPr>
          <p:nvPr/>
        </p:nvSpPr>
        <p:spPr bwMode="auto">
          <a:xfrm>
            <a:off x="1331913" y="5661025"/>
            <a:ext cx="26955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800" b="1">
                <a:solidFill>
                  <a:schemeClr val="tx1"/>
                </a:solidFill>
                <a:latin typeface="宋体" pitchFamily="2" charset="-122"/>
                <a:ea typeface="宋体" pitchFamily="2" charset="-122"/>
              </a:rPr>
              <a:t>MOV   AH, 0FFH</a:t>
            </a:r>
          </a:p>
        </p:txBody>
      </p:sp>
      <p:sp>
        <p:nvSpPr>
          <p:cNvPr id="76" name="Text Box 2">
            <a:extLst>
              <a:ext uri="{FF2B5EF4-FFF2-40B4-BE49-F238E27FC236}">
                <a16:creationId xmlns:a16="http://schemas.microsoft.com/office/drawing/2014/main" id="{7AACAE98-5BCD-4598-B077-2B92274F1796}"/>
              </a:ext>
            </a:extLst>
          </p:cNvPr>
          <p:cNvSpPr txBox="1">
            <a:spLocks noChangeArrowheads="1"/>
          </p:cNvSpPr>
          <p:nvPr/>
        </p:nvSpPr>
        <p:spPr bwMode="auto">
          <a:xfrm>
            <a:off x="755650" y="188913"/>
            <a:ext cx="662466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3600" b="1" dirty="0">
                <a:solidFill>
                  <a:schemeClr val="bg1"/>
                </a:solidFill>
                <a:latin typeface="Times New Roman" pitchFamily="18" charset="0"/>
              </a:rPr>
              <a:t>2.3.2 </a:t>
            </a:r>
            <a:r>
              <a:rPr lang="zh-CN" altLang="en-US" sz="3600" b="1" dirty="0">
                <a:solidFill>
                  <a:schemeClr val="bg1"/>
                </a:solidFill>
                <a:latin typeface="Times New Roman" pitchFamily="18" charset="0"/>
              </a:rPr>
              <a:t>通用寄存器应用示例</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2126"/>
                                        </p:tgtEl>
                                        <p:attrNameLst>
                                          <p:attrName>style.visibility</p:attrName>
                                        </p:attrNameLst>
                                      </p:cBhvr>
                                      <p:to>
                                        <p:strVal val="visible"/>
                                      </p:to>
                                    </p:set>
                                    <p:anim calcmode="lin" valueType="num">
                                      <p:cBhvr additive="base">
                                        <p:cTn id="7" dur="500" fill="hold"/>
                                        <p:tgtEl>
                                          <p:spTgt spid="172126"/>
                                        </p:tgtEl>
                                        <p:attrNameLst>
                                          <p:attrName>ppt_x</p:attrName>
                                        </p:attrNameLst>
                                      </p:cBhvr>
                                      <p:tavLst>
                                        <p:tav tm="0">
                                          <p:val>
                                            <p:strVal val="#ppt_x"/>
                                          </p:val>
                                        </p:tav>
                                        <p:tav tm="100000">
                                          <p:val>
                                            <p:strVal val="#ppt_x"/>
                                          </p:val>
                                        </p:tav>
                                      </p:tavLst>
                                    </p:anim>
                                    <p:anim calcmode="lin" valueType="num">
                                      <p:cBhvr additive="base">
                                        <p:cTn id="8" dur="500" fill="hold"/>
                                        <p:tgtEl>
                                          <p:spTgt spid="17212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72127"/>
                                        </p:tgtEl>
                                        <p:attrNameLst>
                                          <p:attrName>style.visibility</p:attrName>
                                        </p:attrNameLst>
                                      </p:cBhvr>
                                      <p:to>
                                        <p:strVal val="visible"/>
                                      </p:to>
                                    </p:set>
                                    <p:anim calcmode="lin" valueType="num">
                                      <p:cBhvr additive="base">
                                        <p:cTn id="13" dur="500" fill="hold"/>
                                        <p:tgtEl>
                                          <p:spTgt spid="172127"/>
                                        </p:tgtEl>
                                        <p:attrNameLst>
                                          <p:attrName>ppt_x</p:attrName>
                                        </p:attrNameLst>
                                      </p:cBhvr>
                                      <p:tavLst>
                                        <p:tav tm="0">
                                          <p:val>
                                            <p:strVal val="0-#ppt_w/2"/>
                                          </p:val>
                                        </p:tav>
                                        <p:tav tm="100000">
                                          <p:val>
                                            <p:strVal val="#ppt_x"/>
                                          </p:val>
                                        </p:tav>
                                      </p:tavLst>
                                    </p:anim>
                                    <p:anim calcmode="lin" valueType="num">
                                      <p:cBhvr additive="base">
                                        <p:cTn id="14" dur="500" fill="hold"/>
                                        <p:tgtEl>
                                          <p:spTgt spid="172127"/>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8" presetClass="entr" presetSubtype="16" fill="hold" grpId="0" nodeType="clickEffect">
                                  <p:stCondLst>
                                    <p:cond delay="0"/>
                                  </p:stCondLst>
                                  <p:childTnLst>
                                    <p:set>
                                      <p:cBhvr>
                                        <p:cTn id="18" dur="1" fill="hold">
                                          <p:stCondLst>
                                            <p:cond delay="0"/>
                                          </p:stCondLst>
                                        </p:cTn>
                                        <p:tgtEl>
                                          <p:spTgt spid="172128"/>
                                        </p:tgtEl>
                                        <p:attrNameLst>
                                          <p:attrName>style.visibility</p:attrName>
                                        </p:attrNameLst>
                                      </p:cBhvr>
                                      <p:to>
                                        <p:strVal val="visible"/>
                                      </p:to>
                                    </p:set>
                                    <p:animEffect transition="in" filter="diamond(in)">
                                      <p:cBhvr>
                                        <p:cTn id="19" dur="1000"/>
                                        <p:tgtEl>
                                          <p:spTgt spid="172128"/>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72129"/>
                                        </p:tgtEl>
                                        <p:attrNameLst>
                                          <p:attrName>style.visibility</p:attrName>
                                        </p:attrNameLst>
                                      </p:cBhvr>
                                      <p:to>
                                        <p:strVal val="visible"/>
                                      </p:to>
                                    </p:set>
                                    <p:anim calcmode="lin" valueType="num">
                                      <p:cBhvr additive="base">
                                        <p:cTn id="24" dur="500" fill="hold"/>
                                        <p:tgtEl>
                                          <p:spTgt spid="172129"/>
                                        </p:tgtEl>
                                        <p:attrNameLst>
                                          <p:attrName>ppt_x</p:attrName>
                                        </p:attrNameLst>
                                      </p:cBhvr>
                                      <p:tavLst>
                                        <p:tav tm="0">
                                          <p:val>
                                            <p:strVal val="#ppt_x"/>
                                          </p:val>
                                        </p:tav>
                                        <p:tav tm="100000">
                                          <p:val>
                                            <p:strVal val="#ppt_x"/>
                                          </p:val>
                                        </p:tav>
                                      </p:tavLst>
                                    </p:anim>
                                    <p:anim calcmode="lin" valueType="num">
                                      <p:cBhvr additive="base">
                                        <p:cTn id="25" dur="500" fill="hold"/>
                                        <p:tgtEl>
                                          <p:spTgt spid="1721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126" grpId="0"/>
      <p:bldP spid="172127" grpId="0"/>
      <p:bldP spid="172128" grpId="0"/>
      <p:bldP spid="1721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Text Box 73"/>
          <p:cNvSpPr txBox="1">
            <a:spLocks noChangeArrowheads="1"/>
          </p:cNvSpPr>
          <p:nvPr/>
        </p:nvSpPr>
        <p:spPr bwMode="auto">
          <a:xfrm>
            <a:off x="611188" y="1412776"/>
            <a:ext cx="71564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800" b="1">
                <a:solidFill>
                  <a:schemeClr val="tx1"/>
                </a:solidFill>
                <a:latin typeface="宋体" pitchFamily="2" charset="-122"/>
                <a:ea typeface="宋体" pitchFamily="2" charset="-122"/>
              </a:rPr>
              <a:t>Q: </a:t>
            </a:r>
            <a:r>
              <a:rPr lang="zh-CN" altLang="en-US" sz="2800" b="1">
                <a:solidFill>
                  <a:schemeClr val="tx1"/>
                </a:solidFill>
                <a:latin typeface="宋体" pitchFamily="2" charset="-122"/>
                <a:ea typeface="宋体" pitchFamily="2" charset="-122"/>
              </a:rPr>
              <a:t>将</a:t>
            </a:r>
            <a:r>
              <a:rPr lang="en-US" altLang="zh-CN" sz="2800" b="1">
                <a:solidFill>
                  <a:schemeClr val="tx1"/>
                </a:solidFill>
                <a:latin typeface="宋体" pitchFamily="2" charset="-122"/>
                <a:ea typeface="宋体" pitchFamily="2" charset="-122"/>
              </a:rPr>
              <a:t>EAX</a:t>
            </a:r>
            <a:r>
              <a:rPr lang="zh-CN" altLang="en-US" sz="2800" b="1">
                <a:solidFill>
                  <a:schemeClr val="tx1"/>
                </a:solidFill>
                <a:latin typeface="宋体" pitchFamily="2" charset="-122"/>
                <a:ea typeface="宋体" pitchFamily="2" charset="-122"/>
              </a:rPr>
              <a:t>的低</a:t>
            </a:r>
            <a:r>
              <a:rPr lang="en-US" altLang="zh-CN" sz="2800" b="1">
                <a:solidFill>
                  <a:schemeClr val="tx1"/>
                </a:solidFill>
                <a:latin typeface="宋体" pitchFamily="2" charset="-122"/>
                <a:ea typeface="宋体" pitchFamily="2" charset="-122"/>
              </a:rPr>
              <a:t>16</a:t>
            </a:r>
            <a:r>
              <a:rPr lang="zh-CN" altLang="en-US" sz="2800" b="1">
                <a:solidFill>
                  <a:schemeClr val="tx1"/>
                </a:solidFill>
                <a:latin typeface="宋体" pitchFamily="2" charset="-122"/>
                <a:ea typeface="宋体" pitchFamily="2" charset="-122"/>
              </a:rPr>
              <a:t>位全部置成</a:t>
            </a:r>
            <a:r>
              <a:rPr lang="en-US" altLang="zh-CN" sz="2800" b="1">
                <a:solidFill>
                  <a:schemeClr val="tx1"/>
                </a:solidFill>
                <a:latin typeface="宋体" pitchFamily="2" charset="-122"/>
                <a:ea typeface="宋体" pitchFamily="2" charset="-122"/>
              </a:rPr>
              <a:t>0</a:t>
            </a:r>
            <a:r>
              <a:rPr lang="zh-CN" altLang="en-US" sz="2800" b="1">
                <a:solidFill>
                  <a:schemeClr val="tx1"/>
                </a:solidFill>
                <a:latin typeface="宋体" pitchFamily="2" charset="-122"/>
                <a:ea typeface="宋体" pitchFamily="2" charset="-122"/>
              </a:rPr>
              <a:t>，指令如何写？</a:t>
            </a:r>
          </a:p>
        </p:txBody>
      </p:sp>
      <p:sp>
        <p:nvSpPr>
          <p:cNvPr id="44036" name="Text Box 74"/>
          <p:cNvSpPr txBox="1">
            <a:spLocks noChangeArrowheads="1"/>
          </p:cNvSpPr>
          <p:nvPr/>
        </p:nvSpPr>
        <p:spPr bwMode="auto">
          <a:xfrm>
            <a:off x="1331913" y="2062063"/>
            <a:ext cx="2057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800" b="1" dirty="0">
                <a:solidFill>
                  <a:schemeClr val="tx1"/>
                </a:solidFill>
                <a:latin typeface="宋体" pitchFamily="2" charset="-122"/>
                <a:ea typeface="宋体" pitchFamily="2" charset="-122"/>
              </a:rPr>
              <a:t>MOV  AX, 0</a:t>
            </a:r>
          </a:p>
        </p:txBody>
      </p:sp>
      <p:grpSp>
        <p:nvGrpSpPr>
          <p:cNvPr id="173142" name="Group 86"/>
          <p:cNvGrpSpPr>
            <a:grpSpLocks/>
          </p:cNvGrpSpPr>
          <p:nvPr/>
        </p:nvGrpSpPr>
        <p:grpSpPr bwMode="auto">
          <a:xfrm>
            <a:off x="1331913" y="2493863"/>
            <a:ext cx="5060950" cy="519113"/>
            <a:chOff x="839" y="1924"/>
            <a:chExt cx="3065" cy="327"/>
          </a:xfrm>
        </p:grpSpPr>
        <p:sp>
          <p:nvSpPr>
            <p:cNvPr id="44054" name="Text Box 78"/>
            <p:cNvSpPr txBox="1">
              <a:spLocks noChangeArrowheads="1"/>
            </p:cNvSpPr>
            <p:nvPr/>
          </p:nvSpPr>
          <p:spPr bwMode="auto">
            <a:xfrm>
              <a:off x="839" y="1924"/>
              <a:ext cx="130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800" b="1" dirty="0">
                  <a:solidFill>
                    <a:schemeClr val="tx1"/>
                  </a:solidFill>
                  <a:latin typeface="宋体" pitchFamily="2" charset="-122"/>
                  <a:ea typeface="宋体" pitchFamily="2" charset="-122"/>
                </a:rPr>
                <a:t>SUB  AX, AX</a:t>
              </a:r>
            </a:p>
          </p:txBody>
        </p:sp>
        <p:sp>
          <p:nvSpPr>
            <p:cNvPr id="44055" name="Text Box 79"/>
            <p:cNvSpPr txBox="1">
              <a:spLocks noChangeArrowheads="1"/>
            </p:cNvSpPr>
            <p:nvPr/>
          </p:nvSpPr>
          <p:spPr bwMode="auto">
            <a:xfrm>
              <a:off x="3061" y="1924"/>
              <a:ext cx="84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800" b="1">
                  <a:solidFill>
                    <a:schemeClr val="tx1"/>
                  </a:solidFill>
                </a:rPr>
                <a:t>subtract</a:t>
              </a:r>
            </a:p>
          </p:txBody>
        </p:sp>
      </p:grpSp>
      <p:grpSp>
        <p:nvGrpSpPr>
          <p:cNvPr id="173153" name="Group 97"/>
          <p:cNvGrpSpPr>
            <a:grpSpLocks/>
          </p:cNvGrpSpPr>
          <p:nvPr/>
        </p:nvGrpSpPr>
        <p:grpSpPr bwMode="auto">
          <a:xfrm>
            <a:off x="1341438" y="2925663"/>
            <a:ext cx="5737225" cy="519113"/>
            <a:chOff x="845" y="2024"/>
            <a:chExt cx="3614" cy="327"/>
          </a:xfrm>
        </p:grpSpPr>
        <p:sp>
          <p:nvSpPr>
            <p:cNvPr id="44052" name="Text Box 80"/>
            <p:cNvSpPr txBox="1">
              <a:spLocks noChangeArrowheads="1"/>
            </p:cNvSpPr>
            <p:nvPr/>
          </p:nvSpPr>
          <p:spPr bwMode="auto">
            <a:xfrm>
              <a:off x="845" y="2024"/>
              <a:ext cx="146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800" b="1" dirty="0">
                  <a:solidFill>
                    <a:schemeClr val="tx1"/>
                  </a:solidFill>
                  <a:latin typeface="宋体" pitchFamily="2" charset="-122"/>
                  <a:ea typeface="宋体" pitchFamily="2" charset="-122"/>
                </a:rPr>
                <a:t>XOR  AX, AX</a:t>
              </a:r>
            </a:p>
          </p:txBody>
        </p:sp>
        <p:sp>
          <p:nvSpPr>
            <p:cNvPr id="44053" name="Text Box 81"/>
            <p:cNvSpPr txBox="1">
              <a:spLocks noChangeArrowheads="1"/>
            </p:cNvSpPr>
            <p:nvPr/>
          </p:nvSpPr>
          <p:spPr bwMode="auto">
            <a:xfrm>
              <a:off x="3152" y="2024"/>
              <a:ext cx="130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800" b="1">
                  <a:solidFill>
                    <a:schemeClr val="tx1"/>
                  </a:solidFill>
                </a:rPr>
                <a:t>exclusive  or</a:t>
              </a:r>
            </a:p>
          </p:txBody>
        </p:sp>
      </p:grpSp>
      <p:grpSp>
        <p:nvGrpSpPr>
          <p:cNvPr id="173144" name="Group 88"/>
          <p:cNvGrpSpPr>
            <a:grpSpLocks/>
          </p:cNvGrpSpPr>
          <p:nvPr/>
        </p:nvGrpSpPr>
        <p:grpSpPr bwMode="auto">
          <a:xfrm>
            <a:off x="1331913" y="3343176"/>
            <a:ext cx="4437062" cy="519112"/>
            <a:chOff x="839" y="2886"/>
            <a:chExt cx="2688" cy="327"/>
          </a:xfrm>
        </p:grpSpPr>
        <p:sp>
          <p:nvSpPr>
            <p:cNvPr id="44050" name="Text Box 82"/>
            <p:cNvSpPr txBox="1">
              <a:spLocks noChangeArrowheads="1"/>
            </p:cNvSpPr>
            <p:nvPr/>
          </p:nvSpPr>
          <p:spPr bwMode="auto">
            <a:xfrm>
              <a:off x="3061" y="2886"/>
              <a:ext cx="46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800" b="1">
                  <a:solidFill>
                    <a:schemeClr val="tx1"/>
                  </a:solidFill>
                </a:rPr>
                <a:t>and</a:t>
              </a:r>
            </a:p>
          </p:txBody>
        </p:sp>
        <p:sp>
          <p:nvSpPr>
            <p:cNvPr id="44051" name="Text Box 83"/>
            <p:cNvSpPr txBox="1">
              <a:spLocks noChangeArrowheads="1"/>
            </p:cNvSpPr>
            <p:nvPr/>
          </p:nvSpPr>
          <p:spPr bwMode="auto">
            <a:xfrm>
              <a:off x="839" y="2886"/>
              <a:ext cx="119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800" b="1" dirty="0">
                  <a:solidFill>
                    <a:schemeClr val="tx1"/>
                  </a:solidFill>
                  <a:latin typeface="宋体" pitchFamily="2" charset="-122"/>
                  <a:ea typeface="宋体" pitchFamily="2" charset="-122"/>
                </a:rPr>
                <a:t>AND  AX, 0</a:t>
              </a:r>
            </a:p>
          </p:txBody>
        </p:sp>
      </p:grpSp>
      <p:grpSp>
        <p:nvGrpSpPr>
          <p:cNvPr id="173145" name="Group 89"/>
          <p:cNvGrpSpPr>
            <a:grpSpLocks/>
          </p:cNvGrpSpPr>
          <p:nvPr/>
        </p:nvGrpSpPr>
        <p:grpSpPr bwMode="auto">
          <a:xfrm>
            <a:off x="815446" y="5063601"/>
            <a:ext cx="7016750" cy="590550"/>
            <a:chOff x="509" y="3294"/>
            <a:chExt cx="4206" cy="372"/>
          </a:xfrm>
        </p:grpSpPr>
        <p:sp>
          <p:nvSpPr>
            <p:cNvPr id="44048" name="Text Box 84"/>
            <p:cNvSpPr txBox="1">
              <a:spLocks noChangeArrowheads="1"/>
            </p:cNvSpPr>
            <p:nvPr/>
          </p:nvSpPr>
          <p:spPr bwMode="auto">
            <a:xfrm>
              <a:off x="509" y="3301"/>
              <a:ext cx="207"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3200" b="1">
                  <a:solidFill>
                    <a:srgbClr val="FF3300"/>
                  </a:solidFill>
                </a:rPr>
                <a:t>?</a:t>
              </a:r>
            </a:p>
          </p:txBody>
        </p:sp>
        <p:sp>
          <p:nvSpPr>
            <p:cNvPr id="44049" name="Text Box 85"/>
            <p:cNvSpPr txBox="1">
              <a:spLocks noChangeArrowheads="1"/>
            </p:cNvSpPr>
            <p:nvPr/>
          </p:nvSpPr>
          <p:spPr bwMode="auto">
            <a:xfrm>
              <a:off x="748" y="3294"/>
              <a:ext cx="396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zh-CN" altLang="en-US" sz="2800" b="1" dirty="0">
                  <a:latin typeface="宋体" pitchFamily="2" charset="-122"/>
                  <a:ea typeface="宋体" pitchFamily="2" charset="-122"/>
                </a:rPr>
                <a:t>若想将</a:t>
              </a:r>
              <a:r>
                <a:rPr lang="en-US" altLang="zh-CN" sz="2800" b="1" dirty="0">
                  <a:latin typeface="宋体" pitchFamily="2" charset="-122"/>
                  <a:ea typeface="宋体" pitchFamily="2" charset="-122"/>
                </a:rPr>
                <a:t>EAX</a:t>
              </a:r>
              <a:r>
                <a:rPr lang="zh-CN" altLang="en-US" sz="2800" b="1" dirty="0">
                  <a:latin typeface="宋体" pitchFamily="2" charset="-122"/>
                  <a:ea typeface="宋体" pitchFamily="2" charset="-122"/>
                </a:rPr>
                <a:t>的高</a:t>
              </a:r>
              <a:r>
                <a:rPr lang="en-US" altLang="zh-CN" sz="2800" b="1" dirty="0">
                  <a:latin typeface="宋体" pitchFamily="2" charset="-122"/>
                  <a:ea typeface="宋体" pitchFamily="2" charset="-122"/>
                </a:rPr>
                <a:t>16</a:t>
              </a:r>
              <a:r>
                <a:rPr lang="zh-CN" altLang="en-US" sz="2800" b="1" dirty="0">
                  <a:latin typeface="宋体" pitchFamily="2" charset="-122"/>
                  <a:ea typeface="宋体" pitchFamily="2" charset="-122"/>
                </a:rPr>
                <a:t>位全部置成</a:t>
              </a:r>
              <a:r>
                <a:rPr lang="en-US" altLang="zh-CN" sz="2800" b="1" dirty="0">
                  <a:latin typeface="宋体" pitchFamily="2" charset="-122"/>
                  <a:ea typeface="宋体" pitchFamily="2" charset="-122"/>
                </a:rPr>
                <a:t>0</a:t>
              </a:r>
              <a:r>
                <a:rPr lang="zh-CN" altLang="en-US" sz="2800" b="1" dirty="0">
                  <a:latin typeface="宋体" pitchFamily="2" charset="-122"/>
                  <a:ea typeface="宋体" pitchFamily="2" charset="-122"/>
                </a:rPr>
                <a:t>，怎么办？</a:t>
              </a:r>
            </a:p>
          </p:txBody>
        </p:sp>
      </p:grpSp>
      <p:sp>
        <p:nvSpPr>
          <p:cNvPr id="23" name="Text Box 2">
            <a:extLst>
              <a:ext uri="{FF2B5EF4-FFF2-40B4-BE49-F238E27FC236}">
                <a16:creationId xmlns:a16="http://schemas.microsoft.com/office/drawing/2014/main" id="{BFD68850-F629-453D-97B0-9924EA94A678}"/>
              </a:ext>
            </a:extLst>
          </p:cNvPr>
          <p:cNvSpPr txBox="1">
            <a:spLocks noChangeArrowheads="1"/>
          </p:cNvSpPr>
          <p:nvPr/>
        </p:nvSpPr>
        <p:spPr bwMode="auto">
          <a:xfrm>
            <a:off x="755650" y="188913"/>
            <a:ext cx="662466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3600" b="1" dirty="0">
                <a:solidFill>
                  <a:schemeClr val="bg1"/>
                </a:solidFill>
                <a:latin typeface="Times New Roman" pitchFamily="18" charset="0"/>
              </a:rPr>
              <a:t>2.3.2 </a:t>
            </a:r>
            <a:r>
              <a:rPr lang="zh-CN" altLang="en-US" sz="3600" b="1" dirty="0">
                <a:solidFill>
                  <a:schemeClr val="bg1"/>
                </a:solidFill>
                <a:latin typeface="Times New Roman" pitchFamily="18" charset="0"/>
              </a:rPr>
              <a:t>通用寄存器应用示例</a:t>
            </a:r>
          </a:p>
        </p:txBody>
      </p:sp>
      <p:grpSp>
        <p:nvGrpSpPr>
          <p:cNvPr id="24" name="Group 88">
            <a:extLst>
              <a:ext uri="{FF2B5EF4-FFF2-40B4-BE49-F238E27FC236}">
                <a16:creationId xmlns:a16="http://schemas.microsoft.com/office/drawing/2014/main" id="{B0EBB348-FD9A-4F92-A03F-D458328CA0F4}"/>
              </a:ext>
            </a:extLst>
          </p:cNvPr>
          <p:cNvGrpSpPr>
            <a:grpSpLocks/>
          </p:cNvGrpSpPr>
          <p:nvPr/>
        </p:nvGrpSpPr>
        <p:grpSpPr bwMode="auto">
          <a:xfrm>
            <a:off x="1331640" y="3845988"/>
            <a:ext cx="5368052" cy="523874"/>
            <a:chOff x="839" y="2886"/>
            <a:chExt cx="3252" cy="330"/>
          </a:xfrm>
        </p:grpSpPr>
        <p:sp>
          <p:nvSpPr>
            <p:cNvPr id="25" name="Text Box 82">
              <a:extLst>
                <a:ext uri="{FF2B5EF4-FFF2-40B4-BE49-F238E27FC236}">
                  <a16:creationId xmlns:a16="http://schemas.microsoft.com/office/drawing/2014/main" id="{00DDF780-5054-4174-A344-8415A8562025}"/>
                </a:ext>
              </a:extLst>
            </p:cNvPr>
            <p:cNvSpPr txBox="1">
              <a:spLocks noChangeArrowheads="1"/>
            </p:cNvSpPr>
            <p:nvPr/>
          </p:nvSpPr>
          <p:spPr bwMode="auto">
            <a:xfrm>
              <a:off x="3061" y="2886"/>
              <a:ext cx="103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800" b="1" dirty="0" err="1">
                  <a:solidFill>
                    <a:schemeClr val="tx1"/>
                  </a:solidFill>
                </a:rPr>
                <a:t>SHift</a:t>
              </a:r>
              <a:r>
                <a:rPr lang="en-US" altLang="zh-CN" sz="2800" b="1" dirty="0">
                  <a:solidFill>
                    <a:schemeClr val="tx1"/>
                  </a:solidFill>
                </a:rPr>
                <a:t>  Left</a:t>
              </a:r>
            </a:p>
          </p:txBody>
        </p:sp>
        <p:sp>
          <p:nvSpPr>
            <p:cNvPr id="26" name="Text Box 83">
              <a:extLst>
                <a:ext uri="{FF2B5EF4-FFF2-40B4-BE49-F238E27FC236}">
                  <a16:creationId xmlns:a16="http://schemas.microsoft.com/office/drawing/2014/main" id="{5AE344AD-BE76-4134-902A-DA77887AF689}"/>
                </a:ext>
              </a:extLst>
            </p:cNvPr>
            <p:cNvSpPr txBox="1">
              <a:spLocks noChangeArrowheads="1"/>
            </p:cNvSpPr>
            <p:nvPr/>
          </p:nvSpPr>
          <p:spPr bwMode="auto">
            <a:xfrm>
              <a:off x="839" y="2886"/>
              <a:ext cx="1319"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800" b="1" dirty="0">
                  <a:solidFill>
                    <a:schemeClr val="tx1"/>
                  </a:solidFill>
                  <a:latin typeface="宋体" pitchFamily="2" charset="-122"/>
                  <a:ea typeface="宋体" pitchFamily="2" charset="-122"/>
                </a:rPr>
                <a:t>SHL  AX, 16</a:t>
              </a:r>
            </a:p>
          </p:txBody>
        </p:sp>
      </p:grpSp>
      <p:grpSp>
        <p:nvGrpSpPr>
          <p:cNvPr id="27" name="Group 88">
            <a:extLst>
              <a:ext uri="{FF2B5EF4-FFF2-40B4-BE49-F238E27FC236}">
                <a16:creationId xmlns:a16="http://schemas.microsoft.com/office/drawing/2014/main" id="{0153B82C-033E-4FCE-888E-C986B4CD5C89}"/>
              </a:ext>
            </a:extLst>
          </p:cNvPr>
          <p:cNvGrpSpPr>
            <a:grpSpLocks/>
          </p:cNvGrpSpPr>
          <p:nvPr/>
        </p:nvGrpSpPr>
        <p:grpSpPr bwMode="auto">
          <a:xfrm>
            <a:off x="1331640" y="4353558"/>
            <a:ext cx="5148511" cy="523874"/>
            <a:chOff x="839" y="2886"/>
            <a:chExt cx="3119" cy="330"/>
          </a:xfrm>
        </p:grpSpPr>
        <p:sp>
          <p:nvSpPr>
            <p:cNvPr id="28" name="Text Box 82">
              <a:extLst>
                <a:ext uri="{FF2B5EF4-FFF2-40B4-BE49-F238E27FC236}">
                  <a16:creationId xmlns:a16="http://schemas.microsoft.com/office/drawing/2014/main" id="{8030A1E5-7614-445D-BAEF-130F5F7C9E2F}"/>
                </a:ext>
              </a:extLst>
            </p:cNvPr>
            <p:cNvSpPr txBox="1">
              <a:spLocks noChangeArrowheads="1"/>
            </p:cNvSpPr>
            <p:nvPr/>
          </p:nvSpPr>
          <p:spPr bwMode="auto">
            <a:xfrm>
              <a:off x="3061" y="2886"/>
              <a:ext cx="897"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800" b="1" dirty="0">
                  <a:solidFill>
                    <a:schemeClr val="tx1"/>
                  </a:solidFill>
                </a:rPr>
                <a:t>multiply</a:t>
              </a:r>
            </a:p>
          </p:txBody>
        </p:sp>
        <p:sp>
          <p:nvSpPr>
            <p:cNvPr id="29" name="Text Box 83">
              <a:extLst>
                <a:ext uri="{FF2B5EF4-FFF2-40B4-BE49-F238E27FC236}">
                  <a16:creationId xmlns:a16="http://schemas.microsoft.com/office/drawing/2014/main" id="{5DE756B8-A009-4926-AEE6-20821C7D3BB1}"/>
                </a:ext>
              </a:extLst>
            </p:cNvPr>
            <p:cNvSpPr txBox="1">
              <a:spLocks noChangeArrowheads="1"/>
            </p:cNvSpPr>
            <p:nvPr/>
          </p:nvSpPr>
          <p:spPr bwMode="auto">
            <a:xfrm>
              <a:off x="839" y="2886"/>
              <a:ext cx="1319"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800" b="1" dirty="0">
                  <a:solidFill>
                    <a:schemeClr val="tx1"/>
                  </a:solidFill>
                  <a:latin typeface="宋体" pitchFamily="2" charset="-122"/>
                  <a:ea typeface="宋体" pitchFamily="2" charset="-122"/>
                </a:rPr>
                <a:t>IMUL  AX, 0</a:t>
              </a:r>
            </a:p>
          </p:txBody>
        </p:sp>
      </p:grpSp>
      <p:sp>
        <p:nvSpPr>
          <p:cNvPr id="30" name="Text Box 74">
            <a:extLst>
              <a:ext uri="{FF2B5EF4-FFF2-40B4-BE49-F238E27FC236}">
                <a16:creationId xmlns:a16="http://schemas.microsoft.com/office/drawing/2014/main" id="{BE1D2B67-8263-499C-9900-9367FEC1A391}"/>
              </a:ext>
            </a:extLst>
          </p:cNvPr>
          <p:cNvSpPr txBox="1">
            <a:spLocks noChangeArrowheads="1"/>
          </p:cNvSpPr>
          <p:nvPr/>
        </p:nvSpPr>
        <p:spPr bwMode="auto">
          <a:xfrm>
            <a:off x="1308038" y="5634674"/>
            <a:ext cx="744042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800" b="1" dirty="0">
                <a:solidFill>
                  <a:schemeClr val="tx1"/>
                </a:solidFill>
                <a:latin typeface="宋体" pitchFamily="2" charset="-122"/>
                <a:ea typeface="宋体" pitchFamily="2" charset="-122"/>
              </a:rPr>
              <a:t>AND EAX, 0000FFFFH  </a:t>
            </a:r>
            <a:r>
              <a:rPr lang="en-US" altLang="zh-CN" sz="2800" b="1" dirty="0">
                <a:solidFill>
                  <a:schemeClr val="tx1"/>
                </a:solidFill>
                <a:latin typeface="宋体" pitchFamily="2" charset="-122"/>
                <a:ea typeface="宋体" pitchFamily="2" charset="-122"/>
                <a:sym typeface="Wingdings" panose="05000000000000000000" pitchFamily="2" charset="2"/>
              </a:rPr>
              <a:t></a:t>
            </a:r>
            <a:r>
              <a:rPr lang="en-US" altLang="zh-CN" sz="2800" b="1" dirty="0">
                <a:solidFill>
                  <a:schemeClr val="tx1"/>
                </a:solidFill>
                <a:latin typeface="宋体" pitchFamily="2" charset="-122"/>
                <a:ea typeface="宋体" pitchFamily="2" charset="-122"/>
              </a:rPr>
              <a:t>  AND EAX,0FFFFH</a:t>
            </a:r>
          </a:p>
        </p:txBody>
      </p:sp>
      <p:sp>
        <p:nvSpPr>
          <p:cNvPr id="31" name="Text Box 74">
            <a:extLst>
              <a:ext uri="{FF2B5EF4-FFF2-40B4-BE49-F238E27FC236}">
                <a16:creationId xmlns:a16="http://schemas.microsoft.com/office/drawing/2014/main" id="{510EF1DB-3BF8-46BA-9B58-87F5509991E5}"/>
              </a:ext>
            </a:extLst>
          </p:cNvPr>
          <p:cNvSpPr txBox="1">
            <a:spLocks noChangeArrowheads="1"/>
          </p:cNvSpPr>
          <p:nvPr/>
        </p:nvSpPr>
        <p:spPr bwMode="auto">
          <a:xfrm>
            <a:off x="1308038" y="6146140"/>
            <a:ext cx="715239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800" b="1" dirty="0">
                <a:solidFill>
                  <a:schemeClr val="tx1"/>
                </a:solidFill>
                <a:latin typeface="宋体" pitchFamily="2" charset="-122"/>
                <a:ea typeface="宋体" pitchFamily="2" charset="-122"/>
              </a:rPr>
              <a:t>SHL  EAX, 16    SHR EAX,16</a:t>
            </a:r>
          </a:p>
        </p:txBody>
      </p:sp>
    </p:spTree>
    <p:custDataLst>
      <p:tags r:id="rId1"/>
    </p:custData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73142"/>
                                        </p:tgtEl>
                                        <p:attrNameLst>
                                          <p:attrName>style.visibility</p:attrName>
                                        </p:attrNameLst>
                                      </p:cBhvr>
                                      <p:to>
                                        <p:strVal val="visible"/>
                                      </p:to>
                                    </p:set>
                                    <p:animEffect transition="in" filter="box(in)">
                                      <p:cBhvr>
                                        <p:cTn id="7" dur="500"/>
                                        <p:tgtEl>
                                          <p:spTgt spid="1731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173153"/>
                                        </p:tgtEl>
                                        <p:attrNameLst>
                                          <p:attrName>style.visibility</p:attrName>
                                        </p:attrNameLst>
                                      </p:cBhvr>
                                      <p:to>
                                        <p:strVal val="visible"/>
                                      </p:to>
                                    </p:set>
                                    <p:animEffect transition="in" filter="diamond(in)">
                                      <p:cBhvr>
                                        <p:cTn id="12" dur="500"/>
                                        <p:tgtEl>
                                          <p:spTgt spid="17315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173144"/>
                                        </p:tgtEl>
                                        <p:attrNameLst>
                                          <p:attrName>style.visibility</p:attrName>
                                        </p:attrNameLst>
                                      </p:cBhvr>
                                      <p:to>
                                        <p:strVal val="visible"/>
                                      </p:to>
                                    </p:set>
                                    <p:animEffect transition="in" filter="checkerboard(across)">
                                      <p:cBhvr>
                                        <p:cTn id="17" dur="500"/>
                                        <p:tgtEl>
                                          <p:spTgt spid="17314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checkerboard(across)">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checkerboard(across)">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73145"/>
                                        </p:tgtEl>
                                        <p:attrNameLst>
                                          <p:attrName>style.visibility</p:attrName>
                                        </p:attrNameLst>
                                      </p:cBhvr>
                                      <p:to>
                                        <p:strVal val="visible"/>
                                      </p:to>
                                    </p:set>
                                    <p:anim calcmode="lin" valueType="num">
                                      <p:cBhvr additive="base">
                                        <p:cTn id="32" dur="500" fill="hold"/>
                                        <p:tgtEl>
                                          <p:spTgt spid="173145"/>
                                        </p:tgtEl>
                                        <p:attrNameLst>
                                          <p:attrName>ppt_x</p:attrName>
                                        </p:attrNameLst>
                                      </p:cBhvr>
                                      <p:tavLst>
                                        <p:tav tm="0">
                                          <p:val>
                                            <p:strVal val="#ppt_x"/>
                                          </p:val>
                                        </p:tav>
                                        <p:tav tm="100000">
                                          <p:val>
                                            <p:strVal val="#ppt_x"/>
                                          </p:val>
                                        </p:tav>
                                      </p:tavLst>
                                    </p:anim>
                                    <p:anim calcmode="lin" valueType="num">
                                      <p:cBhvr additive="base">
                                        <p:cTn id="33" dur="500" fill="hold"/>
                                        <p:tgtEl>
                                          <p:spTgt spid="173145"/>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30"/>
                                        </p:tgtEl>
                                        <p:attrNameLst>
                                          <p:attrName>style.visibility</p:attrName>
                                        </p:attrNameLst>
                                      </p:cBhvr>
                                      <p:to>
                                        <p:strVal val="visible"/>
                                      </p:to>
                                    </p:set>
                                    <p:anim calcmode="lin" valueType="num">
                                      <p:cBhvr additive="base">
                                        <p:cTn id="38" dur="500" fill="hold"/>
                                        <p:tgtEl>
                                          <p:spTgt spid="30"/>
                                        </p:tgtEl>
                                        <p:attrNameLst>
                                          <p:attrName>ppt_x</p:attrName>
                                        </p:attrNameLst>
                                      </p:cBhvr>
                                      <p:tavLst>
                                        <p:tav tm="0">
                                          <p:val>
                                            <p:strVal val="#ppt_x"/>
                                          </p:val>
                                        </p:tav>
                                        <p:tav tm="100000">
                                          <p:val>
                                            <p:strVal val="#ppt_x"/>
                                          </p:val>
                                        </p:tav>
                                      </p:tavLst>
                                    </p:anim>
                                    <p:anim calcmode="lin" valueType="num">
                                      <p:cBhvr additive="base">
                                        <p:cTn id="39"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31"/>
                                        </p:tgtEl>
                                        <p:attrNameLst>
                                          <p:attrName>style.visibility</p:attrName>
                                        </p:attrNameLst>
                                      </p:cBhvr>
                                      <p:to>
                                        <p:strVal val="visible"/>
                                      </p:to>
                                    </p:set>
                                    <p:anim calcmode="lin" valueType="num">
                                      <p:cBhvr additive="base">
                                        <p:cTn id="44" dur="500" fill="hold"/>
                                        <p:tgtEl>
                                          <p:spTgt spid="31"/>
                                        </p:tgtEl>
                                        <p:attrNameLst>
                                          <p:attrName>ppt_x</p:attrName>
                                        </p:attrNameLst>
                                      </p:cBhvr>
                                      <p:tavLst>
                                        <p:tav tm="0">
                                          <p:val>
                                            <p:strVal val="#ppt_x"/>
                                          </p:val>
                                        </p:tav>
                                        <p:tav tm="100000">
                                          <p:val>
                                            <p:strVal val="#ppt_x"/>
                                          </p:val>
                                        </p:tav>
                                      </p:tavLst>
                                    </p:anim>
                                    <p:anim calcmode="lin" valueType="num">
                                      <p:cBhvr additive="base">
                                        <p:cTn id="45"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Text Box 73"/>
          <p:cNvSpPr txBox="1">
            <a:spLocks noChangeArrowheads="1"/>
          </p:cNvSpPr>
          <p:nvPr/>
        </p:nvSpPr>
        <p:spPr bwMode="auto">
          <a:xfrm>
            <a:off x="683568" y="359078"/>
            <a:ext cx="648126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3600" b="1" dirty="0">
                <a:solidFill>
                  <a:schemeClr val="bg1"/>
                </a:solidFill>
                <a:latin typeface="Times New Roman" pitchFamily="18" charset="0"/>
              </a:rPr>
              <a:t>x86-64</a:t>
            </a:r>
            <a:r>
              <a:rPr lang="zh-CN" altLang="en-US" sz="3600" b="1" dirty="0">
                <a:solidFill>
                  <a:schemeClr val="bg1"/>
                </a:solidFill>
                <a:latin typeface="Times New Roman" pitchFamily="18" charset="0"/>
              </a:rPr>
              <a:t>位 </a:t>
            </a:r>
            <a:r>
              <a:rPr lang="en-US" altLang="zh-CN" sz="3600" b="1" dirty="0">
                <a:solidFill>
                  <a:schemeClr val="bg1"/>
                </a:solidFill>
                <a:latin typeface="Times New Roman" pitchFamily="18" charset="0"/>
              </a:rPr>
              <a:t>CPU </a:t>
            </a:r>
            <a:r>
              <a:rPr lang="zh-CN" altLang="en-US" sz="3600" b="1" dirty="0">
                <a:solidFill>
                  <a:schemeClr val="bg1"/>
                </a:solidFill>
                <a:latin typeface="Times New Roman" pitchFamily="18" charset="0"/>
              </a:rPr>
              <a:t>中的通用寄存器</a:t>
            </a:r>
            <a:r>
              <a:rPr lang="en-US" altLang="zh-CN" sz="3600" b="1" dirty="0">
                <a:solidFill>
                  <a:schemeClr val="bg1"/>
                </a:solidFill>
                <a:latin typeface="Times New Roman" pitchFamily="18" charset="0"/>
              </a:rPr>
              <a:t> </a:t>
            </a:r>
            <a:endParaRPr lang="zh-CN" altLang="en-US" sz="3600" b="1" dirty="0">
              <a:solidFill>
                <a:schemeClr val="bg1"/>
              </a:solidFill>
              <a:latin typeface="Times New Roman" pitchFamily="18" charset="0"/>
            </a:endParaRPr>
          </a:p>
        </p:txBody>
      </p:sp>
      <p:sp>
        <p:nvSpPr>
          <p:cNvPr id="32" name="文本框 31">
            <a:extLst>
              <a:ext uri="{FF2B5EF4-FFF2-40B4-BE49-F238E27FC236}">
                <a16:creationId xmlns:a16="http://schemas.microsoft.com/office/drawing/2014/main" id="{3D287107-65C2-4225-9F9E-38092E9FC6E5}"/>
              </a:ext>
            </a:extLst>
          </p:cNvPr>
          <p:cNvSpPr txBox="1"/>
          <p:nvPr/>
        </p:nvSpPr>
        <p:spPr>
          <a:xfrm>
            <a:off x="467544" y="1484784"/>
            <a:ext cx="8352927" cy="4160178"/>
          </a:xfrm>
          <a:prstGeom prst="rect">
            <a:avLst/>
          </a:prstGeom>
          <a:noFill/>
        </p:spPr>
        <p:txBody>
          <a:bodyPr wrap="square">
            <a:spAutoFit/>
          </a:bodyPr>
          <a:lstStyle/>
          <a:p>
            <a:pPr marL="457200" indent="-457200">
              <a:lnSpc>
                <a:spcPct val="120000"/>
              </a:lnSpc>
              <a:buFont typeface="Wingdings" panose="05000000000000000000" pitchFamily="2" charset="2"/>
              <a:buChar char="Ø"/>
            </a:pPr>
            <a:r>
              <a:rPr lang="en-US" altLang="zh-CN" sz="2800" b="1" dirty="0">
                <a:solidFill>
                  <a:schemeClr val="tx1"/>
                </a:solidFill>
                <a:latin typeface="宋体" pitchFamily="2" charset="-122"/>
                <a:ea typeface="宋体" pitchFamily="2" charset="-122"/>
              </a:rPr>
              <a:t>16</a:t>
            </a:r>
            <a:r>
              <a:rPr lang="zh-CN" altLang="en-US" sz="2800" b="1" dirty="0">
                <a:solidFill>
                  <a:schemeClr val="tx1"/>
                </a:solidFill>
                <a:latin typeface="宋体" pitchFamily="2" charset="-122"/>
                <a:ea typeface="宋体" pitchFamily="2" charset="-122"/>
              </a:rPr>
              <a:t>个</a:t>
            </a:r>
            <a:r>
              <a:rPr lang="en-US" altLang="zh-CN" sz="2800" b="1" dirty="0">
                <a:solidFill>
                  <a:schemeClr val="tx1"/>
                </a:solidFill>
                <a:latin typeface="宋体" pitchFamily="2" charset="-122"/>
                <a:ea typeface="宋体" pitchFamily="2" charset="-122"/>
              </a:rPr>
              <a:t>64</a:t>
            </a:r>
            <a:r>
              <a:rPr lang="zh-CN" altLang="en-US" sz="2800" b="1" dirty="0">
                <a:solidFill>
                  <a:schemeClr val="tx1"/>
                </a:solidFill>
                <a:latin typeface="宋体" pitchFamily="2" charset="-122"/>
                <a:ea typeface="宋体" pitchFamily="2" charset="-122"/>
              </a:rPr>
              <a:t>位的通用寄存器</a:t>
            </a:r>
            <a:endParaRPr lang="en-US" altLang="zh-CN" sz="2800" b="1" dirty="0">
              <a:solidFill>
                <a:schemeClr val="tx1"/>
              </a:solidFill>
              <a:latin typeface="宋体" pitchFamily="2" charset="-122"/>
              <a:ea typeface="宋体" pitchFamily="2" charset="-122"/>
            </a:endParaRPr>
          </a:p>
          <a:p>
            <a:pPr>
              <a:lnSpc>
                <a:spcPct val="120000"/>
              </a:lnSpc>
            </a:pPr>
            <a:r>
              <a:rPr lang="en-US" altLang="zh-CN" sz="2800" b="1" dirty="0">
                <a:solidFill>
                  <a:schemeClr val="tx1"/>
                </a:solidFill>
                <a:latin typeface="宋体" pitchFamily="2" charset="-122"/>
                <a:ea typeface="宋体" pitchFamily="2" charset="-122"/>
              </a:rPr>
              <a:t>    </a:t>
            </a:r>
            <a:r>
              <a:rPr lang="en-US" altLang="zh-CN" sz="2800" b="1" dirty="0" err="1">
                <a:solidFill>
                  <a:schemeClr val="tx1"/>
                </a:solidFill>
                <a:latin typeface="宋体" pitchFamily="2" charset="-122"/>
                <a:ea typeface="宋体" pitchFamily="2" charset="-122"/>
              </a:rPr>
              <a:t>rax</a:t>
            </a:r>
            <a:r>
              <a:rPr lang="zh-CN" altLang="en-US" sz="2800" b="1" dirty="0">
                <a:solidFill>
                  <a:schemeClr val="tx1"/>
                </a:solidFill>
                <a:latin typeface="宋体" pitchFamily="2" charset="-122"/>
                <a:ea typeface="宋体" pitchFamily="2" charset="-122"/>
              </a:rPr>
              <a:t>、</a:t>
            </a:r>
            <a:r>
              <a:rPr lang="en-US" altLang="zh-CN" sz="2800" b="1" dirty="0" err="1">
                <a:solidFill>
                  <a:schemeClr val="tx1"/>
                </a:solidFill>
                <a:latin typeface="宋体" pitchFamily="2" charset="-122"/>
                <a:ea typeface="宋体" pitchFamily="2" charset="-122"/>
              </a:rPr>
              <a:t>rbx</a:t>
            </a:r>
            <a:r>
              <a:rPr lang="zh-CN" altLang="en-US" sz="2800" b="1" dirty="0">
                <a:solidFill>
                  <a:schemeClr val="tx1"/>
                </a:solidFill>
                <a:latin typeface="宋体" pitchFamily="2" charset="-122"/>
                <a:ea typeface="宋体" pitchFamily="2" charset="-122"/>
              </a:rPr>
              <a:t>、</a:t>
            </a:r>
            <a:r>
              <a:rPr lang="en-US" altLang="zh-CN" sz="2800" b="1" dirty="0" err="1">
                <a:solidFill>
                  <a:schemeClr val="tx1"/>
                </a:solidFill>
                <a:latin typeface="宋体" pitchFamily="2" charset="-122"/>
                <a:ea typeface="宋体" pitchFamily="2" charset="-122"/>
              </a:rPr>
              <a:t>rcx</a:t>
            </a:r>
            <a:r>
              <a:rPr lang="zh-CN" altLang="en-US" sz="2800" b="1" dirty="0">
                <a:solidFill>
                  <a:schemeClr val="tx1"/>
                </a:solidFill>
                <a:latin typeface="宋体" pitchFamily="2" charset="-122"/>
                <a:ea typeface="宋体" pitchFamily="2" charset="-122"/>
              </a:rPr>
              <a:t>、</a:t>
            </a:r>
            <a:r>
              <a:rPr lang="en-US" altLang="zh-CN" sz="2800" b="1" dirty="0" err="1">
                <a:solidFill>
                  <a:schemeClr val="tx1"/>
                </a:solidFill>
                <a:latin typeface="宋体" pitchFamily="2" charset="-122"/>
                <a:ea typeface="宋体" pitchFamily="2" charset="-122"/>
              </a:rPr>
              <a:t>rdx</a:t>
            </a:r>
            <a:r>
              <a:rPr lang="zh-CN" altLang="en-US" sz="2800" b="1" dirty="0">
                <a:solidFill>
                  <a:schemeClr val="tx1"/>
                </a:solidFill>
                <a:latin typeface="宋体" pitchFamily="2" charset="-122"/>
                <a:ea typeface="宋体" pitchFamily="2" charset="-122"/>
              </a:rPr>
              <a:t>、</a:t>
            </a:r>
            <a:r>
              <a:rPr lang="en-US" altLang="zh-CN" sz="2800" b="1" dirty="0" err="1">
                <a:solidFill>
                  <a:schemeClr val="tx1"/>
                </a:solidFill>
                <a:latin typeface="宋体" pitchFamily="2" charset="-122"/>
                <a:ea typeface="宋体" pitchFamily="2" charset="-122"/>
              </a:rPr>
              <a:t>rbp</a:t>
            </a:r>
            <a:r>
              <a:rPr lang="zh-CN" altLang="en-US" sz="2800" b="1" dirty="0">
                <a:solidFill>
                  <a:schemeClr val="tx1"/>
                </a:solidFill>
                <a:latin typeface="宋体" pitchFamily="2" charset="-122"/>
                <a:ea typeface="宋体" pitchFamily="2" charset="-122"/>
              </a:rPr>
              <a:t>、</a:t>
            </a:r>
            <a:r>
              <a:rPr lang="en-US" altLang="zh-CN" sz="2800" b="1" dirty="0" err="1">
                <a:solidFill>
                  <a:schemeClr val="tx1"/>
                </a:solidFill>
                <a:latin typeface="宋体" pitchFamily="2" charset="-122"/>
                <a:ea typeface="宋体" pitchFamily="2" charset="-122"/>
              </a:rPr>
              <a:t>rsi</a:t>
            </a:r>
            <a:r>
              <a:rPr lang="zh-CN" altLang="en-US" sz="2800" b="1" dirty="0">
                <a:solidFill>
                  <a:schemeClr val="tx1"/>
                </a:solidFill>
                <a:latin typeface="宋体" pitchFamily="2" charset="-122"/>
                <a:ea typeface="宋体" pitchFamily="2" charset="-122"/>
              </a:rPr>
              <a:t>、</a:t>
            </a:r>
            <a:r>
              <a:rPr lang="en-US" altLang="zh-CN" sz="2800" b="1" dirty="0" err="1">
                <a:solidFill>
                  <a:schemeClr val="tx1"/>
                </a:solidFill>
                <a:latin typeface="宋体" pitchFamily="2" charset="-122"/>
                <a:ea typeface="宋体" pitchFamily="2" charset="-122"/>
              </a:rPr>
              <a:t>rdi</a:t>
            </a:r>
            <a:r>
              <a:rPr lang="zh-CN" altLang="en-US" sz="2800" b="1" dirty="0">
                <a:solidFill>
                  <a:schemeClr val="tx1"/>
                </a:solidFill>
                <a:latin typeface="宋体" pitchFamily="2" charset="-122"/>
                <a:ea typeface="宋体" pitchFamily="2" charset="-122"/>
              </a:rPr>
              <a:t>、</a:t>
            </a:r>
            <a:r>
              <a:rPr lang="en-US" altLang="zh-CN" sz="2800" b="1" dirty="0" err="1">
                <a:solidFill>
                  <a:schemeClr val="tx1"/>
                </a:solidFill>
                <a:latin typeface="宋体" pitchFamily="2" charset="-122"/>
                <a:ea typeface="宋体" pitchFamily="2" charset="-122"/>
              </a:rPr>
              <a:t>rsp</a:t>
            </a:r>
            <a:r>
              <a:rPr lang="zh-CN" altLang="en-US" sz="2800" b="1" dirty="0">
                <a:solidFill>
                  <a:schemeClr val="tx1"/>
                </a:solidFill>
                <a:latin typeface="宋体" pitchFamily="2" charset="-122"/>
                <a:ea typeface="宋体" pitchFamily="2" charset="-122"/>
              </a:rPr>
              <a:t>、</a:t>
            </a:r>
            <a:endParaRPr lang="en-US" altLang="zh-CN" sz="2800" b="1" dirty="0">
              <a:solidFill>
                <a:schemeClr val="tx1"/>
              </a:solidFill>
              <a:latin typeface="宋体" pitchFamily="2" charset="-122"/>
              <a:ea typeface="宋体" pitchFamily="2" charset="-122"/>
            </a:endParaRPr>
          </a:p>
          <a:p>
            <a:pPr>
              <a:lnSpc>
                <a:spcPct val="120000"/>
              </a:lnSpc>
            </a:pPr>
            <a:r>
              <a:rPr lang="en-US" altLang="zh-CN" sz="2800" b="1" dirty="0">
                <a:solidFill>
                  <a:schemeClr val="tx1"/>
                </a:solidFill>
                <a:latin typeface="宋体" pitchFamily="2" charset="-122"/>
                <a:ea typeface="宋体" pitchFamily="2" charset="-122"/>
              </a:rPr>
              <a:t>    r8</a:t>
            </a:r>
            <a:r>
              <a:rPr lang="zh-CN" altLang="en-US" sz="2800" b="1" dirty="0">
                <a:solidFill>
                  <a:schemeClr val="tx1"/>
                </a:solidFill>
                <a:latin typeface="宋体" pitchFamily="2" charset="-122"/>
                <a:ea typeface="宋体" pitchFamily="2" charset="-122"/>
              </a:rPr>
              <a:t>、 </a:t>
            </a:r>
            <a:r>
              <a:rPr lang="en-US" altLang="zh-CN" sz="2800" b="1" dirty="0">
                <a:solidFill>
                  <a:schemeClr val="tx1"/>
                </a:solidFill>
                <a:latin typeface="宋体" pitchFamily="2" charset="-122"/>
                <a:ea typeface="宋体" pitchFamily="2" charset="-122"/>
              </a:rPr>
              <a:t>r9</a:t>
            </a:r>
            <a:r>
              <a:rPr lang="zh-CN" altLang="en-US" sz="2800" b="1" dirty="0">
                <a:solidFill>
                  <a:schemeClr val="tx1"/>
                </a:solidFill>
                <a:latin typeface="宋体" pitchFamily="2" charset="-122"/>
                <a:ea typeface="宋体" pitchFamily="2" charset="-122"/>
              </a:rPr>
              <a:t>、 </a:t>
            </a:r>
            <a:r>
              <a:rPr lang="en-US" altLang="zh-CN" sz="2800" b="1" dirty="0">
                <a:solidFill>
                  <a:schemeClr val="tx1"/>
                </a:solidFill>
                <a:latin typeface="宋体" pitchFamily="2" charset="-122"/>
                <a:ea typeface="宋体" pitchFamily="2" charset="-122"/>
              </a:rPr>
              <a:t>r10</a:t>
            </a:r>
            <a:r>
              <a:rPr lang="zh-CN" altLang="en-US" sz="2800" b="1" dirty="0">
                <a:solidFill>
                  <a:schemeClr val="tx1"/>
                </a:solidFill>
                <a:latin typeface="宋体" pitchFamily="2" charset="-122"/>
                <a:ea typeface="宋体" pitchFamily="2" charset="-122"/>
              </a:rPr>
              <a:t>、</a:t>
            </a:r>
            <a:r>
              <a:rPr lang="en-US" altLang="zh-CN" sz="2800" b="1" dirty="0">
                <a:solidFill>
                  <a:schemeClr val="tx1"/>
                </a:solidFill>
                <a:latin typeface="宋体" pitchFamily="2" charset="-122"/>
                <a:ea typeface="宋体" pitchFamily="2" charset="-122"/>
              </a:rPr>
              <a:t>r11</a:t>
            </a:r>
            <a:r>
              <a:rPr lang="zh-CN" altLang="en-US" sz="2800" b="1" dirty="0">
                <a:solidFill>
                  <a:schemeClr val="tx1"/>
                </a:solidFill>
                <a:latin typeface="宋体" pitchFamily="2" charset="-122"/>
                <a:ea typeface="宋体" pitchFamily="2" charset="-122"/>
              </a:rPr>
              <a:t>、</a:t>
            </a:r>
            <a:r>
              <a:rPr lang="en-US" altLang="zh-CN" sz="2800" b="1" dirty="0">
                <a:solidFill>
                  <a:schemeClr val="tx1"/>
                </a:solidFill>
                <a:latin typeface="宋体" pitchFamily="2" charset="-122"/>
                <a:ea typeface="宋体" pitchFamily="2" charset="-122"/>
              </a:rPr>
              <a:t>r12</a:t>
            </a:r>
            <a:r>
              <a:rPr lang="zh-CN" altLang="en-US" sz="2800" b="1" dirty="0">
                <a:solidFill>
                  <a:schemeClr val="tx1"/>
                </a:solidFill>
                <a:latin typeface="宋体" pitchFamily="2" charset="-122"/>
                <a:ea typeface="宋体" pitchFamily="2" charset="-122"/>
              </a:rPr>
              <a:t>、</a:t>
            </a:r>
            <a:r>
              <a:rPr lang="en-US" altLang="zh-CN" sz="2800" b="1" dirty="0">
                <a:solidFill>
                  <a:schemeClr val="tx1"/>
                </a:solidFill>
                <a:latin typeface="宋体" pitchFamily="2" charset="-122"/>
                <a:ea typeface="宋体" pitchFamily="2" charset="-122"/>
              </a:rPr>
              <a:t>r13</a:t>
            </a:r>
            <a:r>
              <a:rPr lang="zh-CN" altLang="en-US" sz="2800" b="1" dirty="0">
                <a:solidFill>
                  <a:schemeClr val="tx1"/>
                </a:solidFill>
                <a:latin typeface="宋体" pitchFamily="2" charset="-122"/>
                <a:ea typeface="宋体" pitchFamily="2" charset="-122"/>
              </a:rPr>
              <a:t>、</a:t>
            </a:r>
            <a:r>
              <a:rPr lang="en-US" altLang="zh-CN" sz="2800" b="1" dirty="0">
                <a:solidFill>
                  <a:schemeClr val="tx1"/>
                </a:solidFill>
                <a:latin typeface="宋体" pitchFamily="2" charset="-122"/>
                <a:ea typeface="宋体" pitchFamily="2" charset="-122"/>
              </a:rPr>
              <a:t>r14</a:t>
            </a:r>
            <a:r>
              <a:rPr lang="zh-CN" altLang="en-US" sz="2800" b="1" dirty="0">
                <a:solidFill>
                  <a:schemeClr val="tx1"/>
                </a:solidFill>
                <a:latin typeface="宋体" pitchFamily="2" charset="-122"/>
                <a:ea typeface="宋体" pitchFamily="2" charset="-122"/>
              </a:rPr>
              <a:t>、</a:t>
            </a:r>
            <a:r>
              <a:rPr lang="en-US" altLang="zh-CN" sz="2800" b="1" dirty="0">
                <a:solidFill>
                  <a:schemeClr val="tx1"/>
                </a:solidFill>
                <a:latin typeface="宋体" pitchFamily="2" charset="-122"/>
                <a:ea typeface="宋体" pitchFamily="2" charset="-122"/>
              </a:rPr>
              <a:t>r15</a:t>
            </a:r>
          </a:p>
          <a:p>
            <a:pPr marL="457200" indent="-457200">
              <a:lnSpc>
                <a:spcPct val="120000"/>
              </a:lnSpc>
              <a:buFont typeface="Wingdings" panose="05000000000000000000" pitchFamily="2" charset="2"/>
              <a:buChar char="Ø"/>
            </a:pPr>
            <a:r>
              <a:rPr lang="zh-CN" altLang="en-US" sz="2800" b="1" dirty="0">
                <a:solidFill>
                  <a:schemeClr val="tx1"/>
                </a:solidFill>
                <a:latin typeface="宋体" pitchFamily="2" charset="-122"/>
                <a:ea typeface="宋体" pitchFamily="2" charset="-122"/>
              </a:rPr>
              <a:t>这些寄存器的低双字、最低字、最低字节都可以被独立的访问，各自都有自己的名字</a:t>
            </a:r>
            <a:endParaRPr lang="en-US" altLang="zh-CN" sz="2800" b="1" dirty="0">
              <a:solidFill>
                <a:schemeClr val="tx1"/>
              </a:solidFill>
              <a:latin typeface="宋体" pitchFamily="2" charset="-122"/>
              <a:ea typeface="宋体" pitchFamily="2" charset="-122"/>
            </a:endParaRPr>
          </a:p>
          <a:p>
            <a:pPr marL="457200" indent="-457200">
              <a:lnSpc>
                <a:spcPct val="120000"/>
              </a:lnSpc>
              <a:buFont typeface="Wingdings" panose="05000000000000000000" pitchFamily="2" charset="2"/>
              <a:buChar char="Ø"/>
            </a:pPr>
            <a:r>
              <a:rPr lang="en-US" altLang="zh-CN" sz="2800" b="1" dirty="0">
                <a:solidFill>
                  <a:schemeClr val="tx1"/>
                </a:solidFill>
                <a:latin typeface="宋体" pitchFamily="2" charset="-122"/>
                <a:ea typeface="宋体" pitchFamily="2" charset="-122"/>
              </a:rPr>
              <a:t>16</a:t>
            </a:r>
            <a:r>
              <a:rPr lang="zh-CN" altLang="en-US" sz="2800" b="1" dirty="0">
                <a:solidFill>
                  <a:schemeClr val="tx1"/>
                </a:solidFill>
                <a:latin typeface="宋体" pitchFamily="2" charset="-122"/>
                <a:ea typeface="宋体" pitchFamily="2" charset="-122"/>
              </a:rPr>
              <a:t>个 低双字寄存器（</a:t>
            </a:r>
            <a:r>
              <a:rPr lang="en-US" altLang="zh-CN" sz="2800" b="1" dirty="0">
                <a:solidFill>
                  <a:schemeClr val="tx1"/>
                </a:solidFill>
                <a:latin typeface="宋体" pitchFamily="2" charset="-122"/>
                <a:ea typeface="宋体" pitchFamily="2" charset="-122"/>
              </a:rPr>
              <a:t>32</a:t>
            </a:r>
            <a:r>
              <a:rPr lang="zh-CN" altLang="en-US" sz="2800" b="1" dirty="0">
                <a:solidFill>
                  <a:schemeClr val="tx1"/>
                </a:solidFill>
                <a:latin typeface="宋体" pitchFamily="2" charset="-122"/>
                <a:ea typeface="宋体" pitchFamily="2" charset="-122"/>
              </a:rPr>
              <a:t>位）</a:t>
            </a:r>
            <a:endParaRPr lang="en-US" altLang="zh-CN" sz="2800" b="1" dirty="0">
              <a:solidFill>
                <a:schemeClr val="tx1"/>
              </a:solidFill>
              <a:latin typeface="宋体" pitchFamily="2" charset="-122"/>
              <a:ea typeface="宋体" pitchFamily="2" charset="-122"/>
            </a:endParaRPr>
          </a:p>
          <a:p>
            <a:pPr>
              <a:lnSpc>
                <a:spcPct val="120000"/>
              </a:lnSpc>
            </a:pPr>
            <a:r>
              <a:rPr lang="en-US" altLang="zh-CN" sz="2800" b="1" dirty="0">
                <a:solidFill>
                  <a:schemeClr val="tx1"/>
                </a:solidFill>
                <a:latin typeface="宋体" pitchFamily="2" charset="-122"/>
                <a:ea typeface="宋体" pitchFamily="2" charset="-122"/>
              </a:rPr>
              <a:t>   </a:t>
            </a:r>
            <a:r>
              <a:rPr lang="en-US" altLang="zh-CN" sz="2800" b="1" dirty="0" err="1">
                <a:solidFill>
                  <a:schemeClr val="tx1"/>
                </a:solidFill>
                <a:latin typeface="宋体" pitchFamily="2" charset="-122"/>
                <a:ea typeface="宋体" pitchFamily="2" charset="-122"/>
              </a:rPr>
              <a:t>eax</a:t>
            </a:r>
            <a:r>
              <a:rPr lang="zh-CN" altLang="en-US" sz="2800" b="1" dirty="0">
                <a:solidFill>
                  <a:schemeClr val="tx1"/>
                </a:solidFill>
                <a:latin typeface="宋体" pitchFamily="2" charset="-122"/>
                <a:ea typeface="宋体" pitchFamily="2" charset="-122"/>
              </a:rPr>
              <a:t>、</a:t>
            </a:r>
            <a:r>
              <a:rPr lang="en-US" altLang="zh-CN" sz="2800" b="1" dirty="0" err="1">
                <a:solidFill>
                  <a:schemeClr val="tx1"/>
                </a:solidFill>
                <a:latin typeface="宋体" pitchFamily="2" charset="-122"/>
                <a:ea typeface="宋体" pitchFamily="2" charset="-122"/>
              </a:rPr>
              <a:t>ebx</a:t>
            </a:r>
            <a:r>
              <a:rPr lang="zh-CN" altLang="en-US" sz="2800" b="1" dirty="0">
                <a:solidFill>
                  <a:schemeClr val="tx1"/>
                </a:solidFill>
                <a:latin typeface="宋体" pitchFamily="2" charset="-122"/>
                <a:ea typeface="宋体" pitchFamily="2" charset="-122"/>
              </a:rPr>
              <a:t>、</a:t>
            </a:r>
            <a:r>
              <a:rPr lang="en-US" altLang="zh-CN" sz="2800" b="1" dirty="0" err="1">
                <a:solidFill>
                  <a:schemeClr val="tx1"/>
                </a:solidFill>
                <a:latin typeface="宋体" pitchFamily="2" charset="-122"/>
                <a:ea typeface="宋体" pitchFamily="2" charset="-122"/>
              </a:rPr>
              <a:t>ecx</a:t>
            </a:r>
            <a:r>
              <a:rPr lang="zh-CN" altLang="en-US" sz="2800" b="1" dirty="0">
                <a:solidFill>
                  <a:schemeClr val="tx1"/>
                </a:solidFill>
                <a:latin typeface="宋体" pitchFamily="2" charset="-122"/>
                <a:ea typeface="宋体" pitchFamily="2" charset="-122"/>
              </a:rPr>
              <a:t>、</a:t>
            </a:r>
            <a:r>
              <a:rPr lang="en-US" altLang="zh-CN" sz="2800" b="1" dirty="0" err="1">
                <a:solidFill>
                  <a:schemeClr val="tx1"/>
                </a:solidFill>
                <a:latin typeface="宋体" pitchFamily="2" charset="-122"/>
                <a:ea typeface="宋体" pitchFamily="2" charset="-122"/>
              </a:rPr>
              <a:t>edx</a:t>
            </a:r>
            <a:r>
              <a:rPr lang="zh-CN" altLang="en-US" sz="2800" b="1" dirty="0">
                <a:solidFill>
                  <a:schemeClr val="tx1"/>
                </a:solidFill>
                <a:latin typeface="宋体" pitchFamily="2" charset="-122"/>
                <a:ea typeface="宋体" pitchFamily="2" charset="-122"/>
              </a:rPr>
              <a:t>、</a:t>
            </a:r>
            <a:r>
              <a:rPr lang="en-US" altLang="zh-CN" sz="2800" b="1" dirty="0" err="1">
                <a:solidFill>
                  <a:schemeClr val="tx1"/>
                </a:solidFill>
                <a:latin typeface="宋体" pitchFamily="2" charset="-122"/>
                <a:ea typeface="宋体" pitchFamily="2" charset="-122"/>
              </a:rPr>
              <a:t>ebp</a:t>
            </a:r>
            <a:r>
              <a:rPr lang="zh-CN" altLang="en-US" sz="2800" b="1" dirty="0">
                <a:solidFill>
                  <a:schemeClr val="tx1"/>
                </a:solidFill>
                <a:latin typeface="宋体" pitchFamily="2" charset="-122"/>
                <a:ea typeface="宋体" pitchFamily="2" charset="-122"/>
              </a:rPr>
              <a:t>、</a:t>
            </a:r>
            <a:r>
              <a:rPr lang="en-US" altLang="zh-CN" sz="2800" b="1" dirty="0" err="1">
                <a:solidFill>
                  <a:schemeClr val="tx1"/>
                </a:solidFill>
                <a:latin typeface="宋体" pitchFamily="2" charset="-122"/>
                <a:ea typeface="宋体" pitchFamily="2" charset="-122"/>
              </a:rPr>
              <a:t>esi</a:t>
            </a:r>
            <a:r>
              <a:rPr lang="zh-CN" altLang="en-US" sz="2800" b="1" dirty="0">
                <a:solidFill>
                  <a:schemeClr val="tx1"/>
                </a:solidFill>
                <a:latin typeface="宋体" pitchFamily="2" charset="-122"/>
                <a:ea typeface="宋体" pitchFamily="2" charset="-122"/>
              </a:rPr>
              <a:t>、</a:t>
            </a:r>
            <a:r>
              <a:rPr lang="en-US" altLang="zh-CN" sz="2800" b="1" dirty="0" err="1">
                <a:solidFill>
                  <a:schemeClr val="tx1"/>
                </a:solidFill>
                <a:latin typeface="宋体" pitchFamily="2" charset="-122"/>
                <a:ea typeface="宋体" pitchFamily="2" charset="-122"/>
              </a:rPr>
              <a:t>edi</a:t>
            </a:r>
            <a:r>
              <a:rPr lang="zh-CN" altLang="en-US" sz="2800" b="1" dirty="0">
                <a:solidFill>
                  <a:schemeClr val="tx1"/>
                </a:solidFill>
                <a:latin typeface="宋体" pitchFamily="2" charset="-122"/>
                <a:ea typeface="宋体" pitchFamily="2" charset="-122"/>
              </a:rPr>
              <a:t>、</a:t>
            </a:r>
            <a:r>
              <a:rPr lang="en-US" altLang="zh-CN" sz="2800" b="1" dirty="0" err="1">
                <a:solidFill>
                  <a:schemeClr val="tx1"/>
                </a:solidFill>
                <a:latin typeface="宋体" pitchFamily="2" charset="-122"/>
                <a:ea typeface="宋体" pitchFamily="2" charset="-122"/>
              </a:rPr>
              <a:t>esp</a:t>
            </a:r>
            <a:r>
              <a:rPr lang="zh-CN" altLang="en-US" sz="2800" b="1" dirty="0">
                <a:solidFill>
                  <a:schemeClr val="tx1"/>
                </a:solidFill>
                <a:latin typeface="宋体" pitchFamily="2" charset="-122"/>
                <a:ea typeface="宋体" pitchFamily="2" charset="-122"/>
              </a:rPr>
              <a:t>、</a:t>
            </a:r>
          </a:p>
          <a:p>
            <a:pPr>
              <a:lnSpc>
                <a:spcPct val="120000"/>
              </a:lnSpc>
            </a:pPr>
            <a:r>
              <a:rPr lang="zh-CN" altLang="en-US" sz="2800" b="1" dirty="0">
                <a:solidFill>
                  <a:schemeClr val="tx1"/>
                </a:solidFill>
                <a:latin typeface="宋体" pitchFamily="2" charset="-122"/>
                <a:ea typeface="宋体" pitchFamily="2" charset="-122"/>
              </a:rPr>
              <a:t>   </a:t>
            </a:r>
            <a:r>
              <a:rPr lang="en-US" altLang="zh-CN" sz="2800" b="1" dirty="0">
                <a:solidFill>
                  <a:schemeClr val="tx1"/>
                </a:solidFill>
                <a:latin typeface="宋体" pitchFamily="2" charset="-122"/>
                <a:ea typeface="宋体" pitchFamily="2" charset="-122"/>
              </a:rPr>
              <a:t>r8d -- r15d</a:t>
            </a:r>
          </a:p>
        </p:txBody>
      </p:sp>
    </p:spTree>
    <p:custDataLst>
      <p:tags r:id="rId1"/>
    </p:custDataLst>
    <p:extLst>
      <p:ext uri="{BB962C8B-B14F-4D97-AF65-F5344CB8AC3E}">
        <p14:creationId xmlns:p14="http://schemas.microsoft.com/office/powerpoint/2010/main" val="3467731402"/>
      </p:ext>
    </p:extLst>
  </p:cSld>
  <p:clrMapOvr>
    <a:masterClrMapping/>
  </p:clrMapOvr>
  <p:transition>
    <p:dissolv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395536" y="1463059"/>
            <a:ext cx="7848872" cy="5005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marL="457200" indent="-457200" eaLnBrk="1" hangingPunct="1">
              <a:lnSpc>
                <a:spcPct val="135000"/>
              </a:lnSpc>
              <a:spcBef>
                <a:spcPts val="0"/>
              </a:spcBef>
              <a:buFont typeface="Wingdings" panose="05000000000000000000" pitchFamily="2" charset="2"/>
              <a:buChar char="Ø"/>
            </a:pPr>
            <a:r>
              <a:rPr lang="zh-CN" altLang="en-US" sz="2400" b="1" dirty="0">
                <a:solidFill>
                  <a:schemeClr val="tx1"/>
                </a:solidFill>
                <a:latin typeface="宋体" panose="02010600030101010101" pitchFamily="2" charset="-122"/>
                <a:ea typeface="宋体" panose="02010600030101010101" pitchFamily="2" charset="-122"/>
              </a:rPr>
              <a:t>成立于</a:t>
            </a:r>
            <a:r>
              <a:rPr lang="en-US" altLang="zh-CN" sz="2400" b="1" dirty="0">
                <a:solidFill>
                  <a:schemeClr val="tx1"/>
                </a:solidFill>
                <a:latin typeface="宋体" panose="02010600030101010101" pitchFamily="2" charset="-122"/>
                <a:ea typeface="宋体" panose="02010600030101010101" pitchFamily="2" charset="-122"/>
              </a:rPr>
              <a:t>1968</a:t>
            </a:r>
            <a:r>
              <a:rPr lang="zh-CN" altLang="en-US" sz="2400" b="1" dirty="0">
                <a:solidFill>
                  <a:schemeClr val="tx1"/>
                </a:solidFill>
                <a:latin typeface="宋体" panose="02010600030101010101" pitchFamily="2" charset="-122"/>
                <a:ea typeface="宋体" panose="02010600030101010101" pitchFamily="2" charset="-122"/>
              </a:rPr>
              <a:t>年</a:t>
            </a:r>
            <a:endParaRPr lang="en-US" altLang="zh-CN" sz="2400" b="1" dirty="0">
              <a:solidFill>
                <a:schemeClr val="tx1"/>
              </a:solidFill>
              <a:latin typeface="宋体" panose="02010600030101010101" pitchFamily="2" charset="-122"/>
              <a:ea typeface="宋体" panose="02010600030101010101" pitchFamily="2" charset="-122"/>
            </a:endParaRPr>
          </a:p>
          <a:p>
            <a:pPr marL="457200" indent="-457200" eaLnBrk="1" hangingPunct="1">
              <a:lnSpc>
                <a:spcPct val="135000"/>
              </a:lnSpc>
              <a:spcBef>
                <a:spcPts val="0"/>
              </a:spcBef>
              <a:buFont typeface="Wingdings" panose="05000000000000000000" pitchFamily="2" charset="2"/>
              <a:buChar char="Ø"/>
            </a:pPr>
            <a:r>
              <a:rPr lang="en-US" altLang="zh-CN" sz="2400" b="1" dirty="0" err="1">
                <a:solidFill>
                  <a:schemeClr val="tx1"/>
                </a:solidFill>
                <a:latin typeface="宋体" panose="02010600030101010101" pitchFamily="2" charset="-122"/>
                <a:ea typeface="宋体" panose="02010600030101010101" pitchFamily="2" charset="-122"/>
              </a:rPr>
              <a:t>INTegrated</a:t>
            </a:r>
            <a:r>
              <a:rPr lang="en-US" altLang="zh-CN" sz="2400" b="1" dirty="0">
                <a:solidFill>
                  <a:schemeClr val="tx1"/>
                </a:solidFill>
                <a:latin typeface="宋体" panose="02010600030101010101" pitchFamily="2" charset="-122"/>
                <a:ea typeface="宋体" panose="02010600030101010101" pitchFamily="2" charset="-122"/>
              </a:rPr>
              <a:t> </a:t>
            </a:r>
            <a:r>
              <a:rPr lang="en-US" altLang="zh-CN" sz="2400" b="1" dirty="0" err="1">
                <a:solidFill>
                  <a:schemeClr val="tx1"/>
                </a:solidFill>
                <a:latin typeface="宋体" panose="02010600030101010101" pitchFamily="2" charset="-122"/>
                <a:ea typeface="宋体" panose="02010600030101010101" pitchFamily="2" charset="-122"/>
              </a:rPr>
              <a:t>ELectronics</a:t>
            </a:r>
            <a:r>
              <a:rPr lang="zh-CN" altLang="en-US" sz="2400" b="1" dirty="0">
                <a:solidFill>
                  <a:schemeClr val="tx1"/>
                </a:solidFill>
                <a:latin typeface="宋体" panose="02010600030101010101" pitchFamily="2" charset="-122"/>
                <a:ea typeface="宋体" panose="02010600030101010101" pitchFamily="2" charset="-122"/>
              </a:rPr>
              <a:t>（集成电子）的缩写</a:t>
            </a:r>
            <a:endParaRPr lang="en-US" altLang="zh-CN" sz="2400" b="1" dirty="0">
              <a:solidFill>
                <a:schemeClr val="tx1"/>
              </a:solidFill>
              <a:latin typeface="宋体" panose="02010600030101010101" pitchFamily="2" charset="-122"/>
              <a:ea typeface="宋体" panose="02010600030101010101" pitchFamily="2" charset="-122"/>
            </a:endParaRPr>
          </a:p>
          <a:p>
            <a:pPr marL="457200" indent="-457200" eaLnBrk="1" hangingPunct="1">
              <a:lnSpc>
                <a:spcPct val="135000"/>
              </a:lnSpc>
              <a:spcBef>
                <a:spcPts val="0"/>
              </a:spcBef>
              <a:buFont typeface="Wingdings" panose="05000000000000000000" pitchFamily="2" charset="2"/>
              <a:buChar char="Ø"/>
            </a:pPr>
            <a:r>
              <a:rPr lang="zh-CN" altLang="en-US" sz="2400" b="1" dirty="0">
                <a:solidFill>
                  <a:schemeClr val="tx1"/>
                </a:solidFill>
                <a:latin typeface="宋体" panose="02010600030101010101" pitchFamily="2" charset="-122"/>
                <a:ea typeface="宋体" panose="02010600030101010101" pitchFamily="2" charset="-122"/>
              </a:rPr>
              <a:t>先后推出的中央处理器：</a:t>
            </a:r>
            <a:r>
              <a:rPr lang="en-US" altLang="zh-CN" sz="2400" b="1" dirty="0">
                <a:solidFill>
                  <a:schemeClr val="tx1"/>
                </a:solidFill>
                <a:latin typeface="宋体" panose="02010600030101010101" pitchFamily="2" charset="-122"/>
                <a:ea typeface="宋体" panose="02010600030101010101" pitchFamily="2" charset="-122"/>
              </a:rPr>
              <a:t>Intel4004</a:t>
            </a:r>
            <a:r>
              <a:rPr lang="zh-CN" altLang="en-US" sz="2400" b="1" dirty="0">
                <a:solidFill>
                  <a:schemeClr val="tx1"/>
                </a:solidFill>
                <a:latin typeface="宋体" panose="02010600030101010101" pitchFamily="2" charset="-122"/>
                <a:ea typeface="宋体" panose="02010600030101010101" pitchFamily="2" charset="-122"/>
              </a:rPr>
              <a:t>、</a:t>
            </a:r>
            <a:r>
              <a:rPr lang="en-US" altLang="zh-CN" sz="2400" b="1" dirty="0">
                <a:solidFill>
                  <a:schemeClr val="tx1"/>
                </a:solidFill>
                <a:latin typeface="宋体" panose="02010600030101010101" pitchFamily="2" charset="-122"/>
                <a:ea typeface="宋体" panose="02010600030101010101" pitchFamily="2" charset="-122"/>
              </a:rPr>
              <a:t>Intel8008</a:t>
            </a:r>
            <a:r>
              <a:rPr lang="zh-CN" altLang="en-US" sz="2400" b="1" dirty="0">
                <a:solidFill>
                  <a:schemeClr val="tx1"/>
                </a:solidFill>
                <a:latin typeface="宋体" panose="02010600030101010101" pitchFamily="2" charset="-122"/>
                <a:ea typeface="宋体" panose="02010600030101010101" pitchFamily="2" charset="-122"/>
              </a:rPr>
              <a:t>、</a:t>
            </a:r>
            <a:r>
              <a:rPr lang="en-US" altLang="zh-CN" sz="2400" b="1" dirty="0">
                <a:solidFill>
                  <a:schemeClr val="tx1"/>
                </a:solidFill>
                <a:latin typeface="宋体" panose="02010600030101010101" pitchFamily="2" charset="-122"/>
                <a:ea typeface="宋体" panose="02010600030101010101" pitchFamily="2" charset="-122"/>
              </a:rPr>
              <a:t>Intel8080/8085</a:t>
            </a:r>
            <a:r>
              <a:rPr lang="zh-CN" altLang="en-US" sz="2400" b="1" dirty="0">
                <a:solidFill>
                  <a:schemeClr val="tx1"/>
                </a:solidFill>
                <a:latin typeface="宋体" panose="02010600030101010101" pitchFamily="2" charset="-122"/>
                <a:ea typeface="宋体" panose="02010600030101010101" pitchFamily="2" charset="-122"/>
              </a:rPr>
              <a:t>、</a:t>
            </a:r>
            <a:r>
              <a:rPr lang="en-US" altLang="zh-CN" sz="2400" b="1" dirty="0">
                <a:solidFill>
                  <a:schemeClr val="tx1"/>
                </a:solidFill>
                <a:latin typeface="宋体" panose="02010600030101010101" pitchFamily="2" charset="-122"/>
                <a:ea typeface="宋体" panose="02010600030101010101" pitchFamily="2" charset="-122"/>
              </a:rPr>
              <a:t>8086/8088</a:t>
            </a:r>
            <a:r>
              <a:rPr lang="zh-CN" altLang="en-US" sz="2400" b="1" dirty="0">
                <a:solidFill>
                  <a:schemeClr val="tx1"/>
                </a:solidFill>
                <a:latin typeface="宋体" panose="02010600030101010101" pitchFamily="2" charset="-122"/>
                <a:ea typeface="宋体" panose="02010600030101010101" pitchFamily="2" charset="-122"/>
              </a:rPr>
              <a:t>、</a:t>
            </a:r>
            <a:r>
              <a:rPr lang="en-US" altLang="zh-CN" sz="2400" b="1" dirty="0">
                <a:solidFill>
                  <a:schemeClr val="tx1"/>
                </a:solidFill>
                <a:latin typeface="宋体" panose="02010600030101010101" pitchFamily="2" charset="-122"/>
                <a:ea typeface="宋体" panose="02010600030101010101" pitchFamily="2" charset="-122"/>
              </a:rPr>
              <a:t>80186</a:t>
            </a:r>
            <a:r>
              <a:rPr lang="zh-CN" altLang="en-US" sz="2400" b="1" dirty="0">
                <a:solidFill>
                  <a:schemeClr val="tx1"/>
                </a:solidFill>
                <a:latin typeface="宋体" panose="02010600030101010101" pitchFamily="2" charset="-122"/>
                <a:ea typeface="宋体" panose="02010600030101010101" pitchFamily="2" charset="-122"/>
              </a:rPr>
              <a:t>、</a:t>
            </a:r>
            <a:r>
              <a:rPr lang="en-US" altLang="zh-CN" sz="2400" b="1" dirty="0">
                <a:solidFill>
                  <a:schemeClr val="tx1"/>
                </a:solidFill>
                <a:latin typeface="宋体" panose="02010600030101010101" pitchFamily="2" charset="-122"/>
                <a:ea typeface="宋体" panose="02010600030101010101" pitchFamily="2" charset="-122"/>
              </a:rPr>
              <a:t>80286</a:t>
            </a:r>
            <a:r>
              <a:rPr lang="zh-CN" altLang="en-US" sz="2400" b="1" dirty="0">
                <a:solidFill>
                  <a:schemeClr val="tx1"/>
                </a:solidFill>
                <a:latin typeface="宋体" panose="02010600030101010101" pitchFamily="2" charset="-122"/>
                <a:ea typeface="宋体" panose="02010600030101010101" pitchFamily="2" charset="-122"/>
              </a:rPr>
              <a:t>、</a:t>
            </a:r>
            <a:r>
              <a:rPr lang="en-US" altLang="zh-CN" sz="2400" b="1" dirty="0">
                <a:solidFill>
                  <a:schemeClr val="tx1"/>
                </a:solidFill>
                <a:latin typeface="宋体" panose="02010600030101010101" pitchFamily="2" charset="-122"/>
                <a:ea typeface="宋体" panose="02010600030101010101" pitchFamily="2" charset="-122"/>
              </a:rPr>
              <a:t>i386</a:t>
            </a:r>
            <a:r>
              <a:rPr lang="zh-CN" altLang="en-US" sz="2400" b="1" dirty="0">
                <a:solidFill>
                  <a:schemeClr val="tx1"/>
                </a:solidFill>
                <a:latin typeface="宋体" panose="02010600030101010101" pitchFamily="2" charset="-122"/>
                <a:ea typeface="宋体" panose="02010600030101010101" pitchFamily="2" charset="-122"/>
              </a:rPr>
              <a:t>、</a:t>
            </a:r>
            <a:r>
              <a:rPr lang="en-US" altLang="zh-CN" sz="2400" b="1" dirty="0">
                <a:solidFill>
                  <a:schemeClr val="tx1"/>
                </a:solidFill>
                <a:latin typeface="宋体" panose="02010600030101010101" pitchFamily="2" charset="-122"/>
                <a:ea typeface="宋体" panose="02010600030101010101" pitchFamily="2" charset="-122"/>
              </a:rPr>
              <a:t>i486</a:t>
            </a:r>
          </a:p>
          <a:p>
            <a:pPr marL="457200" indent="-457200" eaLnBrk="1" hangingPunct="1">
              <a:lnSpc>
                <a:spcPct val="135000"/>
              </a:lnSpc>
              <a:spcBef>
                <a:spcPts val="0"/>
              </a:spcBef>
              <a:buFont typeface="Wingdings" panose="05000000000000000000" pitchFamily="2" charset="2"/>
              <a:buChar char="Ø"/>
            </a:pPr>
            <a:r>
              <a:rPr lang="en-US" altLang="zh-CN" sz="2400" b="1" dirty="0">
                <a:solidFill>
                  <a:schemeClr val="tx1"/>
                </a:solidFill>
                <a:latin typeface="宋体" panose="02010600030101010101" pitchFamily="2" charset="-122"/>
                <a:ea typeface="宋体" panose="02010600030101010101" pitchFamily="2" charset="-122"/>
              </a:rPr>
              <a:t>Pentium</a:t>
            </a:r>
            <a:r>
              <a:rPr lang="zh-CN" altLang="en-US" sz="2400" b="1" dirty="0">
                <a:solidFill>
                  <a:schemeClr val="tx1"/>
                </a:solidFill>
                <a:latin typeface="宋体" panose="02010600030101010101" pitchFamily="2" charset="-122"/>
                <a:ea typeface="宋体" panose="02010600030101010101" pitchFamily="2" charset="-122"/>
              </a:rPr>
              <a:t>（奔腾）、</a:t>
            </a:r>
            <a:r>
              <a:rPr lang="en-US" altLang="zh-CN" sz="2400" b="1" dirty="0">
                <a:solidFill>
                  <a:schemeClr val="tx1"/>
                </a:solidFill>
                <a:latin typeface="宋体" panose="02010600030101010101" pitchFamily="2" charset="-122"/>
                <a:ea typeface="宋体" panose="02010600030101010101" pitchFamily="2" charset="-122"/>
              </a:rPr>
              <a:t>Pentium II</a:t>
            </a:r>
            <a:r>
              <a:rPr lang="zh-CN" altLang="en-US" sz="2400" b="1" dirty="0">
                <a:solidFill>
                  <a:schemeClr val="tx1"/>
                </a:solidFill>
                <a:latin typeface="宋体" panose="02010600030101010101" pitchFamily="2" charset="-122"/>
                <a:ea typeface="宋体" panose="02010600030101010101" pitchFamily="2" charset="-122"/>
              </a:rPr>
              <a:t>、</a:t>
            </a:r>
            <a:r>
              <a:rPr lang="en-US" altLang="zh-CN" sz="2400" b="1" dirty="0">
                <a:solidFill>
                  <a:schemeClr val="tx1"/>
                </a:solidFill>
                <a:latin typeface="宋体" panose="02010600030101010101" pitchFamily="2" charset="-122"/>
                <a:ea typeface="宋体" panose="02010600030101010101" pitchFamily="2" charset="-122"/>
              </a:rPr>
              <a:t>Pentium III</a:t>
            </a:r>
            <a:r>
              <a:rPr lang="zh-CN" altLang="en-US" sz="2400" b="1" dirty="0">
                <a:solidFill>
                  <a:schemeClr val="tx1"/>
                </a:solidFill>
                <a:latin typeface="宋体" panose="02010600030101010101" pitchFamily="2" charset="-122"/>
                <a:ea typeface="宋体" panose="02010600030101010101" pitchFamily="2" charset="-122"/>
              </a:rPr>
              <a:t>、</a:t>
            </a:r>
            <a:r>
              <a:rPr lang="en-US" altLang="zh-CN" sz="2400" b="1" dirty="0">
                <a:solidFill>
                  <a:schemeClr val="tx1"/>
                </a:solidFill>
                <a:latin typeface="宋体" panose="02010600030101010101" pitchFamily="2" charset="-122"/>
                <a:ea typeface="宋体" panose="02010600030101010101" pitchFamily="2" charset="-122"/>
              </a:rPr>
              <a:t>Pentium IV</a:t>
            </a:r>
          </a:p>
          <a:p>
            <a:pPr marL="457200" indent="-457200" eaLnBrk="1" hangingPunct="1">
              <a:lnSpc>
                <a:spcPct val="135000"/>
              </a:lnSpc>
              <a:spcBef>
                <a:spcPts val="0"/>
              </a:spcBef>
              <a:buFont typeface="Wingdings" panose="05000000000000000000" pitchFamily="2" charset="2"/>
              <a:buChar char="Ø"/>
            </a:pPr>
            <a:r>
              <a:rPr lang="en-US" altLang="zh-CN" sz="2400" b="1" dirty="0">
                <a:solidFill>
                  <a:schemeClr val="tx1"/>
                </a:solidFill>
                <a:latin typeface="宋体" panose="02010600030101010101" pitchFamily="2" charset="-122"/>
                <a:ea typeface="宋体" panose="02010600030101010101" pitchFamily="2" charset="-122"/>
              </a:rPr>
              <a:t>Xeon</a:t>
            </a:r>
            <a:r>
              <a:rPr lang="zh-CN" altLang="en-US" sz="2400" b="1" dirty="0">
                <a:solidFill>
                  <a:schemeClr val="tx1"/>
                </a:solidFill>
                <a:latin typeface="宋体" panose="02010600030101010101" pitchFamily="2" charset="-122"/>
                <a:ea typeface="宋体" panose="02010600030101010101" pitchFamily="2" charset="-122"/>
              </a:rPr>
              <a:t>（至强）、</a:t>
            </a:r>
            <a:r>
              <a:rPr lang="en-US" altLang="zh-CN" sz="2400" b="1" dirty="0">
                <a:solidFill>
                  <a:schemeClr val="tx1"/>
                </a:solidFill>
                <a:latin typeface="宋体" panose="02010600030101010101" pitchFamily="2" charset="-122"/>
                <a:ea typeface="宋体" panose="02010600030101010101" pitchFamily="2" charset="-122"/>
              </a:rPr>
              <a:t>Xeon3</a:t>
            </a:r>
            <a:r>
              <a:rPr lang="zh-CN" altLang="en-US" sz="2400" b="1" dirty="0">
                <a:solidFill>
                  <a:schemeClr val="tx1"/>
                </a:solidFill>
                <a:latin typeface="宋体" panose="02010600030101010101" pitchFamily="2" charset="-122"/>
                <a:ea typeface="宋体" panose="02010600030101010101" pitchFamily="2" charset="-122"/>
              </a:rPr>
              <a:t>、</a:t>
            </a:r>
            <a:r>
              <a:rPr lang="en-US" altLang="zh-CN" sz="2400" b="1" dirty="0">
                <a:solidFill>
                  <a:schemeClr val="tx1"/>
                </a:solidFill>
                <a:latin typeface="宋体" panose="02010600030101010101" pitchFamily="2" charset="-122"/>
                <a:ea typeface="宋体" panose="02010600030101010101" pitchFamily="2" charset="-122"/>
              </a:rPr>
              <a:t>Xeon5</a:t>
            </a:r>
            <a:r>
              <a:rPr lang="zh-CN" altLang="en-US" sz="2400" b="1" dirty="0">
                <a:solidFill>
                  <a:schemeClr val="tx1"/>
                </a:solidFill>
                <a:latin typeface="宋体" panose="02010600030101010101" pitchFamily="2" charset="-122"/>
                <a:ea typeface="宋体" panose="02010600030101010101" pitchFamily="2" charset="-122"/>
              </a:rPr>
              <a:t>、</a:t>
            </a:r>
            <a:r>
              <a:rPr lang="en-US" altLang="zh-CN" sz="2400" b="1" dirty="0">
                <a:solidFill>
                  <a:schemeClr val="tx1"/>
                </a:solidFill>
                <a:latin typeface="宋体" panose="02010600030101010101" pitchFamily="2" charset="-122"/>
                <a:ea typeface="宋体" panose="02010600030101010101" pitchFamily="2" charset="-122"/>
              </a:rPr>
              <a:t>Xeon7</a:t>
            </a:r>
          </a:p>
          <a:p>
            <a:pPr marL="457200" indent="-457200" eaLnBrk="1" hangingPunct="1">
              <a:lnSpc>
                <a:spcPct val="135000"/>
              </a:lnSpc>
              <a:spcBef>
                <a:spcPts val="0"/>
              </a:spcBef>
              <a:buFont typeface="Wingdings" panose="05000000000000000000" pitchFamily="2" charset="2"/>
              <a:buChar char="Ø"/>
            </a:pPr>
            <a:r>
              <a:rPr lang="en-US" altLang="zh-CN" sz="2400" b="1" dirty="0">
                <a:solidFill>
                  <a:schemeClr val="tx1"/>
                </a:solidFill>
                <a:latin typeface="宋体" panose="02010600030101010101" pitchFamily="2" charset="-122"/>
                <a:ea typeface="宋体" panose="02010600030101010101" pitchFamily="2" charset="-122"/>
              </a:rPr>
              <a:t>Itanium</a:t>
            </a:r>
            <a:r>
              <a:rPr lang="zh-CN" altLang="en-US" sz="2400" b="1" dirty="0">
                <a:solidFill>
                  <a:schemeClr val="tx1"/>
                </a:solidFill>
                <a:latin typeface="宋体" panose="02010600030101010101" pitchFamily="2" charset="-122"/>
                <a:ea typeface="宋体" panose="02010600030101010101" pitchFamily="2" charset="-122"/>
              </a:rPr>
              <a:t>（安腾）、</a:t>
            </a:r>
            <a:r>
              <a:rPr lang="en-US" altLang="zh-CN" sz="2400" b="1" dirty="0">
                <a:solidFill>
                  <a:schemeClr val="tx1"/>
                </a:solidFill>
                <a:latin typeface="宋体" panose="02010600030101010101" pitchFamily="2" charset="-122"/>
                <a:ea typeface="宋体" panose="02010600030101010101" pitchFamily="2" charset="-122"/>
              </a:rPr>
              <a:t>Itanium 2</a:t>
            </a:r>
          </a:p>
          <a:p>
            <a:pPr marL="457200" indent="-457200" eaLnBrk="1" hangingPunct="1">
              <a:lnSpc>
                <a:spcPct val="135000"/>
              </a:lnSpc>
              <a:spcBef>
                <a:spcPts val="0"/>
              </a:spcBef>
              <a:buFont typeface="Wingdings" panose="05000000000000000000" pitchFamily="2" charset="2"/>
              <a:buChar char="Ø"/>
            </a:pPr>
            <a:r>
              <a:rPr lang="en-US" altLang="zh-CN" sz="2400" b="1" dirty="0">
                <a:solidFill>
                  <a:schemeClr val="tx1"/>
                </a:solidFill>
                <a:latin typeface="宋体" panose="02010600030101010101" pitchFamily="2" charset="-122"/>
                <a:ea typeface="宋体" panose="02010600030101010101" pitchFamily="2" charset="-122"/>
              </a:rPr>
              <a:t>Core</a:t>
            </a:r>
            <a:r>
              <a:rPr lang="zh-CN" altLang="en-US" sz="2400" b="1" dirty="0">
                <a:solidFill>
                  <a:schemeClr val="tx1"/>
                </a:solidFill>
                <a:latin typeface="宋体" panose="02010600030101010101" pitchFamily="2" charset="-122"/>
                <a:ea typeface="宋体" panose="02010600030101010101" pitchFamily="2" charset="-122"/>
              </a:rPr>
              <a:t>（酷睿）、</a:t>
            </a:r>
            <a:r>
              <a:rPr lang="en-US" altLang="zh-CN" sz="2400" b="1" dirty="0">
                <a:solidFill>
                  <a:schemeClr val="tx1"/>
                </a:solidFill>
                <a:latin typeface="宋体" panose="02010600030101010101" pitchFamily="2" charset="-122"/>
                <a:ea typeface="宋体" panose="02010600030101010101" pitchFamily="2" charset="-122"/>
              </a:rPr>
              <a:t>i3</a:t>
            </a:r>
            <a:r>
              <a:rPr lang="zh-CN" altLang="en-US" sz="2400" b="1" dirty="0">
                <a:solidFill>
                  <a:schemeClr val="tx1"/>
                </a:solidFill>
                <a:latin typeface="宋体" panose="02010600030101010101" pitchFamily="2" charset="-122"/>
                <a:ea typeface="宋体" panose="02010600030101010101" pitchFamily="2" charset="-122"/>
              </a:rPr>
              <a:t>、</a:t>
            </a:r>
            <a:r>
              <a:rPr lang="en-US" altLang="zh-CN" sz="2400" b="1" dirty="0">
                <a:solidFill>
                  <a:schemeClr val="tx1"/>
                </a:solidFill>
                <a:latin typeface="宋体" panose="02010600030101010101" pitchFamily="2" charset="-122"/>
                <a:ea typeface="宋体" panose="02010600030101010101" pitchFamily="2" charset="-122"/>
              </a:rPr>
              <a:t>i5</a:t>
            </a:r>
            <a:r>
              <a:rPr lang="zh-CN" altLang="en-US" sz="2400" b="1" dirty="0">
                <a:solidFill>
                  <a:schemeClr val="tx1"/>
                </a:solidFill>
                <a:latin typeface="宋体" panose="02010600030101010101" pitchFamily="2" charset="-122"/>
                <a:ea typeface="宋体" panose="02010600030101010101" pitchFamily="2" charset="-122"/>
              </a:rPr>
              <a:t>、</a:t>
            </a:r>
            <a:r>
              <a:rPr lang="en-US" altLang="zh-CN" sz="2400" b="1" dirty="0">
                <a:solidFill>
                  <a:schemeClr val="tx1"/>
                </a:solidFill>
                <a:latin typeface="宋体" panose="02010600030101010101" pitchFamily="2" charset="-122"/>
                <a:ea typeface="宋体" panose="02010600030101010101" pitchFamily="2" charset="-122"/>
              </a:rPr>
              <a:t>i7</a:t>
            </a:r>
            <a:r>
              <a:rPr lang="zh-CN" altLang="en-US" sz="2400" b="1" dirty="0">
                <a:solidFill>
                  <a:schemeClr val="tx1"/>
                </a:solidFill>
                <a:latin typeface="宋体" panose="02010600030101010101" pitchFamily="2" charset="-122"/>
                <a:ea typeface="宋体" panose="02010600030101010101" pitchFamily="2" charset="-122"/>
              </a:rPr>
              <a:t>、</a:t>
            </a:r>
            <a:r>
              <a:rPr lang="en-US" altLang="zh-CN" sz="2400" b="1" dirty="0">
                <a:solidFill>
                  <a:schemeClr val="tx1"/>
                </a:solidFill>
                <a:latin typeface="宋体" panose="02010600030101010101" pitchFamily="2" charset="-122"/>
                <a:ea typeface="宋体" panose="02010600030101010101" pitchFamily="2" charset="-122"/>
              </a:rPr>
              <a:t>i9 </a:t>
            </a:r>
            <a:r>
              <a:rPr lang="zh-CN" altLang="en-US" sz="2400" b="1" dirty="0">
                <a:solidFill>
                  <a:schemeClr val="tx1"/>
                </a:solidFill>
                <a:latin typeface="宋体" panose="02010600030101010101" pitchFamily="2" charset="-122"/>
                <a:ea typeface="宋体" panose="02010600030101010101" pitchFamily="2" charset="-122"/>
              </a:rPr>
              <a:t>系列</a:t>
            </a:r>
            <a:endParaRPr lang="zh-CN" altLang="zh-CN" sz="2400" b="1" dirty="0">
              <a:solidFill>
                <a:schemeClr val="tx1"/>
              </a:solidFill>
              <a:latin typeface="宋体" panose="02010600030101010101" pitchFamily="2" charset="-122"/>
              <a:ea typeface="宋体" panose="02010600030101010101" pitchFamily="2" charset="-122"/>
            </a:endParaRPr>
          </a:p>
        </p:txBody>
      </p:sp>
      <p:sp>
        <p:nvSpPr>
          <p:cNvPr id="20483" name="Text Box 3"/>
          <p:cNvSpPr txBox="1">
            <a:spLocks noChangeArrowheads="1"/>
          </p:cNvSpPr>
          <p:nvPr/>
        </p:nvSpPr>
        <p:spPr bwMode="auto">
          <a:xfrm>
            <a:off x="395536" y="188640"/>
            <a:ext cx="72723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3600" b="1" dirty="0">
                <a:solidFill>
                  <a:schemeClr val="bg1"/>
                </a:solidFill>
              </a:rPr>
              <a:t>2.1  Intel</a:t>
            </a:r>
            <a:r>
              <a:rPr lang="zh-CN" altLang="en-US" sz="3600" b="1" dirty="0">
                <a:solidFill>
                  <a:schemeClr val="bg1"/>
                </a:solidFill>
              </a:rPr>
              <a:t>微处理器的发展史</a:t>
            </a:r>
          </a:p>
        </p:txBody>
      </p:sp>
    </p:spTree>
    <p:extLst>
      <p:ext uri="{BB962C8B-B14F-4D97-AF65-F5344CB8AC3E}">
        <p14:creationId xmlns:p14="http://schemas.microsoft.com/office/powerpoint/2010/main" val="6336002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a:extLst>
              <a:ext uri="{FF2B5EF4-FFF2-40B4-BE49-F238E27FC236}">
                <a16:creationId xmlns:a16="http://schemas.microsoft.com/office/drawing/2014/main" id="{3D287107-65C2-4225-9F9E-38092E9FC6E5}"/>
              </a:ext>
            </a:extLst>
          </p:cNvPr>
          <p:cNvSpPr txBox="1"/>
          <p:nvPr/>
        </p:nvSpPr>
        <p:spPr>
          <a:xfrm>
            <a:off x="467545" y="1484784"/>
            <a:ext cx="7488831" cy="4160178"/>
          </a:xfrm>
          <a:prstGeom prst="rect">
            <a:avLst/>
          </a:prstGeom>
          <a:noFill/>
        </p:spPr>
        <p:txBody>
          <a:bodyPr wrap="square">
            <a:spAutoFit/>
          </a:bodyPr>
          <a:lstStyle/>
          <a:p>
            <a:pPr marL="457200" indent="-457200">
              <a:lnSpc>
                <a:spcPct val="120000"/>
              </a:lnSpc>
              <a:buFont typeface="Wingdings" panose="05000000000000000000" pitchFamily="2" charset="2"/>
              <a:buChar char="Ø"/>
            </a:pPr>
            <a:r>
              <a:rPr lang="en-US" altLang="zh-CN" sz="2800" b="1" dirty="0">
                <a:solidFill>
                  <a:schemeClr val="tx1"/>
                </a:solidFill>
                <a:latin typeface="宋体" pitchFamily="2" charset="-122"/>
                <a:ea typeface="宋体" pitchFamily="2" charset="-122"/>
              </a:rPr>
              <a:t>16</a:t>
            </a:r>
            <a:r>
              <a:rPr lang="zh-CN" altLang="en-US" sz="2800" b="1" dirty="0">
                <a:solidFill>
                  <a:schemeClr val="tx1"/>
                </a:solidFill>
                <a:latin typeface="宋体" pitchFamily="2" charset="-122"/>
                <a:ea typeface="宋体" pitchFamily="2" charset="-122"/>
              </a:rPr>
              <a:t>个低字寄存器 （</a:t>
            </a:r>
            <a:r>
              <a:rPr lang="en-US" altLang="zh-CN" sz="2800" b="1" dirty="0">
                <a:solidFill>
                  <a:schemeClr val="tx1"/>
                </a:solidFill>
                <a:latin typeface="宋体" pitchFamily="2" charset="-122"/>
                <a:ea typeface="宋体" pitchFamily="2" charset="-122"/>
              </a:rPr>
              <a:t>16</a:t>
            </a:r>
            <a:r>
              <a:rPr lang="zh-CN" altLang="en-US" sz="2800" b="1" dirty="0">
                <a:solidFill>
                  <a:schemeClr val="tx1"/>
                </a:solidFill>
                <a:latin typeface="宋体" pitchFamily="2" charset="-122"/>
                <a:ea typeface="宋体" pitchFamily="2" charset="-122"/>
              </a:rPr>
              <a:t>位）</a:t>
            </a:r>
          </a:p>
          <a:p>
            <a:pPr>
              <a:lnSpc>
                <a:spcPct val="120000"/>
              </a:lnSpc>
            </a:pPr>
            <a:r>
              <a:rPr lang="en-US" altLang="zh-CN" sz="2800" b="1" dirty="0">
                <a:solidFill>
                  <a:schemeClr val="tx1"/>
                </a:solidFill>
                <a:latin typeface="宋体" pitchFamily="2" charset="-122"/>
                <a:ea typeface="宋体" pitchFamily="2" charset="-122"/>
              </a:rPr>
              <a:t>     ax</a:t>
            </a:r>
            <a:r>
              <a:rPr lang="zh-CN" altLang="en-US" sz="2800" b="1" dirty="0">
                <a:solidFill>
                  <a:schemeClr val="tx1"/>
                </a:solidFill>
                <a:latin typeface="宋体" pitchFamily="2" charset="-122"/>
                <a:ea typeface="宋体" pitchFamily="2" charset="-122"/>
              </a:rPr>
              <a:t>、 </a:t>
            </a:r>
            <a:r>
              <a:rPr lang="en-US" altLang="zh-CN" sz="2800" b="1" dirty="0">
                <a:solidFill>
                  <a:schemeClr val="tx1"/>
                </a:solidFill>
                <a:latin typeface="宋体" pitchFamily="2" charset="-122"/>
                <a:ea typeface="宋体" pitchFamily="2" charset="-122"/>
              </a:rPr>
              <a:t>bx</a:t>
            </a:r>
            <a:r>
              <a:rPr lang="zh-CN" altLang="en-US" sz="2800" b="1" dirty="0">
                <a:solidFill>
                  <a:schemeClr val="tx1"/>
                </a:solidFill>
                <a:latin typeface="宋体" pitchFamily="2" charset="-122"/>
                <a:ea typeface="宋体" pitchFamily="2" charset="-122"/>
              </a:rPr>
              <a:t>、</a:t>
            </a:r>
            <a:r>
              <a:rPr lang="en-US" altLang="zh-CN" sz="2800" b="1" dirty="0">
                <a:solidFill>
                  <a:schemeClr val="tx1"/>
                </a:solidFill>
                <a:latin typeface="宋体" pitchFamily="2" charset="-122"/>
                <a:ea typeface="宋体" pitchFamily="2" charset="-122"/>
              </a:rPr>
              <a:t>cx</a:t>
            </a:r>
            <a:r>
              <a:rPr lang="zh-CN" altLang="en-US" sz="2800" b="1" dirty="0">
                <a:solidFill>
                  <a:schemeClr val="tx1"/>
                </a:solidFill>
                <a:latin typeface="宋体" pitchFamily="2" charset="-122"/>
                <a:ea typeface="宋体" pitchFamily="2" charset="-122"/>
              </a:rPr>
              <a:t>、</a:t>
            </a:r>
            <a:r>
              <a:rPr lang="en-US" altLang="zh-CN" sz="2800" b="1" dirty="0">
                <a:solidFill>
                  <a:schemeClr val="tx1"/>
                </a:solidFill>
                <a:latin typeface="宋体" pitchFamily="2" charset="-122"/>
                <a:ea typeface="宋体" pitchFamily="2" charset="-122"/>
              </a:rPr>
              <a:t>dx</a:t>
            </a:r>
            <a:r>
              <a:rPr lang="zh-CN" altLang="en-US" sz="2800" b="1" dirty="0">
                <a:solidFill>
                  <a:schemeClr val="tx1"/>
                </a:solidFill>
                <a:latin typeface="宋体" pitchFamily="2" charset="-122"/>
                <a:ea typeface="宋体" pitchFamily="2" charset="-122"/>
              </a:rPr>
              <a:t>、</a:t>
            </a:r>
            <a:r>
              <a:rPr lang="en-US" altLang="zh-CN" sz="2800" b="1" dirty="0">
                <a:solidFill>
                  <a:schemeClr val="tx1"/>
                </a:solidFill>
                <a:latin typeface="宋体" pitchFamily="2" charset="-122"/>
                <a:ea typeface="宋体" pitchFamily="2" charset="-122"/>
              </a:rPr>
              <a:t>bp</a:t>
            </a:r>
            <a:r>
              <a:rPr lang="zh-CN" altLang="en-US" sz="2800" b="1" dirty="0">
                <a:solidFill>
                  <a:schemeClr val="tx1"/>
                </a:solidFill>
                <a:latin typeface="宋体" pitchFamily="2" charset="-122"/>
                <a:ea typeface="宋体" pitchFamily="2" charset="-122"/>
              </a:rPr>
              <a:t>、</a:t>
            </a:r>
            <a:r>
              <a:rPr lang="en-US" altLang="zh-CN" sz="2800" b="1" dirty="0" err="1">
                <a:solidFill>
                  <a:schemeClr val="tx1"/>
                </a:solidFill>
                <a:latin typeface="宋体" pitchFamily="2" charset="-122"/>
                <a:ea typeface="宋体" pitchFamily="2" charset="-122"/>
              </a:rPr>
              <a:t>si</a:t>
            </a:r>
            <a:r>
              <a:rPr lang="zh-CN" altLang="en-US" sz="2800" b="1" dirty="0">
                <a:solidFill>
                  <a:schemeClr val="tx1"/>
                </a:solidFill>
                <a:latin typeface="宋体" pitchFamily="2" charset="-122"/>
                <a:ea typeface="宋体" pitchFamily="2" charset="-122"/>
              </a:rPr>
              <a:t>、</a:t>
            </a:r>
            <a:r>
              <a:rPr lang="en-US" altLang="zh-CN" sz="2800" b="1" dirty="0">
                <a:solidFill>
                  <a:schemeClr val="tx1"/>
                </a:solidFill>
                <a:latin typeface="宋体" pitchFamily="2" charset="-122"/>
                <a:ea typeface="宋体" pitchFamily="2" charset="-122"/>
              </a:rPr>
              <a:t>di</a:t>
            </a:r>
            <a:r>
              <a:rPr lang="zh-CN" altLang="en-US" sz="2800" b="1" dirty="0">
                <a:solidFill>
                  <a:schemeClr val="tx1"/>
                </a:solidFill>
                <a:latin typeface="宋体" pitchFamily="2" charset="-122"/>
                <a:ea typeface="宋体" pitchFamily="2" charset="-122"/>
              </a:rPr>
              <a:t>、</a:t>
            </a:r>
            <a:r>
              <a:rPr lang="en-US" altLang="zh-CN" sz="2800" b="1" dirty="0" err="1">
                <a:solidFill>
                  <a:schemeClr val="tx1"/>
                </a:solidFill>
                <a:latin typeface="宋体" pitchFamily="2" charset="-122"/>
                <a:ea typeface="宋体" pitchFamily="2" charset="-122"/>
              </a:rPr>
              <a:t>sp</a:t>
            </a:r>
            <a:r>
              <a:rPr lang="zh-CN" altLang="en-US" sz="2800" b="1" dirty="0">
                <a:solidFill>
                  <a:schemeClr val="tx1"/>
                </a:solidFill>
                <a:latin typeface="宋体" pitchFamily="2" charset="-122"/>
                <a:ea typeface="宋体" pitchFamily="2" charset="-122"/>
              </a:rPr>
              <a:t>、</a:t>
            </a:r>
          </a:p>
          <a:p>
            <a:pPr>
              <a:lnSpc>
                <a:spcPct val="120000"/>
              </a:lnSpc>
            </a:pPr>
            <a:r>
              <a:rPr lang="zh-CN" altLang="en-US" sz="2800" b="1" dirty="0">
                <a:solidFill>
                  <a:schemeClr val="tx1"/>
                </a:solidFill>
                <a:latin typeface="宋体" pitchFamily="2" charset="-122"/>
                <a:ea typeface="宋体" pitchFamily="2" charset="-122"/>
              </a:rPr>
              <a:t>     </a:t>
            </a:r>
            <a:r>
              <a:rPr lang="en-US" altLang="zh-CN" sz="2800" b="1" dirty="0">
                <a:solidFill>
                  <a:schemeClr val="tx1"/>
                </a:solidFill>
                <a:latin typeface="宋体" pitchFamily="2" charset="-122"/>
                <a:ea typeface="宋体" pitchFamily="2" charset="-122"/>
              </a:rPr>
              <a:t>r8w</a:t>
            </a:r>
            <a:r>
              <a:rPr lang="zh-CN" altLang="en-US" sz="2800" b="1" dirty="0">
                <a:solidFill>
                  <a:schemeClr val="tx1"/>
                </a:solidFill>
                <a:latin typeface="宋体" pitchFamily="2" charset="-122"/>
                <a:ea typeface="宋体" pitchFamily="2" charset="-122"/>
              </a:rPr>
              <a:t> </a:t>
            </a:r>
            <a:r>
              <a:rPr lang="en-US" altLang="zh-CN" sz="2800" b="1" dirty="0">
                <a:solidFill>
                  <a:schemeClr val="tx1"/>
                </a:solidFill>
                <a:latin typeface="宋体" pitchFamily="2" charset="-122"/>
                <a:ea typeface="宋体" pitchFamily="2" charset="-122"/>
              </a:rPr>
              <a:t>-- r15w</a:t>
            </a:r>
          </a:p>
          <a:p>
            <a:pPr marL="457200" indent="-457200">
              <a:lnSpc>
                <a:spcPct val="120000"/>
              </a:lnSpc>
              <a:buFont typeface="Wingdings" panose="05000000000000000000" pitchFamily="2" charset="2"/>
              <a:buChar char="Ø"/>
            </a:pPr>
            <a:r>
              <a:rPr lang="en-US" altLang="zh-CN" sz="2800" b="1" dirty="0">
                <a:solidFill>
                  <a:schemeClr val="tx1"/>
                </a:solidFill>
                <a:latin typeface="宋体" pitchFamily="2" charset="-122"/>
                <a:ea typeface="宋体" pitchFamily="2" charset="-122"/>
              </a:rPr>
              <a:t>16</a:t>
            </a:r>
            <a:r>
              <a:rPr lang="zh-CN" altLang="en-US" sz="2800" b="1" dirty="0">
                <a:solidFill>
                  <a:schemeClr val="tx1"/>
                </a:solidFill>
                <a:latin typeface="宋体" pitchFamily="2" charset="-122"/>
                <a:ea typeface="宋体" pitchFamily="2" charset="-122"/>
              </a:rPr>
              <a:t>个 最低字节寄存器 （</a:t>
            </a:r>
            <a:r>
              <a:rPr lang="en-US" altLang="zh-CN" sz="2800" b="1" dirty="0">
                <a:solidFill>
                  <a:schemeClr val="tx1"/>
                </a:solidFill>
                <a:latin typeface="宋体" pitchFamily="2" charset="-122"/>
                <a:ea typeface="宋体" pitchFamily="2" charset="-122"/>
              </a:rPr>
              <a:t>16</a:t>
            </a:r>
            <a:r>
              <a:rPr lang="zh-CN" altLang="en-US" sz="2800" b="1" dirty="0">
                <a:solidFill>
                  <a:schemeClr val="tx1"/>
                </a:solidFill>
                <a:latin typeface="宋体" pitchFamily="2" charset="-122"/>
                <a:ea typeface="宋体" pitchFamily="2" charset="-122"/>
              </a:rPr>
              <a:t>个）</a:t>
            </a:r>
          </a:p>
          <a:p>
            <a:pPr>
              <a:lnSpc>
                <a:spcPct val="120000"/>
              </a:lnSpc>
            </a:pPr>
            <a:r>
              <a:rPr lang="zh-CN" altLang="en-US" sz="2800" b="1" dirty="0">
                <a:solidFill>
                  <a:schemeClr val="tx1"/>
                </a:solidFill>
                <a:latin typeface="宋体" pitchFamily="2" charset="-122"/>
                <a:ea typeface="宋体" pitchFamily="2" charset="-122"/>
              </a:rPr>
              <a:t>    </a:t>
            </a:r>
            <a:r>
              <a:rPr lang="en-US" altLang="zh-CN" sz="2800" b="1" dirty="0">
                <a:solidFill>
                  <a:schemeClr val="tx1"/>
                </a:solidFill>
                <a:latin typeface="宋体" pitchFamily="2" charset="-122"/>
                <a:ea typeface="宋体" pitchFamily="2" charset="-122"/>
              </a:rPr>
              <a:t>al</a:t>
            </a:r>
            <a:r>
              <a:rPr lang="zh-CN" altLang="en-US" sz="2800" b="1" dirty="0">
                <a:solidFill>
                  <a:schemeClr val="tx1"/>
                </a:solidFill>
                <a:latin typeface="宋体" pitchFamily="2" charset="-122"/>
                <a:ea typeface="宋体" pitchFamily="2" charset="-122"/>
              </a:rPr>
              <a:t>、</a:t>
            </a:r>
            <a:r>
              <a:rPr lang="en-US" altLang="zh-CN" sz="2800" b="1" dirty="0">
                <a:solidFill>
                  <a:schemeClr val="tx1"/>
                </a:solidFill>
                <a:latin typeface="宋体" pitchFamily="2" charset="-122"/>
                <a:ea typeface="宋体" pitchFamily="2" charset="-122"/>
              </a:rPr>
              <a:t>bl</a:t>
            </a:r>
            <a:r>
              <a:rPr lang="zh-CN" altLang="en-US" sz="2800" b="1" dirty="0">
                <a:solidFill>
                  <a:schemeClr val="tx1"/>
                </a:solidFill>
                <a:latin typeface="宋体" pitchFamily="2" charset="-122"/>
                <a:ea typeface="宋体" pitchFamily="2" charset="-122"/>
              </a:rPr>
              <a:t>、</a:t>
            </a:r>
            <a:r>
              <a:rPr lang="en-US" altLang="zh-CN" sz="2800" b="1" dirty="0">
                <a:solidFill>
                  <a:schemeClr val="tx1"/>
                </a:solidFill>
                <a:latin typeface="宋体" pitchFamily="2" charset="-122"/>
                <a:ea typeface="宋体" pitchFamily="2" charset="-122"/>
              </a:rPr>
              <a:t>cl</a:t>
            </a:r>
            <a:r>
              <a:rPr lang="zh-CN" altLang="en-US" sz="2800" b="1" dirty="0">
                <a:solidFill>
                  <a:schemeClr val="tx1"/>
                </a:solidFill>
                <a:latin typeface="宋体" pitchFamily="2" charset="-122"/>
                <a:ea typeface="宋体" pitchFamily="2" charset="-122"/>
              </a:rPr>
              <a:t>、</a:t>
            </a:r>
            <a:r>
              <a:rPr lang="en-US" altLang="zh-CN" sz="2800" b="1" dirty="0">
                <a:solidFill>
                  <a:schemeClr val="tx1"/>
                </a:solidFill>
                <a:latin typeface="宋体" pitchFamily="2" charset="-122"/>
                <a:ea typeface="宋体" pitchFamily="2" charset="-122"/>
              </a:rPr>
              <a:t>dl</a:t>
            </a:r>
            <a:r>
              <a:rPr lang="zh-CN" altLang="en-US" sz="2800" b="1" dirty="0">
                <a:solidFill>
                  <a:schemeClr val="tx1"/>
                </a:solidFill>
                <a:latin typeface="宋体" pitchFamily="2" charset="-122"/>
                <a:ea typeface="宋体" pitchFamily="2" charset="-122"/>
              </a:rPr>
              <a:t>、</a:t>
            </a:r>
            <a:r>
              <a:rPr lang="en-US" altLang="zh-CN" sz="2800" b="1" dirty="0">
                <a:solidFill>
                  <a:schemeClr val="tx1"/>
                </a:solidFill>
                <a:latin typeface="宋体" pitchFamily="2" charset="-122"/>
                <a:ea typeface="宋体" pitchFamily="2" charset="-122"/>
              </a:rPr>
              <a:t>bpl</a:t>
            </a:r>
            <a:r>
              <a:rPr lang="zh-CN" altLang="en-US" sz="2800" b="1" dirty="0">
                <a:solidFill>
                  <a:schemeClr val="tx1"/>
                </a:solidFill>
                <a:latin typeface="宋体" pitchFamily="2" charset="-122"/>
                <a:ea typeface="宋体" pitchFamily="2" charset="-122"/>
              </a:rPr>
              <a:t>、</a:t>
            </a:r>
            <a:r>
              <a:rPr lang="en-US" altLang="zh-CN" sz="2800" b="1" dirty="0" err="1">
                <a:solidFill>
                  <a:schemeClr val="tx1"/>
                </a:solidFill>
                <a:latin typeface="宋体" pitchFamily="2" charset="-122"/>
                <a:ea typeface="宋体" pitchFamily="2" charset="-122"/>
              </a:rPr>
              <a:t>sil</a:t>
            </a:r>
            <a:r>
              <a:rPr lang="zh-CN" altLang="en-US" sz="2800" b="1" dirty="0">
                <a:solidFill>
                  <a:schemeClr val="tx1"/>
                </a:solidFill>
                <a:latin typeface="宋体" pitchFamily="2" charset="-122"/>
                <a:ea typeface="宋体" pitchFamily="2" charset="-122"/>
              </a:rPr>
              <a:t>、</a:t>
            </a:r>
            <a:r>
              <a:rPr lang="en-US" altLang="zh-CN" sz="2800" b="1" dirty="0" err="1">
                <a:solidFill>
                  <a:schemeClr val="tx1"/>
                </a:solidFill>
                <a:latin typeface="宋体" pitchFamily="2" charset="-122"/>
                <a:ea typeface="宋体" pitchFamily="2" charset="-122"/>
              </a:rPr>
              <a:t>dil</a:t>
            </a:r>
            <a:r>
              <a:rPr lang="zh-CN" altLang="en-US" sz="2800" b="1" dirty="0">
                <a:solidFill>
                  <a:schemeClr val="tx1"/>
                </a:solidFill>
                <a:latin typeface="宋体" pitchFamily="2" charset="-122"/>
                <a:ea typeface="宋体" pitchFamily="2" charset="-122"/>
              </a:rPr>
              <a:t>、</a:t>
            </a:r>
            <a:r>
              <a:rPr lang="en-US" altLang="zh-CN" sz="2800" b="1" dirty="0" err="1">
                <a:solidFill>
                  <a:schemeClr val="tx1"/>
                </a:solidFill>
                <a:latin typeface="宋体" pitchFamily="2" charset="-122"/>
                <a:ea typeface="宋体" pitchFamily="2" charset="-122"/>
              </a:rPr>
              <a:t>spl</a:t>
            </a:r>
            <a:r>
              <a:rPr lang="zh-CN" altLang="en-US" sz="2800" b="1" dirty="0">
                <a:solidFill>
                  <a:schemeClr val="tx1"/>
                </a:solidFill>
                <a:latin typeface="宋体" pitchFamily="2" charset="-122"/>
                <a:ea typeface="宋体" pitchFamily="2" charset="-122"/>
              </a:rPr>
              <a:t>、</a:t>
            </a:r>
          </a:p>
          <a:p>
            <a:pPr>
              <a:lnSpc>
                <a:spcPct val="120000"/>
              </a:lnSpc>
            </a:pPr>
            <a:r>
              <a:rPr lang="zh-CN" altLang="en-US" sz="2800" b="1" dirty="0">
                <a:solidFill>
                  <a:schemeClr val="tx1"/>
                </a:solidFill>
                <a:latin typeface="宋体" pitchFamily="2" charset="-122"/>
                <a:ea typeface="宋体" pitchFamily="2" charset="-122"/>
              </a:rPr>
              <a:t>   </a:t>
            </a:r>
            <a:r>
              <a:rPr lang="en-US" altLang="zh-CN" sz="2800" b="1" dirty="0">
                <a:solidFill>
                  <a:schemeClr val="tx1"/>
                </a:solidFill>
                <a:latin typeface="宋体" pitchFamily="2" charset="-122"/>
                <a:ea typeface="宋体" pitchFamily="2" charset="-122"/>
              </a:rPr>
              <a:t>r8b -- r15b</a:t>
            </a:r>
          </a:p>
          <a:p>
            <a:pPr>
              <a:lnSpc>
                <a:spcPct val="120000"/>
              </a:lnSpc>
            </a:pPr>
            <a:endParaRPr lang="en-US" altLang="zh-CN" sz="2800" b="1" dirty="0">
              <a:solidFill>
                <a:schemeClr val="tx1"/>
              </a:solidFill>
              <a:latin typeface="宋体" pitchFamily="2" charset="-122"/>
              <a:ea typeface="宋体" pitchFamily="2" charset="-122"/>
            </a:endParaRPr>
          </a:p>
          <a:p>
            <a:pPr>
              <a:lnSpc>
                <a:spcPct val="120000"/>
              </a:lnSpc>
            </a:pPr>
            <a:r>
              <a:rPr lang="en-US" altLang="zh-CN" sz="2800" b="1" dirty="0">
                <a:solidFill>
                  <a:schemeClr val="tx1"/>
                </a:solidFill>
                <a:latin typeface="宋体" pitchFamily="2" charset="-122"/>
                <a:ea typeface="宋体" pitchFamily="2" charset="-122"/>
              </a:rPr>
              <a:t>   </a:t>
            </a:r>
          </a:p>
        </p:txBody>
      </p:sp>
      <p:sp>
        <p:nvSpPr>
          <p:cNvPr id="5" name="Text Box 73">
            <a:extLst>
              <a:ext uri="{FF2B5EF4-FFF2-40B4-BE49-F238E27FC236}">
                <a16:creationId xmlns:a16="http://schemas.microsoft.com/office/drawing/2014/main" id="{77AD7594-C3C2-41E3-8A88-0DDE0AFBF9C1}"/>
              </a:ext>
            </a:extLst>
          </p:cNvPr>
          <p:cNvSpPr txBox="1">
            <a:spLocks noChangeArrowheads="1"/>
          </p:cNvSpPr>
          <p:nvPr/>
        </p:nvSpPr>
        <p:spPr bwMode="auto">
          <a:xfrm>
            <a:off x="683568" y="359078"/>
            <a:ext cx="648126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3600" b="1" dirty="0">
                <a:solidFill>
                  <a:schemeClr val="bg1"/>
                </a:solidFill>
                <a:latin typeface="Times New Roman" pitchFamily="18" charset="0"/>
              </a:rPr>
              <a:t>x86-64</a:t>
            </a:r>
            <a:r>
              <a:rPr lang="zh-CN" altLang="en-US" sz="3600" b="1" dirty="0">
                <a:solidFill>
                  <a:schemeClr val="bg1"/>
                </a:solidFill>
                <a:latin typeface="Times New Roman" pitchFamily="18" charset="0"/>
              </a:rPr>
              <a:t>位 </a:t>
            </a:r>
            <a:r>
              <a:rPr lang="en-US" altLang="zh-CN" sz="3600" b="1" dirty="0">
                <a:solidFill>
                  <a:schemeClr val="bg1"/>
                </a:solidFill>
                <a:latin typeface="Times New Roman" pitchFamily="18" charset="0"/>
              </a:rPr>
              <a:t>CPU </a:t>
            </a:r>
            <a:r>
              <a:rPr lang="zh-CN" altLang="en-US" sz="3600" b="1" dirty="0">
                <a:solidFill>
                  <a:schemeClr val="bg1"/>
                </a:solidFill>
                <a:latin typeface="Times New Roman" pitchFamily="18" charset="0"/>
              </a:rPr>
              <a:t>中的通用寄存器</a:t>
            </a:r>
            <a:r>
              <a:rPr lang="en-US" altLang="zh-CN" sz="3600" b="1" dirty="0">
                <a:solidFill>
                  <a:schemeClr val="bg1"/>
                </a:solidFill>
                <a:latin typeface="Times New Roman" pitchFamily="18" charset="0"/>
              </a:rPr>
              <a:t> </a:t>
            </a:r>
            <a:endParaRPr lang="zh-CN" altLang="en-US" sz="3600" b="1" dirty="0">
              <a:solidFill>
                <a:schemeClr val="bg1"/>
              </a:solidFill>
              <a:latin typeface="Times New Roman" pitchFamily="18" charset="0"/>
            </a:endParaRPr>
          </a:p>
        </p:txBody>
      </p:sp>
    </p:spTree>
    <p:custDataLst>
      <p:tags r:id="rId1"/>
    </p:custDataLst>
    <p:extLst>
      <p:ext uri="{BB962C8B-B14F-4D97-AF65-F5344CB8AC3E}">
        <p14:creationId xmlns:p14="http://schemas.microsoft.com/office/powerpoint/2010/main" val="1409101260"/>
      </p:ext>
    </p:extLst>
  </p:cSld>
  <p:clrMapOvr>
    <a:masterClrMapping/>
  </p:clrMapOvr>
  <p:transition>
    <p:dissolv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a:extLst>
              <a:ext uri="{FF2B5EF4-FFF2-40B4-BE49-F238E27FC236}">
                <a16:creationId xmlns:a16="http://schemas.microsoft.com/office/drawing/2014/main" id="{3D287107-65C2-4225-9F9E-38092E9FC6E5}"/>
              </a:ext>
            </a:extLst>
          </p:cNvPr>
          <p:cNvSpPr txBox="1"/>
          <p:nvPr/>
        </p:nvSpPr>
        <p:spPr>
          <a:xfrm>
            <a:off x="467545" y="1484784"/>
            <a:ext cx="7488831" cy="4160178"/>
          </a:xfrm>
          <a:prstGeom prst="rect">
            <a:avLst/>
          </a:prstGeom>
          <a:noFill/>
        </p:spPr>
        <p:txBody>
          <a:bodyPr wrap="square">
            <a:spAutoFit/>
          </a:bodyPr>
          <a:lstStyle/>
          <a:p>
            <a:pPr marL="457200" indent="-457200">
              <a:lnSpc>
                <a:spcPct val="120000"/>
              </a:lnSpc>
              <a:buFont typeface="Wingdings" panose="05000000000000000000" pitchFamily="2" charset="2"/>
              <a:buChar char="Ø"/>
            </a:pPr>
            <a:r>
              <a:rPr lang="en-US" altLang="zh-CN" sz="2800" b="1" dirty="0">
                <a:solidFill>
                  <a:schemeClr val="tx1"/>
                </a:solidFill>
                <a:latin typeface="宋体" pitchFamily="2" charset="-122"/>
                <a:ea typeface="宋体" pitchFamily="2" charset="-122"/>
              </a:rPr>
              <a:t>AH</a:t>
            </a:r>
            <a:r>
              <a:rPr lang="zh-CN" altLang="en-US" sz="2800" b="1" dirty="0">
                <a:solidFill>
                  <a:schemeClr val="tx1"/>
                </a:solidFill>
                <a:latin typeface="宋体" pitchFamily="2" charset="-122"/>
                <a:ea typeface="宋体" pitchFamily="2" charset="-122"/>
              </a:rPr>
              <a:t>、</a:t>
            </a:r>
            <a:r>
              <a:rPr lang="en-US" altLang="zh-CN" sz="2800" b="1" dirty="0">
                <a:solidFill>
                  <a:schemeClr val="tx1"/>
                </a:solidFill>
                <a:latin typeface="宋体" pitchFamily="2" charset="-122"/>
                <a:ea typeface="宋体" pitchFamily="2" charset="-122"/>
              </a:rPr>
              <a:t>BH</a:t>
            </a:r>
            <a:r>
              <a:rPr lang="zh-CN" altLang="en-US" sz="2800" b="1" dirty="0">
                <a:solidFill>
                  <a:schemeClr val="tx1"/>
                </a:solidFill>
                <a:latin typeface="宋体" pitchFamily="2" charset="-122"/>
                <a:ea typeface="宋体" pitchFamily="2" charset="-122"/>
              </a:rPr>
              <a:t>、</a:t>
            </a:r>
            <a:r>
              <a:rPr lang="en-US" altLang="zh-CN" sz="2800" b="1" dirty="0">
                <a:solidFill>
                  <a:schemeClr val="tx1"/>
                </a:solidFill>
                <a:latin typeface="宋体" pitchFamily="2" charset="-122"/>
                <a:ea typeface="宋体" pitchFamily="2" charset="-122"/>
              </a:rPr>
              <a:t>CH</a:t>
            </a:r>
            <a:r>
              <a:rPr lang="zh-CN" altLang="en-US" sz="2800" b="1" dirty="0">
                <a:solidFill>
                  <a:schemeClr val="tx1"/>
                </a:solidFill>
                <a:latin typeface="宋体" pitchFamily="2" charset="-122"/>
                <a:ea typeface="宋体" pitchFamily="2" charset="-122"/>
              </a:rPr>
              <a:t>、</a:t>
            </a:r>
            <a:r>
              <a:rPr lang="en-US" altLang="zh-CN" sz="2800" b="1" dirty="0">
                <a:solidFill>
                  <a:schemeClr val="tx1"/>
                </a:solidFill>
                <a:latin typeface="宋体" pitchFamily="2" charset="-122"/>
                <a:ea typeface="宋体" pitchFamily="2" charset="-122"/>
              </a:rPr>
              <a:t>DH </a:t>
            </a:r>
            <a:r>
              <a:rPr lang="zh-CN" altLang="en-US" sz="2800" b="1" dirty="0">
                <a:solidFill>
                  <a:schemeClr val="tx1"/>
                </a:solidFill>
                <a:latin typeface="宋体" pitchFamily="2" charset="-122"/>
                <a:ea typeface="宋体" pitchFamily="2" charset="-122"/>
              </a:rPr>
              <a:t>依然可以使用</a:t>
            </a:r>
            <a:endParaRPr lang="en-US" altLang="zh-CN" sz="2800" b="1" dirty="0">
              <a:solidFill>
                <a:schemeClr val="tx1"/>
              </a:solidFill>
              <a:latin typeface="宋体" pitchFamily="2" charset="-122"/>
              <a:ea typeface="宋体" pitchFamily="2" charset="-122"/>
            </a:endParaRPr>
          </a:p>
          <a:p>
            <a:pPr marL="457200" indent="-457200">
              <a:lnSpc>
                <a:spcPct val="120000"/>
              </a:lnSpc>
              <a:buFont typeface="Wingdings" panose="05000000000000000000" pitchFamily="2" charset="2"/>
              <a:buChar char="Ø"/>
            </a:pPr>
            <a:r>
              <a:rPr lang="zh-CN" altLang="en-US" sz="2800" b="1" dirty="0">
                <a:solidFill>
                  <a:schemeClr val="tx1"/>
                </a:solidFill>
                <a:latin typeface="宋体" pitchFamily="2" charset="-122"/>
                <a:ea typeface="宋体" pitchFamily="2" charset="-122"/>
              </a:rPr>
              <a:t>但是，一条指令不能同时使用旧的高字节</a:t>
            </a:r>
            <a:r>
              <a:rPr lang="en-US" altLang="zh-CN" sz="2800" b="1" dirty="0">
                <a:solidFill>
                  <a:schemeClr val="tx1"/>
                </a:solidFill>
                <a:latin typeface="宋体" pitchFamily="2" charset="-122"/>
                <a:ea typeface="宋体" pitchFamily="2" charset="-122"/>
              </a:rPr>
              <a:t>(AH</a:t>
            </a:r>
            <a:r>
              <a:rPr lang="zh-CN" altLang="en-US" sz="2800" b="1" dirty="0">
                <a:solidFill>
                  <a:schemeClr val="tx1"/>
                </a:solidFill>
                <a:latin typeface="宋体" pitchFamily="2" charset="-122"/>
                <a:ea typeface="宋体" pitchFamily="2" charset="-122"/>
              </a:rPr>
              <a:t>、</a:t>
            </a:r>
            <a:r>
              <a:rPr lang="en-US" altLang="zh-CN" sz="2800" b="1" dirty="0">
                <a:solidFill>
                  <a:schemeClr val="tx1"/>
                </a:solidFill>
                <a:latin typeface="宋体" pitchFamily="2" charset="-122"/>
                <a:ea typeface="宋体" pitchFamily="2" charset="-122"/>
              </a:rPr>
              <a:t>BH</a:t>
            </a:r>
            <a:r>
              <a:rPr lang="zh-CN" altLang="en-US" sz="2800" b="1" dirty="0">
                <a:solidFill>
                  <a:schemeClr val="tx1"/>
                </a:solidFill>
                <a:latin typeface="宋体" pitchFamily="2" charset="-122"/>
                <a:ea typeface="宋体" pitchFamily="2" charset="-122"/>
              </a:rPr>
              <a:t>、</a:t>
            </a:r>
            <a:r>
              <a:rPr lang="en-US" altLang="zh-CN" sz="2800" b="1" dirty="0">
                <a:solidFill>
                  <a:schemeClr val="tx1"/>
                </a:solidFill>
                <a:latin typeface="宋体" pitchFamily="2" charset="-122"/>
                <a:ea typeface="宋体" pitchFamily="2" charset="-122"/>
              </a:rPr>
              <a:t>CH</a:t>
            </a:r>
            <a:r>
              <a:rPr lang="zh-CN" altLang="en-US" sz="2800" b="1" dirty="0">
                <a:solidFill>
                  <a:schemeClr val="tx1"/>
                </a:solidFill>
                <a:latin typeface="宋体" pitchFamily="2" charset="-122"/>
                <a:ea typeface="宋体" pitchFamily="2" charset="-122"/>
              </a:rPr>
              <a:t>、</a:t>
            </a:r>
            <a:r>
              <a:rPr lang="en-US" altLang="zh-CN" sz="2800" b="1" dirty="0">
                <a:solidFill>
                  <a:schemeClr val="tx1"/>
                </a:solidFill>
                <a:latin typeface="宋体" pitchFamily="2" charset="-122"/>
                <a:ea typeface="宋体" pitchFamily="2" charset="-122"/>
              </a:rPr>
              <a:t>DH)</a:t>
            </a:r>
            <a:r>
              <a:rPr lang="zh-CN" altLang="en-US" sz="2800" b="1" dirty="0">
                <a:solidFill>
                  <a:schemeClr val="tx1"/>
                </a:solidFill>
                <a:latin typeface="宋体" pitchFamily="2" charset="-122"/>
                <a:ea typeface="宋体" pitchFamily="2" charset="-122"/>
              </a:rPr>
              <a:t>和一个新的最低字节寄存器（</a:t>
            </a:r>
            <a:r>
              <a:rPr lang="en-US" altLang="zh-CN" sz="2800" b="1" dirty="0">
                <a:solidFill>
                  <a:schemeClr val="tx1"/>
                </a:solidFill>
                <a:latin typeface="宋体" pitchFamily="2" charset="-122"/>
                <a:ea typeface="宋体" pitchFamily="2" charset="-122"/>
              </a:rPr>
              <a:t>bpl</a:t>
            </a:r>
            <a:r>
              <a:rPr lang="zh-CN" altLang="en-US" sz="2800" b="1" dirty="0">
                <a:solidFill>
                  <a:schemeClr val="tx1"/>
                </a:solidFill>
                <a:latin typeface="宋体" pitchFamily="2" charset="-122"/>
                <a:ea typeface="宋体" pitchFamily="2" charset="-122"/>
              </a:rPr>
              <a:t>、</a:t>
            </a:r>
            <a:r>
              <a:rPr lang="en-US" altLang="zh-CN" sz="2800" b="1" dirty="0" err="1">
                <a:solidFill>
                  <a:schemeClr val="tx1"/>
                </a:solidFill>
                <a:latin typeface="宋体" pitchFamily="2" charset="-122"/>
                <a:ea typeface="宋体" pitchFamily="2" charset="-122"/>
              </a:rPr>
              <a:t>sil</a:t>
            </a:r>
            <a:r>
              <a:rPr lang="zh-CN" altLang="en-US" sz="2800" b="1" dirty="0">
                <a:solidFill>
                  <a:schemeClr val="tx1"/>
                </a:solidFill>
                <a:latin typeface="宋体" pitchFamily="2" charset="-122"/>
                <a:ea typeface="宋体" pitchFamily="2" charset="-122"/>
              </a:rPr>
              <a:t>、</a:t>
            </a:r>
            <a:r>
              <a:rPr lang="en-US" altLang="zh-CN" sz="2800" b="1" dirty="0" err="1">
                <a:solidFill>
                  <a:schemeClr val="tx1"/>
                </a:solidFill>
                <a:latin typeface="宋体" pitchFamily="2" charset="-122"/>
                <a:ea typeface="宋体" pitchFamily="2" charset="-122"/>
              </a:rPr>
              <a:t>dil</a:t>
            </a:r>
            <a:r>
              <a:rPr lang="zh-CN" altLang="en-US" sz="2800" b="1" dirty="0">
                <a:solidFill>
                  <a:schemeClr val="tx1"/>
                </a:solidFill>
                <a:latin typeface="宋体" pitchFamily="2" charset="-122"/>
                <a:ea typeface="宋体" pitchFamily="2" charset="-122"/>
              </a:rPr>
              <a:t>、</a:t>
            </a:r>
            <a:r>
              <a:rPr lang="en-US" altLang="zh-CN" sz="2800" b="1" dirty="0" err="1">
                <a:solidFill>
                  <a:schemeClr val="tx1"/>
                </a:solidFill>
                <a:latin typeface="宋体" pitchFamily="2" charset="-122"/>
                <a:ea typeface="宋体" pitchFamily="2" charset="-122"/>
              </a:rPr>
              <a:t>spl</a:t>
            </a:r>
            <a:r>
              <a:rPr lang="zh-CN" altLang="en-US" sz="2800" b="1" dirty="0">
                <a:solidFill>
                  <a:schemeClr val="tx1"/>
                </a:solidFill>
                <a:latin typeface="宋体" pitchFamily="2" charset="-122"/>
                <a:ea typeface="宋体" pitchFamily="2" charset="-122"/>
              </a:rPr>
              <a:t>、</a:t>
            </a:r>
            <a:r>
              <a:rPr lang="en-US" altLang="zh-CN" sz="2800" b="1" dirty="0">
                <a:solidFill>
                  <a:schemeClr val="tx1"/>
                </a:solidFill>
                <a:latin typeface="宋体" pitchFamily="2" charset="-122"/>
                <a:ea typeface="宋体" pitchFamily="2" charset="-122"/>
              </a:rPr>
              <a:t>r8b - r15b</a:t>
            </a:r>
            <a:r>
              <a:rPr lang="zh-CN" altLang="en-US" sz="2800" b="1" dirty="0">
                <a:solidFill>
                  <a:schemeClr val="tx1"/>
                </a:solidFill>
                <a:latin typeface="宋体" pitchFamily="2" charset="-122"/>
                <a:ea typeface="宋体" pitchFamily="2" charset="-122"/>
              </a:rPr>
              <a:t>）</a:t>
            </a:r>
          </a:p>
          <a:p>
            <a:pPr>
              <a:lnSpc>
                <a:spcPct val="120000"/>
              </a:lnSpc>
            </a:pPr>
            <a:r>
              <a:rPr lang="en-US" altLang="zh-CN" sz="2800" b="1" dirty="0">
                <a:solidFill>
                  <a:schemeClr val="tx1"/>
                </a:solidFill>
                <a:latin typeface="宋体" pitchFamily="2" charset="-122"/>
                <a:ea typeface="宋体" pitchFamily="2" charset="-122"/>
              </a:rPr>
              <a:t>  mov  ah, al</a:t>
            </a:r>
          </a:p>
          <a:p>
            <a:pPr>
              <a:lnSpc>
                <a:spcPct val="120000"/>
              </a:lnSpc>
            </a:pPr>
            <a:r>
              <a:rPr lang="en-US" altLang="zh-CN" sz="2800" b="1" dirty="0">
                <a:solidFill>
                  <a:schemeClr val="tx1"/>
                </a:solidFill>
                <a:latin typeface="宋体" pitchFamily="2" charset="-122"/>
                <a:ea typeface="宋体" pitchFamily="2" charset="-122"/>
              </a:rPr>
              <a:t>  mov  ah, 88h</a:t>
            </a:r>
          </a:p>
          <a:p>
            <a:pPr>
              <a:lnSpc>
                <a:spcPct val="120000"/>
              </a:lnSpc>
            </a:pPr>
            <a:r>
              <a:rPr lang="en-US" altLang="zh-CN" sz="2800" b="1" dirty="0">
                <a:solidFill>
                  <a:schemeClr val="tx1"/>
                </a:solidFill>
                <a:latin typeface="宋体" pitchFamily="2" charset="-122"/>
                <a:ea typeface="宋体" pitchFamily="2" charset="-122"/>
              </a:rPr>
              <a:t>  mov  ah, r8b</a:t>
            </a:r>
          </a:p>
          <a:p>
            <a:pPr>
              <a:lnSpc>
                <a:spcPct val="120000"/>
              </a:lnSpc>
            </a:pPr>
            <a:r>
              <a:rPr lang="en-US" altLang="zh-CN" sz="2800" b="1" dirty="0">
                <a:solidFill>
                  <a:schemeClr val="tx1"/>
                </a:solidFill>
                <a:latin typeface="宋体" pitchFamily="2" charset="-122"/>
                <a:ea typeface="宋体" pitchFamily="2" charset="-122"/>
              </a:rPr>
              <a:t>   </a:t>
            </a:r>
          </a:p>
        </p:txBody>
      </p:sp>
      <p:sp>
        <p:nvSpPr>
          <p:cNvPr id="5" name="Text Box 73">
            <a:extLst>
              <a:ext uri="{FF2B5EF4-FFF2-40B4-BE49-F238E27FC236}">
                <a16:creationId xmlns:a16="http://schemas.microsoft.com/office/drawing/2014/main" id="{77AD7594-C3C2-41E3-8A88-0DDE0AFBF9C1}"/>
              </a:ext>
            </a:extLst>
          </p:cNvPr>
          <p:cNvSpPr txBox="1">
            <a:spLocks noChangeArrowheads="1"/>
          </p:cNvSpPr>
          <p:nvPr/>
        </p:nvSpPr>
        <p:spPr bwMode="auto">
          <a:xfrm>
            <a:off x="683568" y="359078"/>
            <a:ext cx="648126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3600" b="1" dirty="0">
                <a:solidFill>
                  <a:schemeClr val="bg1"/>
                </a:solidFill>
                <a:latin typeface="Times New Roman" pitchFamily="18" charset="0"/>
              </a:rPr>
              <a:t>x86-64</a:t>
            </a:r>
            <a:r>
              <a:rPr lang="zh-CN" altLang="en-US" sz="3600" b="1" dirty="0">
                <a:solidFill>
                  <a:schemeClr val="bg1"/>
                </a:solidFill>
                <a:latin typeface="Times New Roman" pitchFamily="18" charset="0"/>
              </a:rPr>
              <a:t>位 </a:t>
            </a:r>
            <a:r>
              <a:rPr lang="en-US" altLang="zh-CN" sz="3600" b="1" dirty="0">
                <a:solidFill>
                  <a:schemeClr val="bg1"/>
                </a:solidFill>
                <a:latin typeface="Times New Roman" pitchFamily="18" charset="0"/>
              </a:rPr>
              <a:t>CPU </a:t>
            </a:r>
            <a:r>
              <a:rPr lang="zh-CN" altLang="en-US" sz="3600" b="1" dirty="0">
                <a:solidFill>
                  <a:schemeClr val="bg1"/>
                </a:solidFill>
                <a:latin typeface="Times New Roman" pitchFamily="18" charset="0"/>
              </a:rPr>
              <a:t>中的通用寄存器</a:t>
            </a:r>
            <a:r>
              <a:rPr lang="en-US" altLang="zh-CN" sz="3600" b="1" dirty="0">
                <a:solidFill>
                  <a:schemeClr val="bg1"/>
                </a:solidFill>
                <a:latin typeface="Times New Roman" pitchFamily="18" charset="0"/>
              </a:rPr>
              <a:t> </a:t>
            </a:r>
            <a:endParaRPr lang="zh-CN" altLang="en-US" sz="3600" b="1" dirty="0">
              <a:solidFill>
                <a:schemeClr val="bg1"/>
              </a:solidFill>
              <a:latin typeface="Times New Roman" pitchFamily="18" charset="0"/>
            </a:endParaRPr>
          </a:p>
        </p:txBody>
      </p:sp>
      <p:grpSp>
        <p:nvGrpSpPr>
          <p:cNvPr id="7" name="组合 6">
            <a:extLst>
              <a:ext uri="{FF2B5EF4-FFF2-40B4-BE49-F238E27FC236}">
                <a16:creationId xmlns:a16="http://schemas.microsoft.com/office/drawing/2014/main" id="{9F3EE8A6-B778-453E-97A4-431D9A01A05D}"/>
              </a:ext>
            </a:extLst>
          </p:cNvPr>
          <p:cNvGrpSpPr/>
          <p:nvPr/>
        </p:nvGrpSpPr>
        <p:grpSpPr>
          <a:xfrm>
            <a:off x="827584" y="4725144"/>
            <a:ext cx="2304256" cy="479375"/>
            <a:chOff x="899592" y="5193196"/>
            <a:chExt cx="2304256" cy="479375"/>
          </a:xfrm>
        </p:grpSpPr>
        <p:cxnSp>
          <p:nvCxnSpPr>
            <p:cNvPr id="3" name="直接连接符 2">
              <a:extLst>
                <a:ext uri="{FF2B5EF4-FFF2-40B4-BE49-F238E27FC236}">
                  <a16:creationId xmlns:a16="http://schemas.microsoft.com/office/drawing/2014/main" id="{DF087A4D-D14D-4FA4-9A0D-CBFCC770A2EF}"/>
                </a:ext>
              </a:extLst>
            </p:cNvPr>
            <p:cNvCxnSpPr/>
            <p:nvPr/>
          </p:nvCxnSpPr>
          <p:spPr bwMode="auto">
            <a:xfrm>
              <a:off x="899592" y="5193196"/>
              <a:ext cx="2232248" cy="360040"/>
            </a:xfrm>
            <a:prstGeom prst="line">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直接连接符 5">
              <a:extLst>
                <a:ext uri="{FF2B5EF4-FFF2-40B4-BE49-F238E27FC236}">
                  <a16:creationId xmlns:a16="http://schemas.microsoft.com/office/drawing/2014/main" id="{A7B13D94-18B2-4FC9-9214-5E056B13CCE8}"/>
                </a:ext>
              </a:extLst>
            </p:cNvPr>
            <p:cNvCxnSpPr/>
            <p:nvPr/>
          </p:nvCxnSpPr>
          <p:spPr bwMode="auto">
            <a:xfrm flipV="1">
              <a:off x="899592" y="5193196"/>
              <a:ext cx="2304256" cy="479375"/>
            </a:xfrm>
            <a:prstGeom prst="line">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custDataLst>
      <p:tags r:id="rId1"/>
    </p:custDataLst>
    <p:extLst>
      <p:ext uri="{BB962C8B-B14F-4D97-AF65-F5344CB8AC3E}">
        <p14:creationId xmlns:p14="http://schemas.microsoft.com/office/powerpoint/2010/main" val="2808512531"/>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73">
            <a:extLst>
              <a:ext uri="{FF2B5EF4-FFF2-40B4-BE49-F238E27FC236}">
                <a16:creationId xmlns:a16="http://schemas.microsoft.com/office/drawing/2014/main" id="{77AD7594-C3C2-41E3-8A88-0DDE0AFBF9C1}"/>
              </a:ext>
            </a:extLst>
          </p:cNvPr>
          <p:cNvSpPr txBox="1">
            <a:spLocks noChangeArrowheads="1"/>
          </p:cNvSpPr>
          <p:nvPr/>
        </p:nvSpPr>
        <p:spPr bwMode="auto">
          <a:xfrm>
            <a:off x="683568" y="359078"/>
            <a:ext cx="648126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3600" b="1" dirty="0">
                <a:solidFill>
                  <a:schemeClr val="bg1"/>
                </a:solidFill>
                <a:latin typeface="Times New Roman" pitchFamily="18" charset="0"/>
              </a:rPr>
              <a:t>x86-64</a:t>
            </a:r>
            <a:r>
              <a:rPr lang="zh-CN" altLang="en-US" sz="3600" b="1" dirty="0">
                <a:solidFill>
                  <a:schemeClr val="bg1"/>
                </a:solidFill>
                <a:latin typeface="Times New Roman" pitchFamily="18" charset="0"/>
              </a:rPr>
              <a:t>位 </a:t>
            </a:r>
            <a:r>
              <a:rPr lang="en-US" altLang="zh-CN" sz="3600" b="1" dirty="0">
                <a:solidFill>
                  <a:schemeClr val="bg1"/>
                </a:solidFill>
                <a:latin typeface="Times New Roman" pitchFamily="18" charset="0"/>
              </a:rPr>
              <a:t>CPU </a:t>
            </a:r>
            <a:r>
              <a:rPr lang="zh-CN" altLang="en-US" sz="3600" b="1" dirty="0">
                <a:solidFill>
                  <a:schemeClr val="bg1"/>
                </a:solidFill>
                <a:latin typeface="Times New Roman" pitchFamily="18" charset="0"/>
              </a:rPr>
              <a:t>中的通用寄存器</a:t>
            </a:r>
            <a:r>
              <a:rPr lang="en-US" altLang="zh-CN" sz="3600" b="1" dirty="0">
                <a:solidFill>
                  <a:schemeClr val="bg1"/>
                </a:solidFill>
                <a:latin typeface="Times New Roman" pitchFamily="18" charset="0"/>
              </a:rPr>
              <a:t> </a:t>
            </a:r>
            <a:endParaRPr lang="zh-CN" altLang="en-US" sz="3600" b="1" dirty="0">
              <a:solidFill>
                <a:schemeClr val="bg1"/>
              </a:solidFill>
              <a:latin typeface="Times New Roman" pitchFamily="18" charset="0"/>
            </a:endParaRPr>
          </a:p>
        </p:txBody>
      </p:sp>
      <p:pic>
        <p:nvPicPr>
          <p:cNvPr id="4" name="图片 3">
            <a:extLst>
              <a:ext uri="{FF2B5EF4-FFF2-40B4-BE49-F238E27FC236}">
                <a16:creationId xmlns:a16="http://schemas.microsoft.com/office/drawing/2014/main" id="{AB706803-8848-4FFD-B432-D171B630A6C1}"/>
              </a:ext>
            </a:extLst>
          </p:cNvPr>
          <p:cNvPicPr>
            <a:picLocks noChangeAspect="1"/>
          </p:cNvPicPr>
          <p:nvPr/>
        </p:nvPicPr>
        <p:blipFill>
          <a:blip r:embed="rId3"/>
          <a:stretch>
            <a:fillRect/>
          </a:stretch>
        </p:blipFill>
        <p:spPr>
          <a:xfrm>
            <a:off x="72008" y="1412776"/>
            <a:ext cx="8964488" cy="1399978"/>
          </a:xfrm>
          <a:prstGeom prst="rect">
            <a:avLst/>
          </a:prstGeom>
        </p:spPr>
      </p:pic>
      <p:sp>
        <p:nvSpPr>
          <p:cNvPr id="10" name="文本框 9">
            <a:extLst>
              <a:ext uri="{FF2B5EF4-FFF2-40B4-BE49-F238E27FC236}">
                <a16:creationId xmlns:a16="http://schemas.microsoft.com/office/drawing/2014/main" id="{6D6C063D-984A-41E3-B019-4F284BD1BC04}"/>
              </a:ext>
            </a:extLst>
          </p:cNvPr>
          <p:cNvSpPr txBox="1"/>
          <p:nvPr/>
        </p:nvSpPr>
        <p:spPr>
          <a:xfrm>
            <a:off x="879103" y="5956659"/>
            <a:ext cx="7725345" cy="461665"/>
          </a:xfrm>
          <a:prstGeom prst="rect">
            <a:avLst/>
          </a:prstGeom>
          <a:noFill/>
        </p:spPr>
        <p:txBody>
          <a:bodyPr wrap="square">
            <a:spAutoFit/>
          </a:bodyPr>
          <a:lstStyle/>
          <a:p>
            <a:r>
              <a:rPr lang="en-US" altLang="zh-CN" sz="2400" b="1" dirty="0">
                <a:solidFill>
                  <a:srgbClr val="000066"/>
                </a:solidFill>
                <a:latin typeface="宋体" panose="02010600030101010101" pitchFamily="2" charset="-122"/>
                <a:ea typeface="宋体" pitchFamily="2" charset="-122"/>
              </a:rPr>
              <a:t>REX </a:t>
            </a:r>
            <a:r>
              <a:rPr lang="zh-CN" altLang="en-US" sz="2400" b="1" dirty="0">
                <a:solidFill>
                  <a:srgbClr val="000066"/>
                </a:solidFill>
                <a:latin typeface="宋体" panose="02010600030101010101" pitchFamily="2" charset="-122"/>
                <a:ea typeface="宋体" pitchFamily="2" charset="-122"/>
              </a:rPr>
              <a:t>的取值： </a:t>
            </a:r>
            <a:r>
              <a:rPr lang="en-US" altLang="zh-CN" sz="2400" b="1" dirty="0">
                <a:solidFill>
                  <a:srgbClr val="000066"/>
                </a:solidFill>
                <a:latin typeface="宋体" panose="02010600030101010101" pitchFamily="2" charset="-122"/>
                <a:ea typeface="宋体" pitchFamily="2" charset="-122"/>
              </a:rPr>
              <a:t>40H — 4FH</a:t>
            </a:r>
            <a:r>
              <a:rPr lang="zh-CN" altLang="en-US" sz="2400" b="1" dirty="0">
                <a:solidFill>
                  <a:srgbClr val="000066"/>
                </a:solidFill>
                <a:latin typeface="宋体" panose="02010600030101010101" pitchFamily="2" charset="-122"/>
                <a:ea typeface="宋体" pitchFamily="2" charset="-122"/>
              </a:rPr>
              <a:t>。</a:t>
            </a:r>
            <a:r>
              <a:rPr lang="en-US" altLang="zh-CN" sz="2400" b="1" dirty="0">
                <a:solidFill>
                  <a:srgbClr val="000066"/>
                </a:solidFill>
                <a:latin typeface="宋体" panose="02010600030101010101" pitchFamily="2" charset="-122"/>
                <a:ea typeface="宋体" pitchFamily="2" charset="-122"/>
              </a:rPr>
              <a:t> </a:t>
            </a:r>
            <a:r>
              <a:rPr lang="en-US" altLang="zh-CN" sz="2400" b="1" dirty="0">
                <a:solidFill>
                  <a:srgbClr val="FF0000"/>
                </a:solidFill>
                <a:latin typeface="宋体" panose="02010600030101010101" pitchFamily="2" charset="-122"/>
                <a:ea typeface="宋体" pitchFamily="2" charset="-122"/>
              </a:rPr>
              <a:t>R</a:t>
            </a:r>
            <a:r>
              <a:rPr lang="en-US" altLang="zh-CN" sz="2400" b="1" dirty="0">
                <a:solidFill>
                  <a:srgbClr val="000066"/>
                </a:solidFill>
                <a:latin typeface="宋体" panose="02010600030101010101" pitchFamily="2" charset="-122"/>
                <a:ea typeface="宋体" pitchFamily="2" charset="-122"/>
              </a:rPr>
              <a:t>egister </a:t>
            </a:r>
            <a:r>
              <a:rPr lang="en-US" altLang="zh-CN" sz="2400" b="1" dirty="0" err="1">
                <a:solidFill>
                  <a:srgbClr val="FF0000"/>
                </a:solidFill>
                <a:latin typeface="宋体" panose="02010600030101010101" pitchFamily="2" charset="-122"/>
                <a:ea typeface="宋体" pitchFamily="2" charset="-122"/>
              </a:rPr>
              <a:t>EX</a:t>
            </a:r>
            <a:r>
              <a:rPr lang="en-US" altLang="zh-CN" sz="2400" b="1" dirty="0" err="1">
                <a:solidFill>
                  <a:srgbClr val="000066"/>
                </a:solidFill>
                <a:latin typeface="宋体" panose="02010600030101010101" pitchFamily="2" charset="-122"/>
                <a:ea typeface="宋体" pitchFamily="2" charset="-122"/>
              </a:rPr>
              <a:t>tention</a:t>
            </a:r>
            <a:endParaRPr lang="zh-CN" altLang="en-US" sz="2400" b="1" dirty="0">
              <a:solidFill>
                <a:srgbClr val="000066"/>
              </a:solidFill>
              <a:latin typeface="宋体" panose="02010600030101010101" pitchFamily="2" charset="-122"/>
              <a:ea typeface="宋体" pitchFamily="2" charset="-122"/>
            </a:endParaRPr>
          </a:p>
        </p:txBody>
      </p:sp>
      <p:sp>
        <p:nvSpPr>
          <p:cNvPr id="14" name="文本框 13">
            <a:extLst>
              <a:ext uri="{FF2B5EF4-FFF2-40B4-BE49-F238E27FC236}">
                <a16:creationId xmlns:a16="http://schemas.microsoft.com/office/drawing/2014/main" id="{20B54792-B7AA-4C12-A5E6-27532F52737D}"/>
              </a:ext>
            </a:extLst>
          </p:cNvPr>
          <p:cNvSpPr txBox="1"/>
          <p:nvPr/>
        </p:nvSpPr>
        <p:spPr>
          <a:xfrm>
            <a:off x="395536" y="2891134"/>
            <a:ext cx="8208912" cy="2986138"/>
          </a:xfrm>
          <a:prstGeom prst="rect">
            <a:avLst/>
          </a:prstGeom>
          <a:noFill/>
        </p:spPr>
        <p:txBody>
          <a:bodyPr wrap="square">
            <a:spAutoFit/>
          </a:bodyPr>
          <a:lstStyle/>
          <a:p>
            <a:pPr marL="457200" marR="0" lvl="0" indent="-457200" algn="l" defTabSz="914400" rtl="0" eaLnBrk="1" fontAlgn="base" latinLnBrk="0" hangingPunct="1">
              <a:lnSpc>
                <a:spcPct val="114000"/>
              </a:lnSpc>
              <a:spcBef>
                <a:spcPct val="0"/>
              </a:spcBef>
              <a:spcAft>
                <a:spcPct val="0"/>
              </a:spcAft>
              <a:buClrTx/>
              <a:buSzTx/>
              <a:buFont typeface="Wingdings" panose="05000000000000000000" pitchFamily="2" charset="2"/>
              <a:buChar char="Ø"/>
              <a:tabLst/>
              <a:defRPr/>
            </a:pPr>
            <a:r>
              <a:rPr kumimoji="1" lang="en-US" altLang="zh-CN" sz="2400" b="1" i="0" u="none" strike="noStrike" kern="1200" cap="none" spc="0" normalizeH="0" baseline="0" noProof="0" dirty="0">
                <a:ln>
                  <a:noFill/>
                </a:ln>
                <a:solidFill>
                  <a:srgbClr val="000066"/>
                </a:solidFill>
                <a:effectLst/>
                <a:uLnTx/>
                <a:uFillTx/>
                <a:latin typeface="宋体" panose="02010600030101010101" pitchFamily="2" charset="-122"/>
                <a:ea typeface="宋体" pitchFamily="2" charset="-122"/>
                <a:cs typeface="+mn-cs"/>
              </a:rPr>
              <a:t>REX</a:t>
            </a:r>
            <a:r>
              <a:rPr kumimoji="1" lang="zh-CN" altLang="en-US" sz="2400" b="1" i="0" u="none" strike="noStrike" kern="1200" cap="none" spc="0" normalizeH="0" baseline="0" noProof="0" dirty="0">
                <a:ln>
                  <a:noFill/>
                </a:ln>
                <a:solidFill>
                  <a:srgbClr val="000066"/>
                </a:solidFill>
                <a:effectLst/>
                <a:uLnTx/>
                <a:uFillTx/>
                <a:latin typeface="宋体" panose="02010600030101010101" pitchFamily="2" charset="-122"/>
                <a:ea typeface="宋体" pitchFamily="2" charset="-122"/>
                <a:cs typeface="+mn-cs"/>
              </a:rPr>
              <a:t>前缀字节的组成部分为：</a:t>
            </a:r>
            <a:r>
              <a:rPr kumimoji="1" lang="en-US" altLang="zh-CN" sz="2400" b="1" i="0" u="none" strike="noStrike" kern="1200" cap="none" spc="0" normalizeH="0" baseline="0" noProof="0" dirty="0">
                <a:ln>
                  <a:noFill/>
                </a:ln>
                <a:solidFill>
                  <a:srgbClr val="000066"/>
                </a:solidFill>
                <a:effectLst/>
                <a:uLnTx/>
                <a:uFillTx/>
                <a:latin typeface="宋体" panose="02010600030101010101" pitchFamily="2" charset="-122"/>
                <a:ea typeface="宋体" pitchFamily="2" charset="-122"/>
                <a:cs typeface="+mn-cs"/>
              </a:rPr>
              <a:t>0 1 0 0 W R X B</a:t>
            </a:r>
          </a:p>
          <a:p>
            <a:pPr marL="457200" marR="0" lvl="0" indent="-457200" algn="l" defTabSz="914400" rtl="0" eaLnBrk="1" fontAlgn="base" latinLnBrk="0" hangingPunct="1">
              <a:lnSpc>
                <a:spcPct val="114000"/>
              </a:lnSpc>
              <a:spcBef>
                <a:spcPct val="0"/>
              </a:spcBef>
              <a:spcAft>
                <a:spcPct val="0"/>
              </a:spcAft>
              <a:buClrTx/>
              <a:buSzTx/>
              <a:buFont typeface="Wingdings" panose="05000000000000000000" pitchFamily="2" charset="2"/>
              <a:buChar char="Ø"/>
              <a:tabLst/>
              <a:defRPr/>
            </a:pPr>
            <a:r>
              <a:rPr kumimoji="1" lang="en-US" altLang="zh-CN" sz="2400" b="1" i="0" u="none" strike="noStrike" kern="1200" cap="none" spc="0" normalizeH="0" baseline="0" noProof="0" dirty="0">
                <a:ln>
                  <a:noFill/>
                </a:ln>
                <a:solidFill>
                  <a:srgbClr val="000066"/>
                </a:solidFill>
                <a:effectLst/>
                <a:uLnTx/>
                <a:uFillTx/>
                <a:latin typeface="宋体" panose="02010600030101010101" pitchFamily="2" charset="-122"/>
                <a:ea typeface="宋体" pitchFamily="2" charset="-122"/>
                <a:cs typeface="+mn-cs"/>
              </a:rPr>
              <a:t>REX.W </a:t>
            </a:r>
            <a:r>
              <a:rPr kumimoji="1" lang="zh-CN" altLang="en-US" sz="2400" b="1" i="0" u="none" strike="noStrike" kern="1200" cap="none" spc="0" normalizeH="0" baseline="0" noProof="0" dirty="0">
                <a:ln>
                  <a:noFill/>
                </a:ln>
                <a:solidFill>
                  <a:srgbClr val="000066"/>
                </a:solidFill>
                <a:effectLst/>
                <a:uLnTx/>
                <a:uFillTx/>
                <a:latin typeface="宋体" panose="02010600030101010101" pitchFamily="2" charset="-122"/>
                <a:ea typeface="宋体" pitchFamily="2" charset="-122"/>
                <a:cs typeface="+mn-cs"/>
              </a:rPr>
              <a:t>：为 </a:t>
            </a:r>
            <a:r>
              <a:rPr kumimoji="1" lang="en-US" altLang="zh-CN" sz="2400" b="1" i="0" u="none" strike="noStrike" kern="1200" cap="none" spc="0" normalizeH="0" baseline="0" noProof="0" dirty="0">
                <a:ln>
                  <a:noFill/>
                </a:ln>
                <a:solidFill>
                  <a:srgbClr val="000066"/>
                </a:solidFill>
                <a:effectLst/>
                <a:uLnTx/>
                <a:uFillTx/>
                <a:latin typeface="宋体" panose="02010600030101010101" pitchFamily="2" charset="-122"/>
                <a:ea typeface="宋体" pitchFamily="2" charset="-122"/>
                <a:cs typeface="+mn-cs"/>
              </a:rPr>
              <a:t>1 </a:t>
            </a:r>
            <a:r>
              <a:rPr kumimoji="1" lang="zh-CN" altLang="en-US" sz="2400" b="1" i="0" u="none" strike="noStrike" kern="1200" cap="none" spc="0" normalizeH="0" baseline="0" noProof="0" dirty="0">
                <a:ln>
                  <a:noFill/>
                </a:ln>
                <a:solidFill>
                  <a:srgbClr val="000066"/>
                </a:solidFill>
                <a:effectLst/>
                <a:uLnTx/>
                <a:uFillTx/>
                <a:latin typeface="宋体" panose="02010600030101010101" pitchFamily="2" charset="-122"/>
                <a:ea typeface="宋体" pitchFamily="2" charset="-122"/>
                <a:cs typeface="+mn-cs"/>
              </a:rPr>
              <a:t>时，操作数是 </a:t>
            </a:r>
            <a:r>
              <a:rPr kumimoji="1" lang="en-US" altLang="zh-CN" sz="2400" b="1" i="0" u="none" strike="noStrike" kern="1200" cap="none" spc="0" normalizeH="0" baseline="0" noProof="0" dirty="0">
                <a:ln>
                  <a:noFill/>
                </a:ln>
                <a:solidFill>
                  <a:srgbClr val="000066"/>
                </a:solidFill>
                <a:effectLst/>
                <a:uLnTx/>
                <a:uFillTx/>
                <a:latin typeface="宋体" panose="02010600030101010101" pitchFamily="2" charset="-122"/>
                <a:ea typeface="宋体" pitchFamily="2" charset="-122"/>
                <a:cs typeface="+mn-cs"/>
              </a:rPr>
              <a:t>64 </a:t>
            </a:r>
            <a:r>
              <a:rPr kumimoji="1" lang="zh-CN" altLang="en-US" sz="2400" b="1" i="0" u="none" strike="noStrike" kern="1200" cap="none" spc="0" normalizeH="0" baseline="0" noProof="0" dirty="0">
                <a:ln>
                  <a:noFill/>
                </a:ln>
                <a:solidFill>
                  <a:srgbClr val="000066"/>
                </a:solidFill>
                <a:effectLst/>
                <a:uLnTx/>
                <a:uFillTx/>
                <a:latin typeface="宋体" panose="02010600030101010101" pitchFamily="2" charset="-122"/>
                <a:ea typeface="宋体" pitchFamily="2" charset="-122"/>
                <a:cs typeface="+mn-cs"/>
              </a:rPr>
              <a:t>位</a:t>
            </a:r>
          </a:p>
          <a:p>
            <a:pPr marL="0" marR="0" lvl="0" indent="0" algn="l" defTabSz="914400" rtl="0" eaLnBrk="1" fontAlgn="base" latinLnBrk="0" hangingPunct="1">
              <a:lnSpc>
                <a:spcPct val="114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000066"/>
                </a:solidFill>
                <a:effectLst/>
                <a:uLnTx/>
                <a:uFillTx/>
                <a:latin typeface="宋体" panose="02010600030101010101" pitchFamily="2" charset="-122"/>
                <a:ea typeface="宋体" pitchFamily="2" charset="-122"/>
                <a:cs typeface="+mn-cs"/>
              </a:rPr>
              <a:t>   REX.R </a:t>
            </a:r>
            <a:r>
              <a:rPr kumimoji="1" lang="zh-CN" altLang="en-US" sz="2400" b="1" i="0" u="none" strike="noStrike" kern="1200" cap="none" spc="0" normalizeH="0" baseline="0" noProof="0" dirty="0">
                <a:ln>
                  <a:noFill/>
                </a:ln>
                <a:solidFill>
                  <a:srgbClr val="000066"/>
                </a:solidFill>
                <a:effectLst/>
                <a:uLnTx/>
                <a:uFillTx/>
                <a:latin typeface="宋体" panose="02010600030101010101" pitchFamily="2" charset="-122"/>
                <a:ea typeface="宋体" pitchFamily="2" charset="-122"/>
                <a:cs typeface="+mn-cs"/>
              </a:rPr>
              <a:t>：用来扩展 </a:t>
            </a:r>
            <a:r>
              <a:rPr kumimoji="1" lang="en-US" altLang="zh-CN" sz="2400" b="1" i="0" u="none" strike="noStrike" kern="1200" cap="none" spc="0" normalizeH="0" baseline="0" noProof="0" dirty="0">
                <a:ln>
                  <a:noFill/>
                </a:ln>
                <a:solidFill>
                  <a:srgbClr val="000066"/>
                </a:solidFill>
                <a:effectLst/>
                <a:uLnTx/>
                <a:uFillTx/>
                <a:latin typeface="宋体" panose="02010600030101010101" pitchFamily="2" charset="-122"/>
                <a:ea typeface="宋体" pitchFamily="2" charset="-122"/>
                <a:cs typeface="+mn-cs"/>
              </a:rPr>
              <a:t>ModR / M </a:t>
            </a:r>
            <a:r>
              <a:rPr kumimoji="1" lang="zh-CN" altLang="en-US" sz="2400" b="1" i="0" u="none" strike="noStrike" kern="1200" cap="none" spc="0" normalizeH="0" baseline="0" noProof="0" dirty="0">
                <a:ln>
                  <a:noFill/>
                </a:ln>
                <a:solidFill>
                  <a:srgbClr val="000066"/>
                </a:solidFill>
                <a:effectLst/>
                <a:uLnTx/>
                <a:uFillTx/>
                <a:latin typeface="宋体" panose="02010600030101010101" pitchFamily="2" charset="-122"/>
                <a:ea typeface="宋体" pitchFamily="2" charset="-122"/>
                <a:cs typeface="+mn-cs"/>
              </a:rPr>
              <a:t>中的</a:t>
            </a:r>
            <a:r>
              <a:rPr kumimoji="1" lang="en-US" altLang="zh-CN" sz="2400" b="1" i="0" u="none" strike="noStrike" kern="1200" cap="none" spc="0" normalizeH="0" baseline="0" noProof="0" dirty="0">
                <a:ln>
                  <a:noFill/>
                </a:ln>
                <a:solidFill>
                  <a:srgbClr val="000066"/>
                </a:solidFill>
                <a:effectLst/>
                <a:uLnTx/>
                <a:uFillTx/>
                <a:latin typeface="宋体" panose="02010600030101010101" pitchFamily="2" charset="-122"/>
                <a:ea typeface="宋体" pitchFamily="2" charset="-122"/>
                <a:cs typeface="+mn-cs"/>
              </a:rPr>
              <a:t>Reg</a:t>
            </a:r>
            <a:r>
              <a:rPr kumimoji="1" lang="zh-CN" altLang="en-US" sz="2400" b="1" i="0" u="none" strike="noStrike" kern="1200" cap="none" spc="0" normalizeH="0" baseline="0" noProof="0" dirty="0">
                <a:ln>
                  <a:noFill/>
                </a:ln>
                <a:solidFill>
                  <a:srgbClr val="000066"/>
                </a:solidFill>
                <a:effectLst/>
                <a:uLnTx/>
                <a:uFillTx/>
                <a:latin typeface="宋体" panose="02010600030101010101" pitchFamily="2" charset="-122"/>
                <a:ea typeface="宋体" pitchFamily="2" charset="-122"/>
                <a:cs typeface="+mn-cs"/>
              </a:rPr>
              <a:t>字段</a:t>
            </a:r>
            <a:endParaRPr kumimoji="1" lang="en-US" altLang="zh-CN" sz="2400" b="1" i="0" u="none" strike="noStrike" kern="1200" cap="none" spc="0" normalizeH="0" baseline="0" noProof="0" dirty="0">
              <a:ln>
                <a:noFill/>
              </a:ln>
              <a:solidFill>
                <a:srgbClr val="000066"/>
              </a:solidFill>
              <a:effectLst/>
              <a:uLnTx/>
              <a:uFillTx/>
              <a:latin typeface="宋体" panose="02010600030101010101" pitchFamily="2" charset="-122"/>
              <a:ea typeface="宋体" pitchFamily="2" charset="-122"/>
              <a:cs typeface="+mn-cs"/>
            </a:endParaRPr>
          </a:p>
          <a:p>
            <a:pPr marL="0" marR="0" lvl="0" indent="0" algn="l" defTabSz="914400" rtl="0" eaLnBrk="1" fontAlgn="base" latinLnBrk="0" hangingPunct="1">
              <a:lnSpc>
                <a:spcPct val="114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000066"/>
                </a:solidFill>
                <a:effectLst/>
                <a:uLnTx/>
                <a:uFillTx/>
                <a:latin typeface="宋体" panose="02010600030101010101" pitchFamily="2" charset="-122"/>
                <a:ea typeface="宋体" pitchFamily="2" charset="-122"/>
                <a:cs typeface="+mn-cs"/>
              </a:rPr>
              <a:t>   REX.X </a:t>
            </a:r>
            <a:r>
              <a:rPr kumimoji="1" lang="zh-CN" altLang="en-US" sz="2400" b="1" i="0" u="none" strike="noStrike" kern="1200" cap="none" spc="0" normalizeH="0" baseline="0" noProof="0" dirty="0">
                <a:ln>
                  <a:noFill/>
                </a:ln>
                <a:solidFill>
                  <a:srgbClr val="000066"/>
                </a:solidFill>
                <a:effectLst/>
                <a:uLnTx/>
                <a:uFillTx/>
                <a:latin typeface="宋体" panose="02010600030101010101" pitchFamily="2" charset="-122"/>
                <a:ea typeface="宋体" pitchFamily="2" charset="-122"/>
                <a:cs typeface="+mn-cs"/>
              </a:rPr>
              <a:t>：用来扩展变址寄存器的编号</a:t>
            </a:r>
            <a:endParaRPr kumimoji="1" lang="en-US" altLang="zh-CN" sz="2400" b="1" i="0" u="none" strike="noStrike" kern="1200" cap="none" spc="0" normalizeH="0" baseline="0" noProof="0" dirty="0">
              <a:ln>
                <a:noFill/>
              </a:ln>
              <a:solidFill>
                <a:srgbClr val="000066"/>
              </a:solidFill>
              <a:effectLst/>
              <a:uLnTx/>
              <a:uFillTx/>
              <a:latin typeface="宋体" panose="02010600030101010101" pitchFamily="2" charset="-122"/>
              <a:ea typeface="宋体" pitchFamily="2" charset="-122"/>
              <a:cs typeface="+mn-cs"/>
            </a:endParaRPr>
          </a:p>
          <a:p>
            <a:pPr marL="0" marR="0" lvl="0" indent="0" algn="l" defTabSz="914400" rtl="0" eaLnBrk="1" fontAlgn="base" latinLnBrk="0" hangingPunct="1">
              <a:lnSpc>
                <a:spcPct val="114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000066"/>
                </a:solidFill>
                <a:effectLst/>
                <a:uLnTx/>
                <a:uFillTx/>
                <a:latin typeface="宋体" panose="02010600030101010101" pitchFamily="2" charset="-122"/>
                <a:ea typeface="宋体" pitchFamily="2" charset="-122"/>
                <a:cs typeface="+mn-cs"/>
              </a:rPr>
              <a:t>   REX.B : </a:t>
            </a:r>
            <a:r>
              <a:rPr kumimoji="1" lang="zh-CN" altLang="en-US" sz="2400" b="1" i="0" u="none" strike="noStrike" kern="1200" cap="none" spc="0" normalizeH="0" baseline="0" noProof="0" dirty="0">
                <a:ln>
                  <a:noFill/>
                </a:ln>
                <a:solidFill>
                  <a:srgbClr val="000066"/>
                </a:solidFill>
                <a:effectLst/>
                <a:uLnTx/>
                <a:uFillTx/>
                <a:latin typeface="宋体" panose="02010600030101010101" pitchFamily="2" charset="-122"/>
                <a:ea typeface="宋体" pitchFamily="2" charset="-122"/>
                <a:cs typeface="+mn-cs"/>
              </a:rPr>
              <a:t>用来扩展基址寄存器的编号</a:t>
            </a:r>
            <a:endParaRPr kumimoji="1" lang="en-US" altLang="zh-CN" sz="2400" b="1" i="0" u="none" strike="noStrike" kern="1200" cap="none" spc="0" normalizeH="0" baseline="0" noProof="0" dirty="0">
              <a:ln>
                <a:noFill/>
              </a:ln>
              <a:solidFill>
                <a:srgbClr val="000066"/>
              </a:solidFill>
              <a:effectLst/>
              <a:uLnTx/>
              <a:uFillTx/>
              <a:latin typeface="宋体" panose="02010600030101010101" pitchFamily="2" charset="-122"/>
              <a:ea typeface="宋体" pitchFamily="2" charset="-122"/>
              <a:cs typeface="+mn-cs"/>
            </a:endParaRPr>
          </a:p>
          <a:p>
            <a:pPr lvl="0">
              <a:lnSpc>
                <a:spcPct val="114000"/>
              </a:lnSpc>
              <a:defRPr/>
            </a:pPr>
            <a:r>
              <a:rPr kumimoji="1" lang="zh-CN" altLang="en-US" sz="2400" b="1" i="0" u="none" strike="noStrike" kern="1200" cap="none" spc="0" normalizeH="0" baseline="0" noProof="0" dirty="0">
                <a:ln>
                  <a:noFill/>
                </a:ln>
                <a:solidFill>
                  <a:srgbClr val="000066"/>
                </a:solidFill>
                <a:effectLst/>
                <a:uLnTx/>
                <a:uFillTx/>
                <a:latin typeface="宋体" panose="02010600030101010101" pitchFamily="2" charset="-122"/>
                <a:ea typeface="宋体" pitchFamily="2" charset="-122"/>
                <a:cs typeface="+mn-cs"/>
              </a:rPr>
              <a:t>   </a:t>
            </a:r>
            <a:r>
              <a:rPr lang="zh-CN" altLang="en-US" sz="2400" b="1" dirty="0">
                <a:solidFill>
                  <a:srgbClr val="000066"/>
                </a:solidFill>
                <a:latin typeface="宋体" panose="02010600030101010101" pitchFamily="2" charset="-122"/>
                <a:ea typeface="宋体" pitchFamily="2" charset="-122"/>
              </a:rPr>
              <a:t>注意：</a:t>
            </a:r>
            <a:r>
              <a:rPr kumimoji="1" lang="zh-CN" altLang="en-US" sz="2400" b="1" i="0" u="none" strike="noStrike" kern="1200" cap="none" spc="0" normalizeH="0" baseline="0" noProof="0" dirty="0">
                <a:ln>
                  <a:noFill/>
                </a:ln>
                <a:solidFill>
                  <a:srgbClr val="000066"/>
                </a:solidFill>
                <a:effectLst/>
                <a:uLnTx/>
                <a:uFillTx/>
                <a:latin typeface="宋体" panose="02010600030101010101" pitchFamily="2" charset="-122"/>
                <a:ea typeface="宋体" pitchFamily="2" charset="-122"/>
                <a:cs typeface="+mn-cs"/>
              </a:rPr>
              <a:t>寻址方式中有三位寄存器编号，</a:t>
            </a:r>
            <a:r>
              <a:rPr lang="zh-CN" altLang="en-US" sz="2400" b="1" dirty="0">
                <a:solidFill>
                  <a:srgbClr val="000066"/>
                </a:solidFill>
                <a:latin typeface="宋体" panose="02010600030101010101" pitchFamily="2" charset="-122"/>
                <a:ea typeface="宋体" pitchFamily="2" charset="-122"/>
              </a:rPr>
              <a:t>指令操作码中还有一位编码</a:t>
            </a:r>
            <a:r>
              <a:rPr kumimoji="1" lang="zh-CN" altLang="en-US" sz="2400" b="1" i="0" u="none" strike="noStrike" kern="1200" cap="none" spc="0" normalizeH="0" baseline="0" noProof="0" dirty="0">
                <a:ln>
                  <a:noFill/>
                </a:ln>
                <a:solidFill>
                  <a:srgbClr val="000066"/>
                </a:solidFill>
                <a:effectLst/>
                <a:uLnTx/>
                <a:uFillTx/>
                <a:latin typeface="宋体" panose="02010600030101010101" pitchFamily="2" charset="-122"/>
                <a:ea typeface="宋体" pitchFamily="2" charset="-122"/>
                <a:cs typeface="+mn-cs"/>
              </a:rPr>
              <a:t>。</a:t>
            </a:r>
            <a:endParaRPr kumimoji="1" lang="en-US" altLang="zh-CN" sz="2400" b="1" i="0" u="none" strike="noStrike" kern="1200" cap="none" spc="0" normalizeH="0" baseline="0" noProof="0" dirty="0">
              <a:ln>
                <a:noFill/>
              </a:ln>
              <a:solidFill>
                <a:srgbClr val="000066"/>
              </a:solidFill>
              <a:effectLst/>
              <a:uLnTx/>
              <a:uFillTx/>
              <a:latin typeface="宋体" panose="02010600030101010101" pitchFamily="2" charset="-122"/>
              <a:ea typeface="宋体" pitchFamily="2" charset="-122"/>
              <a:cs typeface="+mn-cs"/>
            </a:endParaRPr>
          </a:p>
        </p:txBody>
      </p:sp>
    </p:spTree>
    <p:custDataLst>
      <p:tags r:id="rId1"/>
    </p:custDataLst>
    <p:extLst>
      <p:ext uri="{BB962C8B-B14F-4D97-AF65-F5344CB8AC3E}">
        <p14:creationId xmlns:p14="http://schemas.microsoft.com/office/powerpoint/2010/main" val="3394063310"/>
      </p:ext>
    </p:extLst>
  </p:cSld>
  <p:clrMapOvr>
    <a:masterClrMapping/>
  </p:clrMapOvr>
  <p:transition>
    <p:dissolv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73">
            <a:extLst>
              <a:ext uri="{FF2B5EF4-FFF2-40B4-BE49-F238E27FC236}">
                <a16:creationId xmlns:a16="http://schemas.microsoft.com/office/drawing/2014/main" id="{77AD7594-C3C2-41E3-8A88-0DDE0AFBF9C1}"/>
              </a:ext>
            </a:extLst>
          </p:cNvPr>
          <p:cNvSpPr txBox="1">
            <a:spLocks noChangeArrowheads="1"/>
          </p:cNvSpPr>
          <p:nvPr/>
        </p:nvSpPr>
        <p:spPr bwMode="auto">
          <a:xfrm>
            <a:off x="683568" y="359078"/>
            <a:ext cx="458330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3600" b="1" dirty="0">
                <a:solidFill>
                  <a:schemeClr val="bg1"/>
                </a:solidFill>
                <a:latin typeface="Times New Roman" pitchFamily="18" charset="0"/>
              </a:rPr>
              <a:t>VS2019 </a:t>
            </a:r>
            <a:r>
              <a:rPr lang="zh-CN" altLang="en-US" sz="3600" b="1" dirty="0">
                <a:solidFill>
                  <a:schemeClr val="bg1"/>
                </a:solidFill>
                <a:latin typeface="Times New Roman" pitchFamily="18" charset="0"/>
              </a:rPr>
              <a:t>中观察寄存器</a:t>
            </a:r>
          </a:p>
        </p:txBody>
      </p:sp>
      <p:pic>
        <p:nvPicPr>
          <p:cNvPr id="3" name="图片 2">
            <a:extLst>
              <a:ext uri="{FF2B5EF4-FFF2-40B4-BE49-F238E27FC236}">
                <a16:creationId xmlns:a16="http://schemas.microsoft.com/office/drawing/2014/main" id="{91C24592-C073-449F-BFAC-9B6CEC3CFD90}"/>
              </a:ext>
            </a:extLst>
          </p:cNvPr>
          <p:cNvPicPr>
            <a:picLocks noChangeAspect="1"/>
          </p:cNvPicPr>
          <p:nvPr/>
        </p:nvPicPr>
        <p:blipFill>
          <a:blip r:embed="rId3"/>
          <a:stretch>
            <a:fillRect/>
          </a:stretch>
        </p:blipFill>
        <p:spPr>
          <a:xfrm>
            <a:off x="107504" y="1232756"/>
            <a:ext cx="8640960" cy="4860540"/>
          </a:xfrm>
          <a:prstGeom prst="rect">
            <a:avLst/>
          </a:prstGeom>
        </p:spPr>
      </p:pic>
      <p:sp>
        <p:nvSpPr>
          <p:cNvPr id="6" name="Rectangle 4">
            <a:extLst>
              <a:ext uri="{FF2B5EF4-FFF2-40B4-BE49-F238E27FC236}">
                <a16:creationId xmlns:a16="http://schemas.microsoft.com/office/drawing/2014/main" id="{A3DF7BBE-6414-4BC5-9FF7-578D9099C4B1}"/>
              </a:ext>
            </a:extLst>
          </p:cNvPr>
          <p:cNvSpPr>
            <a:spLocks noChangeArrowheads="1"/>
          </p:cNvSpPr>
          <p:nvPr/>
        </p:nvSpPr>
        <p:spPr bwMode="auto">
          <a:xfrm>
            <a:off x="827584" y="6165304"/>
            <a:ext cx="76327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b="1" dirty="0">
                <a:solidFill>
                  <a:schemeClr val="tx1"/>
                </a:solidFill>
                <a:latin typeface="宋体" pitchFamily="2" charset="-122"/>
                <a:ea typeface="宋体" pitchFamily="2" charset="-122"/>
              </a:rPr>
              <a:t>调试  </a:t>
            </a:r>
            <a:r>
              <a:rPr lang="en-US" altLang="zh-CN" sz="2800" b="1" dirty="0">
                <a:solidFill>
                  <a:schemeClr val="tx1"/>
                </a:solidFill>
                <a:latin typeface="宋体" pitchFamily="2" charset="-122"/>
                <a:ea typeface="宋体" pitchFamily="2" charset="-122"/>
              </a:rPr>
              <a:t>-&gt; </a:t>
            </a:r>
            <a:r>
              <a:rPr lang="zh-CN" altLang="en-US" sz="2800" b="1" dirty="0">
                <a:solidFill>
                  <a:schemeClr val="tx1"/>
                </a:solidFill>
                <a:latin typeface="宋体" pitchFamily="2" charset="-122"/>
                <a:ea typeface="宋体" pitchFamily="2" charset="-122"/>
              </a:rPr>
              <a:t>窗口 </a:t>
            </a:r>
            <a:r>
              <a:rPr lang="en-US" altLang="zh-CN" sz="2800" b="1" dirty="0">
                <a:solidFill>
                  <a:schemeClr val="tx1"/>
                </a:solidFill>
                <a:latin typeface="宋体" pitchFamily="2" charset="-122"/>
                <a:ea typeface="宋体" pitchFamily="2" charset="-122"/>
              </a:rPr>
              <a:t>-&gt; </a:t>
            </a:r>
            <a:r>
              <a:rPr lang="zh-CN" altLang="en-US" sz="2800" b="1" dirty="0">
                <a:solidFill>
                  <a:schemeClr val="tx1"/>
                </a:solidFill>
                <a:latin typeface="宋体" pitchFamily="2" charset="-122"/>
                <a:ea typeface="宋体" pitchFamily="2" charset="-122"/>
              </a:rPr>
              <a:t>寄存器</a:t>
            </a:r>
          </a:p>
        </p:txBody>
      </p:sp>
    </p:spTree>
    <p:custDataLst>
      <p:tags r:id="rId1"/>
    </p:custDataLst>
    <p:extLst>
      <p:ext uri="{BB962C8B-B14F-4D97-AF65-F5344CB8AC3E}">
        <p14:creationId xmlns:p14="http://schemas.microsoft.com/office/powerpoint/2010/main" val="2964197553"/>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73">
            <a:extLst>
              <a:ext uri="{FF2B5EF4-FFF2-40B4-BE49-F238E27FC236}">
                <a16:creationId xmlns:a16="http://schemas.microsoft.com/office/drawing/2014/main" id="{77AD7594-C3C2-41E3-8A88-0DDE0AFBF9C1}"/>
              </a:ext>
            </a:extLst>
          </p:cNvPr>
          <p:cNvSpPr txBox="1">
            <a:spLocks noChangeArrowheads="1"/>
          </p:cNvSpPr>
          <p:nvPr/>
        </p:nvSpPr>
        <p:spPr bwMode="auto">
          <a:xfrm>
            <a:off x="683568" y="359078"/>
            <a:ext cx="458330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3600" b="1" dirty="0">
                <a:solidFill>
                  <a:schemeClr val="bg1"/>
                </a:solidFill>
                <a:latin typeface="Times New Roman" pitchFamily="18" charset="0"/>
              </a:rPr>
              <a:t>VS2019 </a:t>
            </a:r>
            <a:r>
              <a:rPr lang="zh-CN" altLang="en-US" sz="3600" b="1" dirty="0">
                <a:solidFill>
                  <a:schemeClr val="bg1"/>
                </a:solidFill>
                <a:latin typeface="Times New Roman" pitchFamily="18" charset="0"/>
              </a:rPr>
              <a:t>中观察寄存器</a:t>
            </a:r>
          </a:p>
        </p:txBody>
      </p:sp>
      <p:sp>
        <p:nvSpPr>
          <p:cNvPr id="6" name="Rectangle 4">
            <a:extLst>
              <a:ext uri="{FF2B5EF4-FFF2-40B4-BE49-F238E27FC236}">
                <a16:creationId xmlns:a16="http://schemas.microsoft.com/office/drawing/2014/main" id="{A3DF7BBE-6414-4BC5-9FF7-578D9099C4B1}"/>
              </a:ext>
            </a:extLst>
          </p:cNvPr>
          <p:cNvSpPr>
            <a:spLocks noChangeArrowheads="1"/>
          </p:cNvSpPr>
          <p:nvPr/>
        </p:nvSpPr>
        <p:spPr bwMode="auto">
          <a:xfrm>
            <a:off x="755576" y="5045447"/>
            <a:ext cx="7776716"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b="1" dirty="0">
                <a:solidFill>
                  <a:schemeClr val="tx1"/>
                </a:solidFill>
                <a:latin typeface="宋体" pitchFamily="2" charset="-122"/>
                <a:ea typeface="宋体" pitchFamily="2" charset="-122"/>
              </a:rPr>
              <a:t>执行 </a:t>
            </a:r>
            <a:r>
              <a:rPr lang="en-US" altLang="zh-CN" sz="2000" b="1" dirty="0" err="1">
                <a:solidFill>
                  <a:schemeClr val="tx1"/>
                </a:solidFill>
                <a:latin typeface="宋体" pitchFamily="2" charset="-122"/>
                <a:ea typeface="宋体" pitchFamily="2" charset="-122"/>
              </a:rPr>
              <a:t>imul</a:t>
            </a:r>
            <a:r>
              <a:rPr lang="en-US" altLang="zh-CN" sz="2000" b="1" dirty="0">
                <a:solidFill>
                  <a:schemeClr val="tx1"/>
                </a:solidFill>
                <a:latin typeface="宋体" pitchFamily="2" charset="-122"/>
                <a:ea typeface="宋体" pitchFamily="2" charset="-122"/>
              </a:rPr>
              <a:t> </a:t>
            </a:r>
            <a:r>
              <a:rPr lang="en-US" altLang="zh-CN" sz="2000" b="1" dirty="0" err="1">
                <a:solidFill>
                  <a:schemeClr val="tx1"/>
                </a:solidFill>
                <a:latin typeface="宋体" pitchFamily="2" charset="-122"/>
                <a:ea typeface="宋体" pitchFamily="2" charset="-122"/>
              </a:rPr>
              <a:t>eax</a:t>
            </a:r>
            <a:r>
              <a:rPr lang="en-US" altLang="zh-CN" sz="2000" b="1" dirty="0">
                <a:solidFill>
                  <a:schemeClr val="tx1"/>
                </a:solidFill>
                <a:latin typeface="宋体" pitchFamily="2" charset="-122"/>
                <a:ea typeface="宋体" pitchFamily="2" charset="-122"/>
              </a:rPr>
              <a:t>, </a:t>
            </a:r>
            <a:r>
              <a:rPr lang="en-US" altLang="zh-CN" sz="2000" b="1" dirty="0" err="1">
                <a:solidFill>
                  <a:schemeClr val="tx1"/>
                </a:solidFill>
                <a:latin typeface="宋体" pitchFamily="2" charset="-122"/>
                <a:ea typeface="宋体" pitchFamily="2" charset="-122"/>
              </a:rPr>
              <a:t>dword</a:t>
            </a:r>
            <a:r>
              <a:rPr lang="en-US" altLang="zh-CN" sz="2000" b="1" dirty="0">
                <a:solidFill>
                  <a:schemeClr val="tx1"/>
                </a:solidFill>
                <a:latin typeface="宋体" pitchFamily="2" charset="-122"/>
                <a:ea typeface="宋体" pitchFamily="2" charset="-122"/>
              </a:rPr>
              <a:t> </a:t>
            </a:r>
            <a:r>
              <a:rPr lang="en-US" altLang="zh-CN" sz="2000" b="1" dirty="0" err="1">
                <a:solidFill>
                  <a:schemeClr val="tx1"/>
                </a:solidFill>
                <a:latin typeface="宋体" pitchFamily="2" charset="-122"/>
                <a:ea typeface="宋体" pitchFamily="2" charset="-122"/>
              </a:rPr>
              <a:t>ptr</a:t>
            </a:r>
            <a:r>
              <a:rPr lang="en-US" altLang="zh-CN" sz="2000" b="1" dirty="0">
                <a:solidFill>
                  <a:schemeClr val="tx1"/>
                </a:solidFill>
                <a:latin typeface="宋体" pitchFamily="2" charset="-122"/>
                <a:ea typeface="宋体" pitchFamily="2" charset="-122"/>
              </a:rPr>
              <a:t> [x], 3 </a:t>
            </a:r>
            <a:r>
              <a:rPr lang="zh-CN" altLang="en-US" sz="2000" b="1" dirty="0">
                <a:solidFill>
                  <a:schemeClr val="tx1"/>
                </a:solidFill>
                <a:latin typeface="宋体" pitchFamily="2" charset="-122"/>
                <a:ea typeface="宋体" pitchFamily="2" charset="-122"/>
              </a:rPr>
              <a:t>后（</a:t>
            </a:r>
            <a:r>
              <a:rPr lang="en-US" altLang="zh-CN" sz="2000" b="1" dirty="0" err="1">
                <a:solidFill>
                  <a:schemeClr val="tx1"/>
                </a:solidFill>
                <a:latin typeface="宋体" pitchFamily="2" charset="-122"/>
                <a:ea typeface="宋体" pitchFamily="2" charset="-122"/>
              </a:rPr>
              <a:t>eax</a:t>
            </a:r>
            <a:r>
              <a:rPr lang="zh-CN" altLang="en-US" sz="2000" b="1" dirty="0">
                <a:solidFill>
                  <a:schemeClr val="tx1"/>
                </a:solidFill>
                <a:latin typeface="宋体" pitchFamily="2" charset="-122"/>
                <a:ea typeface="宋体" pitchFamily="2" charset="-122"/>
              </a:rPr>
              <a:t>）</a:t>
            </a:r>
            <a:r>
              <a:rPr lang="en-US" altLang="zh-CN" sz="2000" b="1" dirty="0">
                <a:solidFill>
                  <a:schemeClr val="tx1"/>
                </a:solidFill>
                <a:latin typeface="宋体" pitchFamily="2" charset="-122"/>
                <a:ea typeface="宋体" pitchFamily="2" charset="-122"/>
              </a:rPr>
              <a:t>=0000001E </a:t>
            </a:r>
            <a:r>
              <a:rPr lang="zh-CN" altLang="en-US" sz="2000" b="1" dirty="0">
                <a:solidFill>
                  <a:schemeClr val="tx1"/>
                </a:solidFill>
                <a:latin typeface="宋体" pitchFamily="2" charset="-122"/>
                <a:ea typeface="宋体" pitchFamily="2" charset="-122"/>
              </a:rPr>
              <a:t>即 </a:t>
            </a:r>
            <a:r>
              <a:rPr lang="en-US" altLang="zh-CN" sz="2000" b="1" dirty="0">
                <a:solidFill>
                  <a:schemeClr val="tx1"/>
                </a:solidFill>
                <a:latin typeface="宋体" pitchFamily="2" charset="-122"/>
                <a:ea typeface="宋体" pitchFamily="2" charset="-122"/>
              </a:rPr>
              <a:t>30</a:t>
            </a:r>
          </a:p>
          <a:p>
            <a:pPr>
              <a:spcBef>
                <a:spcPts val="600"/>
              </a:spcBef>
              <a:spcAft>
                <a:spcPts val="600"/>
              </a:spcAft>
            </a:pPr>
            <a:r>
              <a:rPr lang="zh-CN" altLang="en-US" sz="2000" b="1" dirty="0">
                <a:solidFill>
                  <a:schemeClr val="tx1"/>
                </a:solidFill>
                <a:latin typeface="宋体" pitchFamily="2" charset="-122"/>
                <a:ea typeface="宋体" pitchFamily="2" charset="-122"/>
              </a:rPr>
              <a:t>执行 </a:t>
            </a:r>
            <a:r>
              <a:rPr lang="en-US" altLang="zh-CN" sz="2000" b="1" dirty="0" err="1">
                <a:solidFill>
                  <a:schemeClr val="tx1"/>
                </a:solidFill>
                <a:latin typeface="宋体" pitchFamily="2" charset="-122"/>
                <a:ea typeface="宋体" pitchFamily="2" charset="-122"/>
              </a:rPr>
              <a:t>imul</a:t>
            </a:r>
            <a:r>
              <a:rPr lang="en-US" altLang="zh-CN" sz="2000" b="1" dirty="0">
                <a:solidFill>
                  <a:schemeClr val="tx1"/>
                </a:solidFill>
                <a:latin typeface="宋体" pitchFamily="2" charset="-122"/>
                <a:ea typeface="宋体" pitchFamily="2" charset="-122"/>
              </a:rPr>
              <a:t> </a:t>
            </a:r>
            <a:r>
              <a:rPr lang="en-US" altLang="zh-CN" sz="2000" b="1" dirty="0" err="1">
                <a:solidFill>
                  <a:schemeClr val="tx1"/>
                </a:solidFill>
                <a:latin typeface="宋体" pitchFamily="2" charset="-122"/>
                <a:ea typeface="宋体" pitchFamily="2" charset="-122"/>
              </a:rPr>
              <a:t>ecx</a:t>
            </a:r>
            <a:r>
              <a:rPr lang="en-US" altLang="zh-CN" sz="2000" b="1" dirty="0">
                <a:solidFill>
                  <a:schemeClr val="tx1"/>
                </a:solidFill>
                <a:latin typeface="宋体" pitchFamily="2" charset="-122"/>
                <a:ea typeface="宋体" pitchFamily="2" charset="-122"/>
              </a:rPr>
              <a:t>, </a:t>
            </a:r>
            <a:r>
              <a:rPr lang="en-US" altLang="zh-CN" sz="2000" b="1" dirty="0" err="1">
                <a:solidFill>
                  <a:schemeClr val="tx1"/>
                </a:solidFill>
                <a:latin typeface="宋体" pitchFamily="2" charset="-122"/>
                <a:ea typeface="宋体" pitchFamily="2" charset="-122"/>
              </a:rPr>
              <a:t>dword</a:t>
            </a:r>
            <a:r>
              <a:rPr lang="en-US" altLang="zh-CN" sz="2000" b="1" dirty="0">
                <a:solidFill>
                  <a:schemeClr val="tx1"/>
                </a:solidFill>
                <a:latin typeface="宋体" pitchFamily="2" charset="-122"/>
                <a:ea typeface="宋体" pitchFamily="2" charset="-122"/>
              </a:rPr>
              <a:t> </a:t>
            </a:r>
            <a:r>
              <a:rPr lang="en-US" altLang="zh-CN" sz="2000" b="1" dirty="0" err="1">
                <a:solidFill>
                  <a:schemeClr val="tx1"/>
                </a:solidFill>
                <a:latin typeface="宋体" pitchFamily="2" charset="-122"/>
                <a:ea typeface="宋体" pitchFamily="2" charset="-122"/>
              </a:rPr>
              <a:t>ptr</a:t>
            </a:r>
            <a:r>
              <a:rPr lang="en-US" altLang="zh-CN" sz="2000" b="1" dirty="0">
                <a:solidFill>
                  <a:schemeClr val="tx1"/>
                </a:solidFill>
                <a:latin typeface="宋体" pitchFamily="2" charset="-122"/>
                <a:ea typeface="宋体" pitchFamily="2" charset="-122"/>
              </a:rPr>
              <a:t> [y], 6 </a:t>
            </a:r>
            <a:r>
              <a:rPr lang="zh-CN" altLang="en-US" sz="2000" b="1" dirty="0">
                <a:solidFill>
                  <a:schemeClr val="tx1"/>
                </a:solidFill>
                <a:latin typeface="宋体" pitchFamily="2" charset="-122"/>
                <a:ea typeface="宋体" pitchFamily="2" charset="-122"/>
              </a:rPr>
              <a:t>后（</a:t>
            </a:r>
            <a:r>
              <a:rPr lang="en-US" altLang="zh-CN" sz="2000" b="1" dirty="0" err="1">
                <a:solidFill>
                  <a:schemeClr val="tx1"/>
                </a:solidFill>
                <a:latin typeface="宋体" pitchFamily="2" charset="-122"/>
                <a:ea typeface="宋体" pitchFamily="2" charset="-122"/>
              </a:rPr>
              <a:t>ecx</a:t>
            </a:r>
            <a:r>
              <a:rPr lang="zh-CN" altLang="en-US" sz="2000" b="1" dirty="0">
                <a:solidFill>
                  <a:schemeClr val="tx1"/>
                </a:solidFill>
                <a:latin typeface="宋体" pitchFamily="2" charset="-122"/>
                <a:ea typeface="宋体" pitchFamily="2" charset="-122"/>
              </a:rPr>
              <a:t>）</a:t>
            </a:r>
            <a:r>
              <a:rPr lang="en-US" altLang="zh-CN" sz="2000" b="1" dirty="0">
                <a:solidFill>
                  <a:schemeClr val="tx1"/>
                </a:solidFill>
                <a:latin typeface="宋体" pitchFamily="2" charset="-122"/>
                <a:ea typeface="宋体" pitchFamily="2" charset="-122"/>
              </a:rPr>
              <a:t>=00000078 </a:t>
            </a:r>
            <a:r>
              <a:rPr lang="zh-CN" altLang="en-US" sz="2000" b="1" dirty="0">
                <a:solidFill>
                  <a:schemeClr val="tx1"/>
                </a:solidFill>
                <a:latin typeface="宋体" pitchFamily="2" charset="-122"/>
                <a:ea typeface="宋体" pitchFamily="2" charset="-122"/>
              </a:rPr>
              <a:t>即 </a:t>
            </a:r>
            <a:r>
              <a:rPr lang="en-US" altLang="zh-CN" sz="2000" b="1" dirty="0">
                <a:solidFill>
                  <a:schemeClr val="tx1"/>
                </a:solidFill>
                <a:latin typeface="宋体" pitchFamily="2" charset="-122"/>
                <a:ea typeface="宋体" pitchFamily="2" charset="-122"/>
              </a:rPr>
              <a:t>120</a:t>
            </a:r>
            <a:endParaRPr lang="zh-CN" altLang="en-US" sz="2000" b="1" dirty="0">
              <a:solidFill>
                <a:schemeClr val="tx1"/>
              </a:solidFill>
              <a:latin typeface="宋体" pitchFamily="2" charset="-122"/>
              <a:ea typeface="宋体" pitchFamily="2" charset="-122"/>
            </a:endParaRPr>
          </a:p>
          <a:p>
            <a:r>
              <a:rPr lang="zh-CN" altLang="en-US" sz="2000" b="1" dirty="0">
                <a:solidFill>
                  <a:schemeClr val="tx1"/>
                </a:solidFill>
                <a:latin typeface="宋体" pitchFamily="2" charset="-122"/>
                <a:ea typeface="宋体" pitchFamily="2" charset="-122"/>
              </a:rPr>
              <a:t>寄存器窗口中以</a:t>
            </a:r>
            <a:r>
              <a:rPr lang="en-US" altLang="zh-CN" sz="2000" b="1" dirty="0">
                <a:solidFill>
                  <a:schemeClr val="tx1"/>
                </a:solidFill>
                <a:latin typeface="宋体" pitchFamily="2" charset="-122"/>
                <a:ea typeface="宋体" pitchFamily="2" charset="-122"/>
              </a:rPr>
              <a:t>16</a:t>
            </a:r>
            <a:r>
              <a:rPr lang="zh-CN" altLang="en-US" sz="2000" b="1" dirty="0">
                <a:solidFill>
                  <a:schemeClr val="tx1"/>
                </a:solidFill>
                <a:latin typeface="宋体" pitchFamily="2" charset="-122"/>
                <a:ea typeface="宋体" pitchFamily="2" charset="-122"/>
              </a:rPr>
              <a:t>进制显示寄存器中的值</a:t>
            </a:r>
          </a:p>
        </p:txBody>
      </p:sp>
      <p:pic>
        <p:nvPicPr>
          <p:cNvPr id="4" name="图片 3">
            <a:extLst>
              <a:ext uri="{FF2B5EF4-FFF2-40B4-BE49-F238E27FC236}">
                <a16:creationId xmlns:a16="http://schemas.microsoft.com/office/drawing/2014/main" id="{9F5BD04C-A97A-4E9A-A72E-E465BAD8F069}"/>
              </a:ext>
            </a:extLst>
          </p:cNvPr>
          <p:cNvPicPr>
            <a:picLocks noChangeAspect="1"/>
          </p:cNvPicPr>
          <p:nvPr/>
        </p:nvPicPr>
        <p:blipFill>
          <a:blip r:embed="rId3"/>
          <a:stretch>
            <a:fillRect/>
          </a:stretch>
        </p:blipFill>
        <p:spPr>
          <a:xfrm>
            <a:off x="677970" y="1628800"/>
            <a:ext cx="6760959" cy="3312368"/>
          </a:xfrm>
          <a:prstGeom prst="rect">
            <a:avLst/>
          </a:prstGeom>
        </p:spPr>
      </p:pic>
    </p:spTree>
    <p:custDataLst>
      <p:tags r:id="rId1"/>
    </p:custDataLst>
    <p:extLst>
      <p:ext uri="{BB962C8B-B14F-4D97-AF65-F5344CB8AC3E}">
        <p14:creationId xmlns:p14="http://schemas.microsoft.com/office/powerpoint/2010/main" val="3672677268"/>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73">
            <a:extLst>
              <a:ext uri="{FF2B5EF4-FFF2-40B4-BE49-F238E27FC236}">
                <a16:creationId xmlns:a16="http://schemas.microsoft.com/office/drawing/2014/main" id="{77AD7594-C3C2-41E3-8A88-0DDE0AFBF9C1}"/>
              </a:ext>
            </a:extLst>
          </p:cNvPr>
          <p:cNvSpPr txBox="1">
            <a:spLocks noChangeArrowheads="1"/>
          </p:cNvSpPr>
          <p:nvPr/>
        </p:nvSpPr>
        <p:spPr bwMode="auto">
          <a:xfrm>
            <a:off x="683568" y="359078"/>
            <a:ext cx="458330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3600" b="1" dirty="0">
                <a:solidFill>
                  <a:schemeClr val="bg1"/>
                </a:solidFill>
                <a:latin typeface="Times New Roman" pitchFamily="18" charset="0"/>
              </a:rPr>
              <a:t>VS2019 </a:t>
            </a:r>
            <a:r>
              <a:rPr lang="zh-CN" altLang="en-US" sz="3600" b="1" dirty="0">
                <a:solidFill>
                  <a:schemeClr val="bg1"/>
                </a:solidFill>
                <a:latin typeface="Times New Roman" pitchFamily="18" charset="0"/>
              </a:rPr>
              <a:t>中观察寄存器</a:t>
            </a:r>
          </a:p>
        </p:txBody>
      </p:sp>
      <p:sp>
        <p:nvSpPr>
          <p:cNvPr id="6" name="Rectangle 4">
            <a:extLst>
              <a:ext uri="{FF2B5EF4-FFF2-40B4-BE49-F238E27FC236}">
                <a16:creationId xmlns:a16="http://schemas.microsoft.com/office/drawing/2014/main" id="{A3DF7BBE-6414-4BC5-9FF7-578D9099C4B1}"/>
              </a:ext>
            </a:extLst>
          </p:cNvPr>
          <p:cNvSpPr>
            <a:spLocks noChangeArrowheads="1"/>
          </p:cNvSpPr>
          <p:nvPr/>
        </p:nvSpPr>
        <p:spPr bwMode="auto">
          <a:xfrm>
            <a:off x="395536" y="5589240"/>
            <a:ext cx="784887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400" b="1" dirty="0">
                <a:solidFill>
                  <a:schemeClr val="tx1"/>
                </a:solidFill>
                <a:latin typeface="宋体" pitchFamily="2" charset="-122"/>
                <a:ea typeface="宋体" pitchFamily="2" charset="-122"/>
              </a:rPr>
              <a:t>观察寄存器：</a:t>
            </a:r>
            <a:r>
              <a:rPr lang="zh-CN" altLang="en-US" sz="2400" b="1" dirty="0">
                <a:solidFill>
                  <a:srgbClr val="FF0000"/>
                </a:solidFill>
                <a:latin typeface="宋体" pitchFamily="2" charset="-122"/>
                <a:ea typeface="宋体" pitchFamily="2" charset="-122"/>
              </a:rPr>
              <a:t>寄存器窗口</a:t>
            </a:r>
            <a:endParaRPr lang="en-US" altLang="zh-CN" sz="2400" b="1" dirty="0">
              <a:solidFill>
                <a:srgbClr val="FF0000"/>
              </a:solidFill>
              <a:latin typeface="宋体" pitchFamily="2" charset="-122"/>
              <a:ea typeface="宋体" pitchFamily="2" charset="-122"/>
            </a:endParaRPr>
          </a:p>
          <a:p>
            <a:r>
              <a:rPr lang="zh-CN" altLang="en-US" sz="2400" b="1" dirty="0">
                <a:solidFill>
                  <a:schemeClr val="tx1"/>
                </a:solidFill>
                <a:latin typeface="宋体" pitchFamily="2" charset="-122"/>
                <a:ea typeface="宋体" pitchFamily="2" charset="-122"/>
              </a:rPr>
              <a:t>            </a:t>
            </a:r>
            <a:r>
              <a:rPr lang="zh-CN" altLang="en-US" sz="2400" b="1" dirty="0">
                <a:solidFill>
                  <a:srgbClr val="FF0000"/>
                </a:solidFill>
                <a:latin typeface="宋体" pitchFamily="2" charset="-122"/>
                <a:ea typeface="宋体" pitchFamily="2" charset="-122"/>
              </a:rPr>
              <a:t>监视窗口 </a:t>
            </a:r>
            <a:r>
              <a:rPr lang="zh-CN" altLang="en-US" sz="2400" b="1" dirty="0">
                <a:solidFill>
                  <a:schemeClr val="tx1"/>
                </a:solidFill>
                <a:latin typeface="宋体" pitchFamily="2" charset="-122"/>
                <a:ea typeface="宋体" pitchFamily="2" charset="-122"/>
              </a:rPr>
              <a:t>，输入要观察的寄存器的值</a:t>
            </a:r>
          </a:p>
        </p:txBody>
      </p:sp>
      <p:pic>
        <p:nvPicPr>
          <p:cNvPr id="3" name="图片 2">
            <a:extLst>
              <a:ext uri="{FF2B5EF4-FFF2-40B4-BE49-F238E27FC236}">
                <a16:creationId xmlns:a16="http://schemas.microsoft.com/office/drawing/2014/main" id="{205BB011-B929-4636-9F8E-BE80DF0FBD3D}"/>
              </a:ext>
            </a:extLst>
          </p:cNvPr>
          <p:cNvPicPr>
            <a:picLocks noChangeAspect="1"/>
          </p:cNvPicPr>
          <p:nvPr/>
        </p:nvPicPr>
        <p:blipFill>
          <a:blip r:embed="rId3"/>
          <a:stretch>
            <a:fillRect/>
          </a:stretch>
        </p:blipFill>
        <p:spPr>
          <a:xfrm>
            <a:off x="395536" y="1196752"/>
            <a:ext cx="5982007" cy="4095961"/>
          </a:xfrm>
          <a:prstGeom prst="rect">
            <a:avLst/>
          </a:prstGeom>
        </p:spPr>
      </p:pic>
    </p:spTree>
    <p:custDataLst>
      <p:tags r:id="rId1"/>
    </p:custDataLst>
    <p:extLst>
      <p:ext uri="{BB962C8B-B14F-4D97-AF65-F5344CB8AC3E}">
        <p14:creationId xmlns:p14="http://schemas.microsoft.com/office/powerpoint/2010/main" val="3106083962"/>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Box 2">
            <a:extLst>
              <a:ext uri="{FF2B5EF4-FFF2-40B4-BE49-F238E27FC236}">
                <a16:creationId xmlns:a16="http://schemas.microsoft.com/office/drawing/2014/main" id="{BFD68850-F629-453D-97B0-9924EA94A678}"/>
              </a:ext>
            </a:extLst>
          </p:cNvPr>
          <p:cNvSpPr txBox="1">
            <a:spLocks noChangeArrowheads="1"/>
          </p:cNvSpPr>
          <p:nvPr/>
        </p:nvSpPr>
        <p:spPr bwMode="auto">
          <a:xfrm>
            <a:off x="755650" y="188913"/>
            <a:ext cx="662466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3600" b="1" dirty="0">
                <a:solidFill>
                  <a:schemeClr val="bg1"/>
                </a:solidFill>
                <a:latin typeface="Times New Roman" pitchFamily="18" charset="0"/>
              </a:rPr>
              <a:t>2.4 </a:t>
            </a:r>
            <a:r>
              <a:rPr lang="zh-CN" altLang="en-US" sz="3600" b="1" dirty="0">
                <a:solidFill>
                  <a:schemeClr val="bg1"/>
                </a:solidFill>
                <a:latin typeface="Times New Roman" pitchFamily="18" charset="0"/>
              </a:rPr>
              <a:t>标志寄存器</a:t>
            </a:r>
          </a:p>
        </p:txBody>
      </p:sp>
      <p:sp>
        <p:nvSpPr>
          <p:cNvPr id="3" name="Text Box 3">
            <a:extLst>
              <a:ext uri="{FF2B5EF4-FFF2-40B4-BE49-F238E27FC236}">
                <a16:creationId xmlns:a16="http://schemas.microsoft.com/office/drawing/2014/main" id="{BA093BA9-2534-4CCC-A20A-5A5CF22731D9}"/>
              </a:ext>
            </a:extLst>
          </p:cNvPr>
          <p:cNvSpPr txBox="1">
            <a:spLocks noChangeArrowheads="1"/>
          </p:cNvSpPr>
          <p:nvPr/>
        </p:nvSpPr>
        <p:spPr bwMode="auto">
          <a:xfrm>
            <a:off x="539750" y="1527636"/>
            <a:ext cx="8208963" cy="1961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30000"/>
              </a:lnSpc>
              <a:buFont typeface="Wingdings" pitchFamily="2" charset="2"/>
              <a:buChar char="Ø"/>
            </a:pPr>
            <a:r>
              <a:rPr kumimoji="1" lang="zh-CN" altLang="en-US" sz="2400" b="1" dirty="0">
                <a:latin typeface="宋体" pitchFamily="2" charset="-122"/>
              </a:rPr>
              <a:t>保存一条指令执行之后，</a:t>
            </a:r>
            <a:r>
              <a:rPr kumimoji="1" lang="zh-CN" altLang="en-US" sz="2400" b="1" dirty="0">
                <a:latin typeface="Times New Roman" pitchFamily="18" charset="0"/>
              </a:rPr>
              <a:t> </a:t>
            </a:r>
            <a:r>
              <a:rPr kumimoji="1" lang="en-US" altLang="zh-CN" sz="2400" b="1" dirty="0">
                <a:latin typeface="Times New Roman" pitchFamily="18" charset="0"/>
              </a:rPr>
              <a:t>CPU</a:t>
            </a:r>
            <a:r>
              <a:rPr kumimoji="1" lang="zh-CN" altLang="en-US" sz="2400" b="1" dirty="0">
                <a:latin typeface="宋体" pitchFamily="2" charset="-122"/>
              </a:rPr>
              <a:t>所处状态的信息</a:t>
            </a:r>
          </a:p>
          <a:p>
            <a:pPr eaLnBrk="1" hangingPunct="1">
              <a:lnSpc>
                <a:spcPct val="130000"/>
              </a:lnSpc>
            </a:pPr>
            <a:r>
              <a:rPr kumimoji="1" lang="zh-CN" altLang="en-US" sz="2400" b="1" dirty="0">
                <a:latin typeface="宋体" pitchFamily="2" charset="-122"/>
              </a:rPr>
              <a:t>  及运算结果的特征。</a:t>
            </a:r>
          </a:p>
          <a:p>
            <a:pPr eaLnBrk="1" hangingPunct="1">
              <a:lnSpc>
                <a:spcPct val="130000"/>
              </a:lnSpc>
              <a:buFont typeface="Wingdings" pitchFamily="2" charset="2"/>
              <a:buChar char="Ø"/>
            </a:pPr>
            <a:r>
              <a:rPr kumimoji="1" lang="en-US" altLang="zh-CN" sz="2400" b="1" dirty="0">
                <a:latin typeface="Times New Roman" pitchFamily="18" charset="0"/>
              </a:rPr>
              <a:t> 32</a:t>
            </a:r>
            <a:r>
              <a:rPr kumimoji="1" lang="zh-CN" altLang="en-US" sz="2400" b="1" dirty="0">
                <a:latin typeface="宋体" pitchFamily="2" charset="-122"/>
              </a:rPr>
              <a:t>位</a:t>
            </a:r>
            <a:r>
              <a:rPr kumimoji="1" lang="en-US" altLang="zh-CN" sz="2400" b="1" dirty="0">
                <a:latin typeface="Times New Roman" pitchFamily="18" charset="0"/>
              </a:rPr>
              <a:t>CPU</a:t>
            </a:r>
            <a:r>
              <a:rPr kumimoji="1" lang="zh-CN" altLang="en-US" sz="2400" b="1" dirty="0">
                <a:latin typeface="宋体" pitchFamily="2" charset="-122"/>
              </a:rPr>
              <a:t>中的标志寄存器是</a:t>
            </a:r>
            <a:r>
              <a:rPr kumimoji="1" lang="en-US" altLang="zh-CN" sz="2400" b="1" dirty="0">
                <a:latin typeface="Times New Roman" pitchFamily="18" charset="0"/>
              </a:rPr>
              <a:t>32</a:t>
            </a:r>
            <a:r>
              <a:rPr kumimoji="1" lang="zh-CN" altLang="en-US" sz="2400" b="1" dirty="0">
                <a:latin typeface="宋体" pitchFamily="2" charset="-122"/>
              </a:rPr>
              <a:t>位，称</a:t>
            </a:r>
            <a:r>
              <a:rPr kumimoji="1" lang="en-US" altLang="zh-CN" sz="2400" b="1" dirty="0">
                <a:solidFill>
                  <a:srgbClr val="FF3300"/>
                </a:solidFill>
                <a:latin typeface="Times New Roman" pitchFamily="18" charset="0"/>
              </a:rPr>
              <a:t>EFLAGS</a:t>
            </a:r>
            <a:r>
              <a:rPr kumimoji="1" lang="zh-CN" altLang="en-US" sz="2400" b="1" dirty="0">
                <a:solidFill>
                  <a:srgbClr val="FF3300"/>
                </a:solidFill>
                <a:latin typeface="Times New Roman" pitchFamily="18" charset="0"/>
              </a:rPr>
              <a:t>；</a:t>
            </a:r>
            <a:endParaRPr kumimoji="1" lang="en-US" altLang="zh-CN" sz="2400" b="1" dirty="0">
              <a:solidFill>
                <a:srgbClr val="FF3300"/>
              </a:solidFill>
              <a:latin typeface="Times New Roman" pitchFamily="18" charset="0"/>
            </a:endParaRPr>
          </a:p>
          <a:p>
            <a:pPr>
              <a:lnSpc>
                <a:spcPct val="130000"/>
              </a:lnSpc>
              <a:buFont typeface="Wingdings" pitchFamily="2" charset="2"/>
              <a:buChar char="Ø"/>
            </a:pPr>
            <a:r>
              <a:rPr lang="en-US" altLang="zh-CN" sz="2400" b="1" dirty="0">
                <a:latin typeface="Times New Roman" pitchFamily="18" charset="0"/>
              </a:rPr>
              <a:t> 64</a:t>
            </a:r>
            <a:r>
              <a:rPr lang="zh-CN" altLang="en-US" sz="2400" b="1" dirty="0">
                <a:latin typeface="宋体" pitchFamily="2" charset="-122"/>
              </a:rPr>
              <a:t>位</a:t>
            </a:r>
            <a:r>
              <a:rPr lang="en-US" altLang="zh-CN" sz="2400" b="1" dirty="0">
                <a:latin typeface="Times New Roman" pitchFamily="18" charset="0"/>
              </a:rPr>
              <a:t>CPU</a:t>
            </a:r>
            <a:r>
              <a:rPr lang="zh-CN" altLang="en-US" sz="2400" b="1" dirty="0">
                <a:latin typeface="宋体" pitchFamily="2" charset="-122"/>
              </a:rPr>
              <a:t>中的标志寄存器是</a:t>
            </a:r>
            <a:r>
              <a:rPr lang="en-US" altLang="zh-CN" sz="2400" b="1" dirty="0">
                <a:latin typeface="Times New Roman" pitchFamily="18" charset="0"/>
              </a:rPr>
              <a:t>64</a:t>
            </a:r>
            <a:r>
              <a:rPr lang="zh-CN" altLang="en-US" sz="2400" b="1" dirty="0">
                <a:latin typeface="宋体" pitchFamily="2" charset="-122"/>
              </a:rPr>
              <a:t>位，称</a:t>
            </a:r>
            <a:r>
              <a:rPr lang="en-US" altLang="zh-CN" sz="2400" b="1" dirty="0">
                <a:solidFill>
                  <a:srgbClr val="FF3300"/>
                </a:solidFill>
                <a:latin typeface="Times New Roman" pitchFamily="18" charset="0"/>
              </a:rPr>
              <a:t>RFLAGS</a:t>
            </a:r>
            <a:r>
              <a:rPr lang="zh-CN" altLang="en-US" sz="2400" b="1" dirty="0">
                <a:solidFill>
                  <a:srgbClr val="FF3300"/>
                </a:solidFill>
                <a:latin typeface="Times New Roman" pitchFamily="18" charset="0"/>
              </a:rPr>
              <a:t>；</a:t>
            </a:r>
            <a:endParaRPr lang="en-US" altLang="zh-CN" sz="2400" b="1" dirty="0">
              <a:solidFill>
                <a:srgbClr val="FF3300"/>
              </a:solidFill>
              <a:latin typeface="Times New Roman" pitchFamily="18" charset="0"/>
            </a:endParaRPr>
          </a:p>
        </p:txBody>
      </p:sp>
      <p:sp>
        <p:nvSpPr>
          <p:cNvPr id="5" name="文本框 4">
            <a:extLst>
              <a:ext uri="{FF2B5EF4-FFF2-40B4-BE49-F238E27FC236}">
                <a16:creationId xmlns:a16="http://schemas.microsoft.com/office/drawing/2014/main" id="{406F17E5-84FA-4CDC-84E7-94B1F12A1A6E}"/>
              </a:ext>
            </a:extLst>
          </p:cNvPr>
          <p:cNvSpPr txBox="1"/>
          <p:nvPr/>
        </p:nvSpPr>
        <p:spPr>
          <a:xfrm>
            <a:off x="546914" y="4077072"/>
            <a:ext cx="8057533" cy="1464632"/>
          </a:xfrm>
          <a:prstGeom prst="rect">
            <a:avLst/>
          </a:prstGeom>
          <a:noFill/>
        </p:spPr>
        <p:txBody>
          <a:bodyPr wrap="square">
            <a:spAutoFit/>
          </a:bodyPr>
          <a:lstStyle/>
          <a:p>
            <a:pPr eaLnBrk="1" hangingPunct="1">
              <a:lnSpc>
                <a:spcPct val="130000"/>
              </a:lnSpc>
            </a:pPr>
            <a:r>
              <a:rPr lang="zh-CN" altLang="en-US" sz="2400" b="1" dirty="0">
                <a:solidFill>
                  <a:schemeClr val="tx1"/>
                </a:solidFill>
                <a:latin typeface="宋体" pitchFamily="2" charset="-122"/>
                <a:ea typeface="宋体" pitchFamily="2" charset="-122"/>
              </a:rPr>
              <a:t>历史故事：</a:t>
            </a:r>
          </a:p>
          <a:p>
            <a:pPr>
              <a:lnSpc>
                <a:spcPct val="130000"/>
              </a:lnSpc>
              <a:buFont typeface="Wingdings" pitchFamily="2" charset="2"/>
              <a:buChar char="Ø"/>
            </a:pPr>
            <a:r>
              <a:rPr lang="en-US" altLang="zh-CN" sz="2400" b="1" dirty="0">
                <a:solidFill>
                  <a:schemeClr val="tx1"/>
                </a:solidFill>
                <a:latin typeface="宋体" pitchFamily="2" charset="-122"/>
                <a:ea typeface="宋体" pitchFamily="2" charset="-122"/>
              </a:rPr>
              <a:t>16</a:t>
            </a:r>
            <a:r>
              <a:rPr lang="zh-CN" altLang="en-US" sz="2400" b="1" dirty="0">
                <a:solidFill>
                  <a:schemeClr val="tx1"/>
                </a:solidFill>
                <a:latin typeface="宋体" pitchFamily="2" charset="-122"/>
                <a:ea typeface="宋体" pitchFamily="2" charset="-122"/>
              </a:rPr>
              <a:t>位</a:t>
            </a:r>
            <a:r>
              <a:rPr lang="en-US" altLang="zh-CN" sz="2400" b="1" dirty="0">
                <a:solidFill>
                  <a:schemeClr val="tx1"/>
                </a:solidFill>
                <a:latin typeface="宋体" pitchFamily="2" charset="-122"/>
                <a:ea typeface="宋体" pitchFamily="2" charset="-122"/>
              </a:rPr>
              <a:t>CPU</a:t>
            </a:r>
            <a:r>
              <a:rPr lang="zh-CN" altLang="en-US" sz="2400" b="1" dirty="0">
                <a:solidFill>
                  <a:schemeClr val="tx1"/>
                </a:solidFill>
                <a:latin typeface="宋体" pitchFamily="2" charset="-122"/>
                <a:ea typeface="宋体" pitchFamily="2" charset="-122"/>
              </a:rPr>
              <a:t>中的标志寄存器是</a:t>
            </a:r>
            <a:r>
              <a:rPr lang="en-US" altLang="zh-CN" sz="2400" b="1" dirty="0">
                <a:solidFill>
                  <a:schemeClr val="tx1"/>
                </a:solidFill>
                <a:latin typeface="宋体" pitchFamily="2" charset="-122"/>
                <a:ea typeface="宋体" pitchFamily="2" charset="-122"/>
              </a:rPr>
              <a:t>16</a:t>
            </a:r>
            <a:r>
              <a:rPr lang="zh-CN" altLang="en-US" sz="2400" b="1" dirty="0">
                <a:solidFill>
                  <a:schemeClr val="tx1"/>
                </a:solidFill>
                <a:latin typeface="宋体" pitchFamily="2" charset="-122"/>
                <a:ea typeface="宋体" pitchFamily="2" charset="-122"/>
              </a:rPr>
              <a:t>位，称</a:t>
            </a:r>
            <a:r>
              <a:rPr lang="en-US" altLang="zh-CN" sz="2400" b="1" dirty="0">
                <a:solidFill>
                  <a:schemeClr val="tx1"/>
                </a:solidFill>
                <a:latin typeface="宋体" pitchFamily="2" charset="-122"/>
                <a:ea typeface="宋体" pitchFamily="2" charset="-122"/>
              </a:rPr>
              <a:t>FLAGS</a:t>
            </a:r>
            <a:r>
              <a:rPr lang="zh-CN" altLang="en-US" sz="2400" b="1" dirty="0">
                <a:solidFill>
                  <a:schemeClr val="tx1"/>
                </a:solidFill>
                <a:latin typeface="宋体" pitchFamily="2" charset="-122"/>
                <a:ea typeface="宋体" pitchFamily="2" charset="-122"/>
              </a:rPr>
              <a:t>；</a:t>
            </a:r>
          </a:p>
          <a:p>
            <a:pPr eaLnBrk="1" hangingPunct="1">
              <a:lnSpc>
                <a:spcPct val="130000"/>
              </a:lnSpc>
              <a:buFont typeface="Wingdings" pitchFamily="2" charset="2"/>
              <a:buChar char="Ø"/>
            </a:pPr>
            <a:r>
              <a:rPr lang="en-US" altLang="zh-CN" sz="2400" b="1" dirty="0">
                <a:solidFill>
                  <a:schemeClr val="tx1"/>
                </a:solidFill>
                <a:latin typeface="宋体" pitchFamily="2" charset="-122"/>
                <a:ea typeface="宋体" pitchFamily="2" charset="-122"/>
              </a:rPr>
              <a:t>32</a:t>
            </a:r>
            <a:r>
              <a:rPr lang="zh-CN" altLang="en-US" sz="2400" b="1" dirty="0">
                <a:solidFill>
                  <a:schemeClr val="tx1"/>
                </a:solidFill>
                <a:latin typeface="宋体" pitchFamily="2" charset="-122"/>
                <a:ea typeface="宋体" pitchFamily="2" charset="-122"/>
              </a:rPr>
              <a:t>位的</a:t>
            </a:r>
            <a:r>
              <a:rPr lang="en-US" altLang="zh-CN" sz="2400" b="1" dirty="0">
                <a:solidFill>
                  <a:schemeClr val="tx1"/>
                </a:solidFill>
                <a:latin typeface="宋体" pitchFamily="2" charset="-122"/>
                <a:ea typeface="宋体" pitchFamily="2" charset="-122"/>
              </a:rPr>
              <a:t>EFLAGS</a:t>
            </a:r>
            <a:r>
              <a:rPr lang="zh-CN" altLang="en-US" sz="2400" b="1" dirty="0">
                <a:solidFill>
                  <a:schemeClr val="tx1"/>
                </a:solidFill>
                <a:latin typeface="宋体" pitchFamily="2" charset="-122"/>
                <a:ea typeface="宋体" pitchFamily="2" charset="-122"/>
              </a:rPr>
              <a:t>包含</a:t>
            </a:r>
            <a:r>
              <a:rPr lang="en-US" altLang="zh-CN" sz="2400" b="1" dirty="0">
                <a:solidFill>
                  <a:schemeClr val="tx1"/>
                </a:solidFill>
                <a:latin typeface="宋体" pitchFamily="2" charset="-122"/>
                <a:ea typeface="宋体" pitchFamily="2" charset="-122"/>
              </a:rPr>
              <a:t>16</a:t>
            </a:r>
            <a:r>
              <a:rPr lang="zh-CN" altLang="en-US" sz="2400" b="1" dirty="0">
                <a:solidFill>
                  <a:schemeClr val="tx1"/>
                </a:solidFill>
                <a:latin typeface="宋体" pitchFamily="2" charset="-122"/>
                <a:ea typeface="宋体" pitchFamily="2" charset="-122"/>
              </a:rPr>
              <a:t>位</a:t>
            </a:r>
            <a:r>
              <a:rPr lang="en-US" altLang="zh-CN" sz="2400" b="1" dirty="0">
                <a:solidFill>
                  <a:schemeClr val="tx1"/>
                </a:solidFill>
                <a:latin typeface="宋体" pitchFamily="2" charset="-122"/>
                <a:ea typeface="宋体" pitchFamily="2" charset="-122"/>
              </a:rPr>
              <a:t>FLAGS</a:t>
            </a:r>
            <a:r>
              <a:rPr lang="zh-CN" altLang="en-US" sz="2400" b="1" dirty="0">
                <a:solidFill>
                  <a:schemeClr val="tx1"/>
                </a:solidFill>
                <a:latin typeface="宋体" pitchFamily="2" charset="-122"/>
                <a:ea typeface="宋体" pitchFamily="2" charset="-122"/>
              </a:rPr>
              <a:t>的全部标志位且向下兼容。 </a:t>
            </a:r>
          </a:p>
        </p:txBody>
      </p:sp>
    </p:spTree>
    <p:custDataLst>
      <p:tags r:id="rId1"/>
    </p:custDataLst>
    <p:extLst>
      <p:ext uri="{BB962C8B-B14F-4D97-AF65-F5344CB8AC3E}">
        <p14:creationId xmlns:p14="http://schemas.microsoft.com/office/powerpoint/2010/main" val="2249235821"/>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ox(in)">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Box 2">
            <a:extLst>
              <a:ext uri="{FF2B5EF4-FFF2-40B4-BE49-F238E27FC236}">
                <a16:creationId xmlns:a16="http://schemas.microsoft.com/office/drawing/2014/main" id="{BFD68850-F629-453D-97B0-9924EA94A678}"/>
              </a:ext>
            </a:extLst>
          </p:cNvPr>
          <p:cNvSpPr txBox="1">
            <a:spLocks noChangeArrowheads="1"/>
          </p:cNvSpPr>
          <p:nvPr/>
        </p:nvSpPr>
        <p:spPr bwMode="auto">
          <a:xfrm>
            <a:off x="755650" y="188913"/>
            <a:ext cx="662466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3600" b="1" dirty="0">
                <a:solidFill>
                  <a:schemeClr val="bg1"/>
                </a:solidFill>
                <a:latin typeface="Times New Roman" pitchFamily="18" charset="0"/>
              </a:rPr>
              <a:t>2.4 </a:t>
            </a:r>
            <a:r>
              <a:rPr lang="zh-CN" altLang="en-US" sz="3600" b="1" dirty="0">
                <a:solidFill>
                  <a:schemeClr val="bg1"/>
                </a:solidFill>
                <a:latin typeface="Times New Roman" pitchFamily="18" charset="0"/>
              </a:rPr>
              <a:t>标志寄存器</a:t>
            </a:r>
          </a:p>
        </p:txBody>
      </p:sp>
      <p:pic>
        <p:nvPicPr>
          <p:cNvPr id="3" name="图片 2">
            <a:extLst>
              <a:ext uri="{FF2B5EF4-FFF2-40B4-BE49-F238E27FC236}">
                <a16:creationId xmlns:a16="http://schemas.microsoft.com/office/drawing/2014/main" id="{0879F1BA-09FF-4B66-A138-64E27AB66FB1}"/>
              </a:ext>
            </a:extLst>
          </p:cNvPr>
          <p:cNvPicPr>
            <a:picLocks noChangeAspect="1"/>
          </p:cNvPicPr>
          <p:nvPr/>
        </p:nvPicPr>
        <p:blipFill>
          <a:blip r:embed="rId2"/>
          <a:stretch>
            <a:fillRect/>
          </a:stretch>
        </p:blipFill>
        <p:spPr>
          <a:xfrm>
            <a:off x="163667" y="1340768"/>
            <a:ext cx="7955799" cy="5116229"/>
          </a:xfrm>
          <a:prstGeom prst="rect">
            <a:avLst/>
          </a:prstGeom>
        </p:spPr>
      </p:pic>
    </p:spTree>
    <p:extLst>
      <p:ext uri="{BB962C8B-B14F-4D97-AF65-F5344CB8AC3E}">
        <p14:creationId xmlns:p14="http://schemas.microsoft.com/office/powerpoint/2010/main" val="3369456505"/>
      </p:ext>
    </p:extLst>
  </p:cSld>
  <p:clrMapOvr>
    <a:masterClrMapping/>
  </p:clrMapOvr>
  <p:transition>
    <p:dissolv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Box 2">
            <a:extLst>
              <a:ext uri="{FF2B5EF4-FFF2-40B4-BE49-F238E27FC236}">
                <a16:creationId xmlns:a16="http://schemas.microsoft.com/office/drawing/2014/main" id="{BFD68850-F629-453D-97B0-9924EA94A678}"/>
              </a:ext>
            </a:extLst>
          </p:cNvPr>
          <p:cNvSpPr txBox="1">
            <a:spLocks noChangeArrowheads="1"/>
          </p:cNvSpPr>
          <p:nvPr/>
        </p:nvSpPr>
        <p:spPr bwMode="auto">
          <a:xfrm>
            <a:off x="755650" y="188913"/>
            <a:ext cx="662466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3600" b="1" dirty="0">
                <a:solidFill>
                  <a:schemeClr val="bg1"/>
                </a:solidFill>
                <a:latin typeface="Times New Roman" pitchFamily="18" charset="0"/>
              </a:rPr>
              <a:t>2.4 </a:t>
            </a:r>
            <a:r>
              <a:rPr lang="zh-CN" altLang="en-US" sz="3600" b="1" dirty="0">
                <a:solidFill>
                  <a:schemeClr val="bg1"/>
                </a:solidFill>
                <a:latin typeface="Times New Roman" pitchFamily="18" charset="0"/>
              </a:rPr>
              <a:t>标志寄存器</a:t>
            </a:r>
          </a:p>
        </p:txBody>
      </p:sp>
      <p:pic>
        <p:nvPicPr>
          <p:cNvPr id="89" name="图片 88">
            <a:extLst>
              <a:ext uri="{FF2B5EF4-FFF2-40B4-BE49-F238E27FC236}">
                <a16:creationId xmlns:a16="http://schemas.microsoft.com/office/drawing/2014/main" id="{85EEFB84-65AD-484F-8D5B-8052EC8490E3}"/>
              </a:ext>
            </a:extLst>
          </p:cNvPr>
          <p:cNvPicPr>
            <a:picLocks noChangeAspect="1"/>
          </p:cNvPicPr>
          <p:nvPr/>
        </p:nvPicPr>
        <p:blipFill>
          <a:blip r:embed="rId2"/>
          <a:stretch>
            <a:fillRect/>
          </a:stretch>
        </p:blipFill>
        <p:spPr>
          <a:xfrm>
            <a:off x="409219" y="4327083"/>
            <a:ext cx="7907197" cy="1853345"/>
          </a:xfrm>
          <a:prstGeom prst="rect">
            <a:avLst/>
          </a:prstGeom>
        </p:spPr>
      </p:pic>
      <p:sp>
        <p:nvSpPr>
          <p:cNvPr id="90" name="Text Box 7">
            <a:extLst>
              <a:ext uri="{FF2B5EF4-FFF2-40B4-BE49-F238E27FC236}">
                <a16:creationId xmlns:a16="http://schemas.microsoft.com/office/drawing/2014/main" id="{755015CC-ABA3-4347-B4D3-720C92907A9A}"/>
              </a:ext>
            </a:extLst>
          </p:cNvPr>
          <p:cNvSpPr txBox="1">
            <a:spLocks noChangeArrowheads="1"/>
          </p:cNvSpPr>
          <p:nvPr/>
        </p:nvSpPr>
        <p:spPr bwMode="auto">
          <a:xfrm>
            <a:off x="827584" y="1700808"/>
            <a:ext cx="4237057" cy="2339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20000"/>
              </a:lnSpc>
            </a:pPr>
            <a:r>
              <a:rPr kumimoji="1" lang="en-US" altLang="zh-CN" sz="2800" b="1" dirty="0">
                <a:solidFill>
                  <a:srgbClr val="FF0000"/>
                </a:solidFill>
                <a:latin typeface="Times New Roman" pitchFamily="18" charset="0"/>
              </a:rPr>
              <a:t>2.4.1 </a:t>
            </a:r>
            <a:r>
              <a:rPr kumimoji="1" lang="zh-CN" altLang="en-US" sz="2800" b="1" dirty="0">
                <a:solidFill>
                  <a:srgbClr val="FF0000"/>
                </a:solidFill>
                <a:latin typeface="Times New Roman" pitchFamily="18" charset="0"/>
              </a:rPr>
              <a:t>条件标志位</a:t>
            </a:r>
          </a:p>
          <a:p>
            <a:pPr eaLnBrk="1" hangingPunct="1">
              <a:lnSpc>
                <a:spcPct val="120000"/>
              </a:lnSpc>
            </a:pPr>
            <a:r>
              <a:rPr kumimoji="1" lang="en-US" altLang="zh-CN" sz="2400" b="1" dirty="0">
                <a:solidFill>
                  <a:srgbClr val="FF3300"/>
                </a:solidFill>
                <a:latin typeface="Times New Roman" pitchFamily="18" charset="0"/>
              </a:rPr>
              <a:t>        S</a:t>
            </a:r>
            <a:r>
              <a:rPr kumimoji="1" lang="en-US" altLang="zh-CN" sz="2400" b="1" dirty="0">
                <a:latin typeface="Times New Roman" pitchFamily="18" charset="0"/>
              </a:rPr>
              <a:t>ign</a:t>
            </a:r>
            <a:r>
              <a:rPr kumimoji="1" lang="en-US" altLang="zh-CN" sz="2400" dirty="0"/>
              <a:t>  </a:t>
            </a:r>
            <a:r>
              <a:rPr kumimoji="1" lang="en-US" altLang="zh-CN" sz="2400" b="1" dirty="0">
                <a:solidFill>
                  <a:srgbClr val="FF3300"/>
                </a:solidFill>
              </a:rPr>
              <a:t>F</a:t>
            </a:r>
            <a:r>
              <a:rPr kumimoji="1" lang="en-US" altLang="zh-CN" sz="2400" b="1" dirty="0"/>
              <a:t>lag         </a:t>
            </a:r>
            <a:r>
              <a:rPr lang="zh-CN" altLang="en-US" sz="2400" b="1" dirty="0">
                <a:latin typeface="Times New Roman" pitchFamily="18" charset="0"/>
              </a:rPr>
              <a:t>符号标志</a:t>
            </a:r>
            <a:endParaRPr kumimoji="1" lang="en-US" altLang="zh-CN" sz="2400" b="1" dirty="0">
              <a:latin typeface="Times New Roman" pitchFamily="18" charset="0"/>
            </a:endParaRPr>
          </a:p>
          <a:p>
            <a:pPr eaLnBrk="1" hangingPunct="1">
              <a:lnSpc>
                <a:spcPct val="120000"/>
              </a:lnSpc>
            </a:pPr>
            <a:r>
              <a:rPr kumimoji="1" lang="en-US" altLang="zh-CN" sz="2400" b="1" dirty="0">
                <a:latin typeface="Times New Roman" pitchFamily="18" charset="0"/>
              </a:rPr>
              <a:t>        </a:t>
            </a:r>
            <a:r>
              <a:rPr kumimoji="1" lang="en-US" altLang="zh-CN" sz="2400" b="1" dirty="0">
                <a:solidFill>
                  <a:srgbClr val="FF3300"/>
                </a:solidFill>
                <a:latin typeface="Times New Roman" pitchFamily="18" charset="0"/>
              </a:rPr>
              <a:t>Z</a:t>
            </a:r>
            <a:r>
              <a:rPr kumimoji="1" lang="en-US" altLang="zh-CN" sz="2400" b="1" dirty="0">
                <a:latin typeface="Times New Roman" pitchFamily="18" charset="0"/>
              </a:rPr>
              <a:t>ero </a:t>
            </a:r>
            <a:r>
              <a:rPr kumimoji="1" lang="en-US" altLang="zh-CN" sz="2400" dirty="0"/>
              <a:t> </a:t>
            </a:r>
            <a:r>
              <a:rPr kumimoji="1" lang="en-US" altLang="zh-CN" sz="2400" b="1" dirty="0">
                <a:solidFill>
                  <a:srgbClr val="FF3300"/>
                </a:solidFill>
              </a:rPr>
              <a:t>F</a:t>
            </a:r>
            <a:r>
              <a:rPr kumimoji="1" lang="en-US" altLang="zh-CN" sz="2400" b="1" dirty="0"/>
              <a:t>lag         </a:t>
            </a:r>
            <a:r>
              <a:rPr lang="zh-CN" altLang="en-US" sz="2400" b="1" dirty="0"/>
              <a:t>零标志</a:t>
            </a:r>
            <a:endParaRPr lang="en-US" altLang="zh-CN" sz="2400" b="1" dirty="0"/>
          </a:p>
          <a:p>
            <a:pPr eaLnBrk="1" hangingPunct="1">
              <a:lnSpc>
                <a:spcPct val="120000"/>
              </a:lnSpc>
            </a:pPr>
            <a:r>
              <a:rPr lang="zh-CN" altLang="en-US" sz="2400" b="1" dirty="0">
                <a:latin typeface="Times New Roman" pitchFamily="18" charset="0"/>
              </a:rPr>
              <a:t>        </a:t>
            </a:r>
            <a:r>
              <a:rPr lang="en-US" altLang="zh-CN" sz="2400" b="1" dirty="0">
                <a:solidFill>
                  <a:srgbClr val="FF3300"/>
                </a:solidFill>
                <a:latin typeface="Times New Roman" pitchFamily="18" charset="0"/>
              </a:rPr>
              <a:t>O</a:t>
            </a:r>
            <a:r>
              <a:rPr lang="en-US" altLang="zh-CN" sz="2400" b="1" dirty="0">
                <a:latin typeface="Times New Roman" pitchFamily="18" charset="0"/>
              </a:rPr>
              <a:t>verflow  </a:t>
            </a:r>
            <a:r>
              <a:rPr lang="en-US" altLang="zh-CN" sz="2400" b="1" dirty="0">
                <a:solidFill>
                  <a:srgbClr val="FF3300"/>
                </a:solidFill>
                <a:latin typeface="Times New Roman" pitchFamily="18" charset="0"/>
              </a:rPr>
              <a:t>F</a:t>
            </a:r>
            <a:r>
              <a:rPr lang="en-US" altLang="zh-CN" sz="2400" b="1" dirty="0">
                <a:latin typeface="Times New Roman" pitchFamily="18" charset="0"/>
              </a:rPr>
              <a:t>lag   </a:t>
            </a:r>
            <a:r>
              <a:rPr lang="zh-CN" altLang="en-US" sz="2400" b="1" dirty="0">
                <a:latin typeface="Times New Roman" pitchFamily="18" charset="0"/>
              </a:rPr>
              <a:t>溢出标志</a:t>
            </a:r>
            <a:endParaRPr kumimoji="1" lang="en-US" altLang="zh-CN" sz="2400" b="1" dirty="0">
              <a:latin typeface="Times New Roman" pitchFamily="18" charset="0"/>
            </a:endParaRPr>
          </a:p>
          <a:p>
            <a:pPr eaLnBrk="1" hangingPunct="1">
              <a:lnSpc>
                <a:spcPct val="120000"/>
              </a:lnSpc>
            </a:pPr>
            <a:r>
              <a:rPr kumimoji="1" lang="en-US" altLang="zh-CN" sz="2400" b="1" dirty="0">
                <a:latin typeface="Times New Roman" pitchFamily="18" charset="0"/>
              </a:rPr>
              <a:t>        </a:t>
            </a:r>
            <a:r>
              <a:rPr kumimoji="1" lang="en-US" altLang="zh-CN" sz="2400" b="1" dirty="0">
                <a:solidFill>
                  <a:srgbClr val="FF3300"/>
                </a:solidFill>
                <a:latin typeface="Times New Roman" pitchFamily="18" charset="0"/>
              </a:rPr>
              <a:t>C</a:t>
            </a:r>
            <a:r>
              <a:rPr kumimoji="1" lang="en-US" altLang="zh-CN" sz="2400" b="1" dirty="0">
                <a:latin typeface="Times New Roman" pitchFamily="18" charset="0"/>
              </a:rPr>
              <a:t>arry</a:t>
            </a:r>
            <a:r>
              <a:rPr kumimoji="1" lang="en-US" altLang="zh-CN" sz="2400" dirty="0"/>
              <a:t>  </a:t>
            </a:r>
            <a:r>
              <a:rPr kumimoji="1" lang="en-US" altLang="zh-CN" sz="2400" b="1" dirty="0">
                <a:solidFill>
                  <a:srgbClr val="FF3300"/>
                </a:solidFill>
              </a:rPr>
              <a:t>F</a:t>
            </a:r>
            <a:r>
              <a:rPr kumimoji="1" lang="en-US" altLang="zh-CN" sz="2400" b="1" dirty="0"/>
              <a:t>lag       </a:t>
            </a:r>
            <a:r>
              <a:rPr lang="zh-CN" altLang="en-US" sz="2400" b="1" dirty="0">
                <a:latin typeface="Times New Roman" pitchFamily="18" charset="0"/>
              </a:rPr>
              <a:t>进位标志</a:t>
            </a:r>
            <a:endParaRPr kumimoji="1" lang="en-US" altLang="zh-CN" sz="2400" b="1" dirty="0">
              <a:latin typeface="Times New Roman" pitchFamily="18" charset="0"/>
            </a:endParaRPr>
          </a:p>
        </p:txBody>
      </p:sp>
    </p:spTree>
    <p:extLst>
      <p:ext uri="{BB962C8B-B14F-4D97-AF65-F5344CB8AC3E}">
        <p14:creationId xmlns:p14="http://schemas.microsoft.com/office/powerpoint/2010/main" val="1354347892"/>
      </p:ext>
    </p:extLst>
  </p:cSld>
  <p:clrMapOvr>
    <a:masterClrMapping/>
  </p:clrMapOvr>
  <p:transition>
    <p:dissolv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Box 2">
            <a:extLst>
              <a:ext uri="{FF2B5EF4-FFF2-40B4-BE49-F238E27FC236}">
                <a16:creationId xmlns:a16="http://schemas.microsoft.com/office/drawing/2014/main" id="{BFD68850-F629-453D-97B0-9924EA94A678}"/>
              </a:ext>
            </a:extLst>
          </p:cNvPr>
          <p:cNvSpPr txBox="1">
            <a:spLocks noChangeArrowheads="1"/>
          </p:cNvSpPr>
          <p:nvPr/>
        </p:nvSpPr>
        <p:spPr bwMode="auto">
          <a:xfrm>
            <a:off x="755650" y="188913"/>
            <a:ext cx="662466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3600" b="1" dirty="0">
                <a:solidFill>
                  <a:schemeClr val="bg1"/>
                </a:solidFill>
                <a:latin typeface="Times New Roman" pitchFamily="18" charset="0"/>
              </a:rPr>
              <a:t>2.4 </a:t>
            </a:r>
            <a:r>
              <a:rPr lang="zh-CN" altLang="en-US" sz="3600" b="1" dirty="0">
                <a:solidFill>
                  <a:schemeClr val="bg1"/>
                </a:solidFill>
                <a:latin typeface="Times New Roman" pitchFamily="18" charset="0"/>
              </a:rPr>
              <a:t>标志寄存器</a:t>
            </a:r>
          </a:p>
        </p:txBody>
      </p:sp>
      <p:pic>
        <p:nvPicPr>
          <p:cNvPr id="12" name="图片 11">
            <a:extLst>
              <a:ext uri="{FF2B5EF4-FFF2-40B4-BE49-F238E27FC236}">
                <a16:creationId xmlns:a16="http://schemas.microsoft.com/office/drawing/2014/main" id="{CC4F209F-EA12-4872-B2D9-3113D34C0DB9}"/>
              </a:ext>
            </a:extLst>
          </p:cNvPr>
          <p:cNvPicPr>
            <a:picLocks noChangeAspect="1"/>
          </p:cNvPicPr>
          <p:nvPr/>
        </p:nvPicPr>
        <p:blipFill>
          <a:blip r:embed="rId2"/>
          <a:stretch>
            <a:fillRect/>
          </a:stretch>
        </p:blipFill>
        <p:spPr>
          <a:xfrm>
            <a:off x="971599" y="3887387"/>
            <a:ext cx="4186961" cy="2826550"/>
          </a:xfrm>
          <a:prstGeom prst="rect">
            <a:avLst/>
          </a:prstGeom>
        </p:spPr>
      </p:pic>
      <p:sp>
        <p:nvSpPr>
          <p:cNvPr id="14" name="Text Box 3">
            <a:extLst>
              <a:ext uri="{FF2B5EF4-FFF2-40B4-BE49-F238E27FC236}">
                <a16:creationId xmlns:a16="http://schemas.microsoft.com/office/drawing/2014/main" id="{9EC05809-8246-4802-AA7D-F578AEED4DB2}"/>
              </a:ext>
            </a:extLst>
          </p:cNvPr>
          <p:cNvSpPr txBox="1">
            <a:spLocks noChangeArrowheads="1"/>
          </p:cNvSpPr>
          <p:nvPr/>
        </p:nvSpPr>
        <p:spPr bwMode="auto">
          <a:xfrm>
            <a:off x="709987" y="2472853"/>
            <a:ext cx="484139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b="1" dirty="0">
                <a:solidFill>
                  <a:srgbClr val="FF3300"/>
                </a:solidFill>
                <a:latin typeface="宋体" panose="02010600030101010101" pitchFamily="2" charset="-122"/>
              </a:rPr>
              <a:t>2</a:t>
            </a:r>
            <a:r>
              <a:rPr lang="zh-CN" altLang="en-US" sz="2400" b="1" dirty="0">
                <a:solidFill>
                  <a:srgbClr val="FF3300"/>
                </a:solidFill>
                <a:latin typeface="宋体" panose="02010600030101010101" pitchFamily="2" charset="-122"/>
              </a:rPr>
              <a:t>、进位标志 </a:t>
            </a:r>
            <a:r>
              <a:rPr lang="en-US" altLang="zh-CN" sz="2400" b="1" dirty="0">
                <a:solidFill>
                  <a:srgbClr val="FF3300"/>
                </a:solidFill>
                <a:latin typeface="宋体" panose="02010600030101010101" pitchFamily="2" charset="-122"/>
              </a:rPr>
              <a:t>CF   (Carry Flag)</a:t>
            </a:r>
          </a:p>
        </p:txBody>
      </p:sp>
      <p:sp>
        <p:nvSpPr>
          <p:cNvPr id="15" name="Text Box 4">
            <a:extLst>
              <a:ext uri="{FF2B5EF4-FFF2-40B4-BE49-F238E27FC236}">
                <a16:creationId xmlns:a16="http://schemas.microsoft.com/office/drawing/2014/main" id="{04C4CA5B-A95A-4EB6-BB8D-D68BD6FDB706}"/>
              </a:ext>
            </a:extLst>
          </p:cNvPr>
          <p:cNvSpPr txBox="1">
            <a:spLocks noChangeArrowheads="1"/>
          </p:cNvSpPr>
          <p:nvPr/>
        </p:nvSpPr>
        <p:spPr bwMode="auto">
          <a:xfrm>
            <a:off x="1191210" y="2970864"/>
            <a:ext cx="676158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dirty="0">
                <a:latin typeface="宋体" panose="02010600030101010101" pitchFamily="2" charset="-122"/>
              </a:rPr>
              <a:t>运算时从最高位向前产生了进位（或借位），</a:t>
            </a:r>
            <a:endParaRPr lang="en-US" altLang="zh-CN" sz="2400" b="1" dirty="0">
              <a:latin typeface="宋体" panose="02010600030101010101" pitchFamily="2" charset="-122"/>
            </a:endParaRPr>
          </a:p>
          <a:p>
            <a:pPr eaLnBrk="1" hangingPunct="1"/>
            <a:r>
              <a:rPr lang="zh-CN" altLang="en-US" sz="2400" b="1" dirty="0">
                <a:latin typeface="宋体" panose="02010600030101010101" pitchFamily="2" charset="-122"/>
              </a:rPr>
              <a:t>则</a:t>
            </a:r>
            <a:r>
              <a:rPr lang="en-US" altLang="zh-CN" sz="2400" b="1" dirty="0">
                <a:latin typeface="宋体" panose="02010600030101010101" pitchFamily="2" charset="-122"/>
              </a:rPr>
              <a:t>CF=1</a:t>
            </a:r>
            <a:r>
              <a:rPr lang="zh-CN" altLang="en-US" sz="2400" b="1" dirty="0">
                <a:latin typeface="宋体" panose="02010600030101010101" pitchFamily="2" charset="-122"/>
              </a:rPr>
              <a:t>；否则 </a:t>
            </a:r>
            <a:r>
              <a:rPr lang="en-US" altLang="zh-CN" sz="2400" b="1" dirty="0">
                <a:latin typeface="宋体" panose="02010600030101010101" pitchFamily="2" charset="-122"/>
              </a:rPr>
              <a:t>CF=0</a:t>
            </a:r>
            <a:r>
              <a:rPr lang="zh-CN" altLang="en-US" sz="2400" b="1" dirty="0">
                <a:latin typeface="宋体" panose="02010600030101010101" pitchFamily="2" charset="-122"/>
              </a:rPr>
              <a:t>。</a:t>
            </a:r>
          </a:p>
        </p:txBody>
      </p:sp>
      <p:sp>
        <p:nvSpPr>
          <p:cNvPr id="16" name="Text Box 4">
            <a:extLst>
              <a:ext uri="{FF2B5EF4-FFF2-40B4-BE49-F238E27FC236}">
                <a16:creationId xmlns:a16="http://schemas.microsoft.com/office/drawing/2014/main" id="{ED0EBF27-70F2-41F1-9A3D-2DC7ED460CAB}"/>
              </a:ext>
            </a:extLst>
          </p:cNvPr>
          <p:cNvSpPr txBox="1">
            <a:spLocks noChangeArrowheads="1"/>
          </p:cNvSpPr>
          <p:nvPr/>
        </p:nvSpPr>
        <p:spPr bwMode="auto">
          <a:xfrm>
            <a:off x="5487244" y="4249955"/>
            <a:ext cx="2685157"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b="1" dirty="0">
                <a:latin typeface="宋体" panose="02010600030101010101" pitchFamily="2" charset="-122"/>
                <a:ea typeface="楷体_GB2312" pitchFamily="49" charset="-122"/>
              </a:rPr>
              <a:t>MOV  AH, 0FFH</a:t>
            </a:r>
          </a:p>
          <a:p>
            <a:pPr eaLnBrk="1" hangingPunct="1"/>
            <a:r>
              <a:rPr kumimoji="1" lang="en-US" altLang="zh-CN" sz="2400" b="1" dirty="0">
                <a:latin typeface="宋体" panose="02010600030101010101" pitchFamily="2" charset="-122"/>
                <a:ea typeface="楷体_GB2312" pitchFamily="49" charset="-122"/>
              </a:rPr>
              <a:t>ADD  AH,  2</a:t>
            </a:r>
          </a:p>
          <a:p>
            <a:pPr eaLnBrk="1" hangingPunct="1"/>
            <a:endParaRPr lang="en-US" altLang="zh-CN" sz="2400" b="1" dirty="0">
              <a:latin typeface="宋体" panose="02010600030101010101" pitchFamily="2" charset="-122"/>
              <a:ea typeface="楷体_GB2312" pitchFamily="49" charset="-122"/>
            </a:endParaRPr>
          </a:p>
          <a:p>
            <a:pPr eaLnBrk="1" hangingPunct="1"/>
            <a:r>
              <a:rPr kumimoji="1" lang="en-US" altLang="zh-CN" sz="2400" b="1" dirty="0">
                <a:latin typeface="宋体" panose="02010600030101010101" pitchFamily="2" charset="-122"/>
                <a:ea typeface="楷体_GB2312" pitchFamily="49" charset="-122"/>
              </a:rPr>
              <a:t>(A</a:t>
            </a:r>
            <a:r>
              <a:rPr lang="en-US" altLang="zh-CN" sz="2400" b="1" dirty="0">
                <a:latin typeface="宋体" panose="02010600030101010101" pitchFamily="2" charset="-122"/>
                <a:ea typeface="楷体_GB2312" pitchFamily="49" charset="-122"/>
              </a:rPr>
              <a:t>H) = 1</a:t>
            </a:r>
            <a:endParaRPr kumimoji="1" lang="zh-CN" altLang="en-US" sz="2800" b="1" dirty="0">
              <a:latin typeface="楷体_GB2312" pitchFamily="49" charset="-122"/>
              <a:ea typeface="楷体_GB2312" pitchFamily="49" charset="-122"/>
            </a:endParaRPr>
          </a:p>
        </p:txBody>
      </p:sp>
      <p:sp>
        <p:nvSpPr>
          <p:cNvPr id="17" name="Text Box 3">
            <a:extLst>
              <a:ext uri="{FF2B5EF4-FFF2-40B4-BE49-F238E27FC236}">
                <a16:creationId xmlns:a16="http://schemas.microsoft.com/office/drawing/2014/main" id="{B9E54429-5A71-4ECE-8BD9-4CF04953EBA3}"/>
              </a:ext>
            </a:extLst>
          </p:cNvPr>
          <p:cNvSpPr txBox="1">
            <a:spLocks noChangeArrowheads="1"/>
          </p:cNvSpPr>
          <p:nvPr/>
        </p:nvSpPr>
        <p:spPr bwMode="auto">
          <a:xfrm>
            <a:off x="656993" y="1469056"/>
            <a:ext cx="453040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b="1" dirty="0">
                <a:solidFill>
                  <a:srgbClr val="FF3300"/>
                </a:solidFill>
                <a:latin typeface="宋体" panose="02010600030101010101" pitchFamily="2" charset="-122"/>
              </a:rPr>
              <a:t>1</a:t>
            </a:r>
            <a:r>
              <a:rPr lang="zh-CN" altLang="en-US" sz="2400" b="1" dirty="0">
                <a:solidFill>
                  <a:srgbClr val="FF3300"/>
                </a:solidFill>
                <a:latin typeface="宋体" panose="02010600030101010101" pitchFamily="2" charset="-122"/>
              </a:rPr>
              <a:t>、符号标志 </a:t>
            </a:r>
            <a:r>
              <a:rPr lang="en-US" altLang="zh-CN" sz="2400" b="1" dirty="0">
                <a:solidFill>
                  <a:srgbClr val="FF3300"/>
                </a:solidFill>
                <a:latin typeface="宋体" panose="02010600030101010101" pitchFamily="2" charset="-122"/>
              </a:rPr>
              <a:t>SF   (Sign Flag)</a:t>
            </a:r>
          </a:p>
        </p:txBody>
      </p:sp>
      <p:sp>
        <p:nvSpPr>
          <p:cNvPr id="18" name="Text Box 4">
            <a:extLst>
              <a:ext uri="{FF2B5EF4-FFF2-40B4-BE49-F238E27FC236}">
                <a16:creationId xmlns:a16="http://schemas.microsoft.com/office/drawing/2014/main" id="{DE35FC6F-2916-4113-B734-BE72197F499A}"/>
              </a:ext>
            </a:extLst>
          </p:cNvPr>
          <p:cNvSpPr txBox="1">
            <a:spLocks noChangeArrowheads="1"/>
          </p:cNvSpPr>
          <p:nvPr/>
        </p:nvSpPr>
        <p:spPr bwMode="auto">
          <a:xfrm>
            <a:off x="1122788" y="1887215"/>
            <a:ext cx="740965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dirty="0">
                <a:latin typeface="宋体" panose="02010600030101010101" pitchFamily="2" charset="-122"/>
              </a:rPr>
              <a:t>运算结果的最高二进制位为</a:t>
            </a:r>
            <a:r>
              <a:rPr lang="en-US" altLang="zh-CN" sz="2400" b="1" dirty="0">
                <a:latin typeface="宋体" panose="02010600030101010101" pitchFamily="2" charset="-122"/>
              </a:rPr>
              <a:t>1</a:t>
            </a:r>
            <a:r>
              <a:rPr lang="zh-CN" altLang="en-US" sz="2400" b="1" dirty="0">
                <a:latin typeface="宋体" panose="02010600030101010101" pitchFamily="2" charset="-122"/>
              </a:rPr>
              <a:t>，则</a:t>
            </a:r>
            <a:r>
              <a:rPr lang="en-US" altLang="zh-CN" sz="2400" b="1" dirty="0">
                <a:latin typeface="宋体" panose="02010600030101010101" pitchFamily="2" charset="-122"/>
              </a:rPr>
              <a:t>SF=1</a:t>
            </a:r>
            <a:r>
              <a:rPr lang="zh-CN" altLang="en-US" sz="2400" b="1" dirty="0">
                <a:latin typeface="宋体" panose="02010600030101010101" pitchFamily="2" charset="-122"/>
              </a:rPr>
              <a:t>，否则</a:t>
            </a:r>
            <a:r>
              <a:rPr lang="en-US" altLang="zh-CN" sz="2400" b="1" dirty="0">
                <a:latin typeface="宋体" panose="02010600030101010101" pitchFamily="2" charset="-122"/>
              </a:rPr>
              <a:t>SF=0</a:t>
            </a:r>
            <a:endParaRPr lang="zh-CN" altLang="en-US" sz="2400" b="1" dirty="0">
              <a:latin typeface="宋体" panose="02010600030101010101" pitchFamily="2" charset="-122"/>
            </a:endParaRPr>
          </a:p>
        </p:txBody>
      </p:sp>
    </p:spTree>
    <p:extLst>
      <p:ext uri="{BB962C8B-B14F-4D97-AF65-F5344CB8AC3E}">
        <p14:creationId xmlns:p14="http://schemas.microsoft.com/office/powerpoint/2010/main" val="3271574400"/>
      </p:ext>
    </p:extLst>
  </p:cSld>
  <p:clrMapOvr>
    <a:masterClrMapping/>
  </p:clrMapOvr>
  <p:transition>
    <p:dissolv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395536" y="1463059"/>
            <a:ext cx="8064896" cy="4991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marL="457200" indent="-457200" eaLnBrk="1" hangingPunct="1">
              <a:lnSpc>
                <a:spcPct val="150000"/>
              </a:lnSpc>
              <a:spcBef>
                <a:spcPts val="0"/>
              </a:spcBef>
              <a:buFont typeface="Wingdings" panose="05000000000000000000" pitchFamily="2" charset="2"/>
              <a:buChar char="Ø"/>
            </a:pPr>
            <a:r>
              <a:rPr lang="zh-CN" altLang="en-US" sz="2400" b="1" dirty="0">
                <a:solidFill>
                  <a:srgbClr val="FF0000"/>
                </a:solidFill>
                <a:latin typeface="宋体" panose="02010600030101010101" pitchFamily="2" charset="-122"/>
                <a:ea typeface="宋体" panose="02010600030101010101" pitchFamily="2" charset="-122"/>
              </a:rPr>
              <a:t>微处理器的结构分成两种：</a:t>
            </a:r>
            <a:r>
              <a:rPr lang="en-US" altLang="zh-CN" sz="2400" b="1" dirty="0">
                <a:solidFill>
                  <a:srgbClr val="FF0000"/>
                </a:solidFill>
                <a:latin typeface="宋体" panose="02010600030101010101" pitchFamily="2" charset="-122"/>
                <a:ea typeface="宋体" panose="02010600030101010101" pitchFamily="2" charset="-122"/>
              </a:rPr>
              <a:t>IA-32</a:t>
            </a:r>
            <a:r>
              <a:rPr lang="zh-CN" altLang="en-US" sz="2400" b="1" dirty="0">
                <a:solidFill>
                  <a:srgbClr val="FF0000"/>
                </a:solidFill>
                <a:latin typeface="宋体" panose="02010600030101010101" pitchFamily="2" charset="-122"/>
                <a:ea typeface="宋体" panose="02010600030101010101" pitchFamily="2" charset="-122"/>
              </a:rPr>
              <a:t>和</a:t>
            </a:r>
            <a:r>
              <a:rPr lang="en-US" altLang="zh-CN" sz="2400" b="1" dirty="0">
                <a:solidFill>
                  <a:srgbClr val="FF0000"/>
                </a:solidFill>
                <a:latin typeface="宋体" panose="02010600030101010101" pitchFamily="2" charset="-122"/>
                <a:ea typeface="宋体" panose="02010600030101010101" pitchFamily="2" charset="-122"/>
              </a:rPr>
              <a:t>IA-64</a:t>
            </a:r>
            <a:r>
              <a:rPr lang="zh-CN" altLang="en-US" sz="2400" b="1" dirty="0">
                <a:solidFill>
                  <a:schemeClr val="tx1"/>
                </a:solidFill>
                <a:latin typeface="宋体" panose="02010600030101010101" pitchFamily="2" charset="-122"/>
                <a:ea typeface="宋体" panose="02010600030101010101" pitchFamily="2" charset="-122"/>
              </a:rPr>
              <a:t>。</a:t>
            </a:r>
            <a:endParaRPr lang="en-US" altLang="zh-CN" sz="2400" b="1" dirty="0">
              <a:solidFill>
                <a:schemeClr val="tx1"/>
              </a:solidFill>
              <a:latin typeface="宋体" panose="02010600030101010101" pitchFamily="2" charset="-122"/>
              <a:ea typeface="宋体" panose="02010600030101010101" pitchFamily="2" charset="-122"/>
            </a:endParaRPr>
          </a:p>
          <a:p>
            <a:pPr marL="457200" indent="-457200" eaLnBrk="1" hangingPunct="1">
              <a:lnSpc>
                <a:spcPct val="150000"/>
              </a:lnSpc>
              <a:spcBef>
                <a:spcPts val="0"/>
              </a:spcBef>
              <a:buFont typeface="Wingdings" panose="05000000000000000000" pitchFamily="2" charset="2"/>
              <a:buChar char="Ø"/>
            </a:pPr>
            <a:r>
              <a:rPr lang="zh-CN" altLang="en-US" sz="2400" b="1" dirty="0">
                <a:solidFill>
                  <a:schemeClr val="tx1"/>
                </a:solidFill>
                <a:latin typeface="宋体" panose="02010600030101010101" pitchFamily="2" charset="-122"/>
                <a:ea typeface="宋体" panose="02010600030101010101" pitchFamily="2" charset="-122"/>
              </a:rPr>
              <a:t>在推出</a:t>
            </a:r>
            <a:r>
              <a:rPr lang="en-US" altLang="zh-CN" sz="2400" b="1" dirty="0">
                <a:solidFill>
                  <a:schemeClr val="tx1"/>
                </a:solidFill>
                <a:latin typeface="宋体" panose="02010600030101010101" pitchFamily="2" charset="-122"/>
                <a:ea typeface="宋体" panose="02010600030101010101" pitchFamily="2" charset="-122"/>
              </a:rPr>
              <a:t>80486</a:t>
            </a:r>
            <a:r>
              <a:rPr lang="zh-CN" altLang="en-US" sz="2400" b="1" dirty="0">
                <a:solidFill>
                  <a:schemeClr val="tx1"/>
                </a:solidFill>
                <a:latin typeface="宋体" panose="02010600030101010101" pitchFamily="2" charset="-122"/>
                <a:ea typeface="宋体" panose="02010600030101010101" pitchFamily="2" charset="-122"/>
              </a:rPr>
              <a:t>之后，英特尔以</a:t>
            </a:r>
            <a:r>
              <a:rPr lang="en-US" altLang="zh-CN" sz="2400" b="1" dirty="0">
                <a:solidFill>
                  <a:schemeClr val="tx1"/>
                </a:solidFill>
                <a:latin typeface="宋体" panose="02010600030101010101" pitchFamily="2" charset="-122"/>
                <a:ea typeface="宋体" panose="02010600030101010101" pitchFamily="2" charset="-122"/>
              </a:rPr>
              <a:t>IA</a:t>
            </a:r>
            <a:r>
              <a:rPr lang="zh-CN" altLang="en-US" sz="2400" b="1" dirty="0">
                <a:solidFill>
                  <a:schemeClr val="tx1"/>
                </a:solidFill>
                <a:latin typeface="宋体" panose="02010600030101010101" pitchFamily="2" charset="-122"/>
                <a:ea typeface="宋体" panose="02010600030101010101" pitchFamily="2" charset="-122"/>
              </a:rPr>
              <a:t>（</a:t>
            </a:r>
            <a:r>
              <a:rPr lang="en-US" altLang="zh-CN" sz="2400" b="1" dirty="0">
                <a:solidFill>
                  <a:schemeClr val="tx1"/>
                </a:solidFill>
                <a:latin typeface="宋体" panose="02010600030101010101" pitchFamily="2" charset="-122"/>
                <a:ea typeface="宋体" panose="02010600030101010101" pitchFamily="2" charset="-122"/>
              </a:rPr>
              <a:t>Intel Architecture</a:t>
            </a:r>
            <a:r>
              <a:rPr lang="zh-CN" altLang="en-US" sz="2400" b="1" dirty="0">
                <a:solidFill>
                  <a:schemeClr val="tx1"/>
                </a:solidFill>
                <a:latin typeface="宋体" panose="02010600030101010101" pitchFamily="2" charset="-122"/>
                <a:ea typeface="宋体" panose="02010600030101010101" pitchFamily="2" charset="-122"/>
              </a:rPr>
              <a:t>）指称该架构，也称为 </a:t>
            </a:r>
            <a:r>
              <a:rPr lang="en-US" altLang="zh-CN" sz="2400" b="1" dirty="0">
                <a:solidFill>
                  <a:schemeClr val="tx1"/>
                </a:solidFill>
                <a:latin typeface="宋体" panose="02010600030101010101" pitchFamily="2" charset="-122"/>
                <a:ea typeface="宋体" panose="02010600030101010101" pitchFamily="2" charset="-122"/>
              </a:rPr>
              <a:t>x86-32</a:t>
            </a:r>
            <a:r>
              <a:rPr lang="zh-CN" altLang="en-US" sz="2400" b="1" dirty="0">
                <a:solidFill>
                  <a:schemeClr val="tx1"/>
                </a:solidFill>
                <a:latin typeface="宋体" panose="02010600030101010101" pitchFamily="2" charset="-122"/>
                <a:ea typeface="宋体" panose="02010600030101010101" pitchFamily="2" charset="-122"/>
              </a:rPr>
              <a:t>架构。</a:t>
            </a:r>
            <a:endParaRPr lang="en-US" altLang="zh-CN" sz="2400" b="1" dirty="0">
              <a:solidFill>
                <a:schemeClr val="tx1"/>
              </a:solidFill>
              <a:latin typeface="宋体" panose="02010600030101010101" pitchFamily="2" charset="-122"/>
              <a:ea typeface="宋体" panose="02010600030101010101" pitchFamily="2" charset="-122"/>
            </a:endParaRPr>
          </a:p>
          <a:p>
            <a:pPr marL="457200" indent="-457200" eaLnBrk="1" hangingPunct="1">
              <a:lnSpc>
                <a:spcPct val="150000"/>
              </a:lnSpc>
              <a:spcBef>
                <a:spcPts val="0"/>
              </a:spcBef>
              <a:buFont typeface="Wingdings" panose="05000000000000000000" pitchFamily="2" charset="2"/>
              <a:buChar char="Ø"/>
            </a:pPr>
            <a:r>
              <a:rPr lang="zh-CN" altLang="en-US" sz="2400" b="1" dirty="0">
                <a:solidFill>
                  <a:schemeClr val="tx1"/>
                </a:solidFill>
                <a:latin typeface="宋体" panose="02010600030101010101" pitchFamily="2" charset="-122"/>
                <a:ea typeface="宋体" panose="02010600030101010101" pitchFamily="2" charset="-122"/>
              </a:rPr>
              <a:t>由于从</a:t>
            </a:r>
            <a:r>
              <a:rPr lang="en-US" altLang="zh-CN" sz="2400" b="1" dirty="0">
                <a:solidFill>
                  <a:schemeClr val="tx1"/>
                </a:solidFill>
                <a:latin typeface="宋体" panose="02010600030101010101" pitchFamily="2" charset="-122"/>
                <a:ea typeface="宋体" panose="02010600030101010101" pitchFamily="2" charset="-122"/>
              </a:rPr>
              <a:t>8086</a:t>
            </a:r>
            <a:r>
              <a:rPr lang="zh-CN" altLang="en-US" sz="2400" b="1" dirty="0">
                <a:solidFill>
                  <a:schemeClr val="tx1"/>
                </a:solidFill>
                <a:latin typeface="宋体" panose="02010600030101010101" pitchFamily="2" charset="-122"/>
                <a:ea typeface="宋体" panose="02010600030101010101" pitchFamily="2" charset="-122"/>
              </a:rPr>
              <a:t>开始其后产品以</a:t>
            </a:r>
            <a:r>
              <a:rPr lang="en-US" altLang="zh-CN" sz="2400" b="1" dirty="0">
                <a:solidFill>
                  <a:schemeClr val="tx1"/>
                </a:solidFill>
                <a:latin typeface="宋体" panose="02010600030101010101" pitchFamily="2" charset="-122"/>
                <a:ea typeface="宋体" panose="02010600030101010101" pitchFamily="2" charset="-122"/>
              </a:rPr>
              <a:t>80186</a:t>
            </a:r>
            <a:r>
              <a:rPr lang="zh-CN" altLang="en-US" sz="2400" b="1" dirty="0">
                <a:solidFill>
                  <a:schemeClr val="tx1"/>
                </a:solidFill>
                <a:latin typeface="宋体" panose="02010600030101010101" pitchFamily="2" charset="-122"/>
                <a:ea typeface="宋体" panose="02010600030101010101" pitchFamily="2" charset="-122"/>
              </a:rPr>
              <a:t>、</a:t>
            </a:r>
            <a:r>
              <a:rPr lang="en-US" altLang="zh-CN" sz="2400" b="1" dirty="0">
                <a:solidFill>
                  <a:schemeClr val="tx1"/>
                </a:solidFill>
                <a:latin typeface="宋体" panose="02010600030101010101" pitchFamily="2" charset="-122"/>
                <a:ea typeface="宋体" panose="02010600030101010101" pitchFamily="2" charset="-122"/>
              </a:rPr>
              <a:t>80188</a:t>
            </a:r>
            <a:r>
              <a:rPr lang="zh-CN" altLang="en-US" sz="2400" b="1" dirty="0">
                <a:solidFill>
                  <a:schemeClr val="tx1"/>
                </a:solidFill>
                <a:latin typeface="宋体" panose="02010600030101010101" pitchFamily="2" charset="-122"/>
                <a:ea typeface="宋体" panose="02010600030101010101" pitchFamily="2" charset="-122"/>
              </a:rPr>
              <a:t>、</a:t>
            </a:r>
            <a:r>
              <a:rPr lang="en-US" altLang="zh-CN" sz="2400" b="1" dirty="0">
                <a:solidFill>
                  <a:schemeClr val="tx1"/>
                </a:solidFill>
                <a:latin typeface="宋体" panose="02010600030101010101" pitchFamily="2" charset="-122"/>
                <a:ea typeface="宋体" panose="02010600030101010101" pitchFamily="2" charset="-122"/>
              </a:rPr>
              <a:t>80286</a:t>
            </a:r>
            <a:r>
              <a:rPr lang="zh-CN" altLang="en-US" sz="2400" b="1" dirty="0">
                <a:solidFill>
                  <a:schemeClr val="tx1"/>
                </a:solidFill>
                <a:latin typeface="宋体" panose="02010600030101010101" pitchFamily="2" charset="-122"/>
                <a:ea typeface="宋体" panose="02010600030101010101" pitchFamily="2" charset="-122"/>
              </a:rPr>
              <a:t>、</a:t>
            </a:r>
            <a:r>
              <a:rPr lang="en-US" altLang="zh-CN" sz="2400" b="1" dirty="0">
                <a:solidFill>
                  <a:schemeClr val="tx1"/>
                </a:solidFill>
                <a:latin typeface="宋体" panose="02010600030101010101" pitchFamily="2" charset="-122"/>
                <a:ea typeface="宋体" panose="02010600030101010101" pitchFamily="2" charset="-122"/>
              </a:rPr>
              <a:t>i386</a:t>
            </a:r>
            <a:r>
              <a:rPr lang="zh-CN" altLang="en-US" sz="2400" b="1" dirty="0">
                <a:solidFill>
                  <a:schemeClr val="tx1"/>
                </a:solidFill>
                <a:latin typeface="宋体" panose="02010600030101010101" pitchFamily="2" charset="-122"/>
                <a:ea typeface="宋体" panose="02010600030101010101" pitchFamily="2" charset="-122"/>
              </a:rPr>
              <a:t>、</a:t>
            </a:r>
            <a:r>
              <a:rPr lang="en-US" altLang="zh-CN" sz="2400" b="1" dirty="0">
                <a:solidFill>
                  <a:schemeClr val="tx1"/>
                </a:solidFill>
                <a:latin typeface="宋体" panose="02010600030101010101" pitchFamily="2" charset="-122"/>
                <a:ea typeface="宋体" panose="02010600030101010101" pitchFamily="2" charset="-122"/>
              </a:rPr>
              <a:t>i486</a:t>
            </a:r>
            <a:r>
              <a:rPr lang="zh-CN" altLang="en-US" sz="2400" b="1" dirty="0">
                <a:solidFill>
                  <a:schemeClr val="tx1"/>
                </a:solidFill>
                <a:latin typeface="宋体" panose="02010600030101010101" pitchFamily="2" charset="-122"/>
                <a:ea typeface="宋体" panose="02010600030101010101" pitchFamily="2" charset="-122"/>
              </a:rPr>
              <a:t>等为代号命名，因而被外界称为</a:t>
            </a:r>
            <a:r>
              <a:rPr lang="en-US" altLang="zh-CN" sz="2400" b="1" dirty="0">
                <a:solidFill>
                  <a:schemeClr val="tx1"/>
                </a:solidFill>
                <a:latin typeface="宋体" panose="02010600030101010101" pitchFamily="2" charset="-122"/>
                <a:ea typeface="宋体" panose="02010600030101010101" pitchFamily="2" charset="-122"/>
              </a:rPr>
              <a:t>x86</a:t>
            </a:r>
            <a:r>
              <a:rPr lang="zh-CN" altLang="en-US" sz="2400" b="1" dirty="0">
                <a:solidFill>
                  <a:schemeClr val="tx1"/>
                </a:solidFill>
                <a:latin typeface="宋体" panose="02010600030101010101" pitchFamily="2" charset="-122"/>
                <a:ea typeface="宋体" panose="02010600030101010101" pitchFamily="2" charset="-122"/>
              </a:rPr>
              <a:t>架构。</a:t>
            </a:r>
            <a:endParaRPr lang="en-US" altLang="zh-CN" sz="2400" b="1" dirty="0">
              <a:solidFill>
                <a:schemeClr val="tx1"/>
              </a:solidFill>
              <a:latin typeface="宋体" panose="02010600030101010101" pitchFamily="2" charset="-122"/>
              <a:ea typeface="宋体" panose="02010600030101010101" pitchFamily="2" charset="-122"/>
            </a:endParaRPr>
          </a:p>
          <a:p>
            <a:pPr marL="457200" indent="-457200" eaLnBrk="1" hangingPunct="1">
              <a:lnSpc>
                <a:spcPct val="150000"/>
              </a:lnSpc>
              <a:spcBef>
                <a:spcPts val="0"/>
              </a:spcBef>
              <a:buFont typeface="Wingdings" panose="05000000000000000000" pitchFamily="2" charset="2"/>
              <a:buChar char="Ø"/>
            </a:pPr>
            <a:r>
              <a:rPr lang="zh-CN" altLang="en-US" sz="2400" b="1" dirty="0">
                <a:solidFill>
                  <a:schemeClr val="tx1"/>
                </a:solidFill>
                <a:latin typeface="宋体" panose="02010600030101010101" pitchFamily="2" charset="-122"/>
                <a:ea typeface="宋体" panose="02010600030101010101" pitchFamily="2" charset="-122"/>
              </a:rPr>
              <a:t>奔腾系列、</a:t>
            </a:r>
            <a:r>
              <a:rPr lang="en-US" altLang="zh-CN" sz="2400" b="1" dirty="0">
                <a:solidFill>
                  <a:schemeClr val="tx1"/>
                </a:solidFill>
                <a:latin typeface="宋体" panose="02010600030101010101" pitchFamily="2" charset="-122"/>
                <a:ea typeface="宋体" panose="02010600030101010101" pitchFamily="2" charset="-122"/>
              </a:rPr>
              <a:t>Xeon</a:t>
            </a:r>
            <a:r>
              <a:rPr lang="zh-CN" altLang="en-US" sz="2400" b="1" dirty="0">
                <a:solidFill>
                  <a:schemeClr val="tx1"/>
                </a:solidFill>
                <a:latin typeface="宋体" panose="02010600030101010101" pitchFamily="2" charset="-122"/>
                <a:ea typeface="宋体" panose="02010600030101010101" pitchFamily="2" charset="-122"/>
              </a:rPr>
              <a:t>系列、酷睿系列全部是基于</a:t>
            </a:r>
            <a:r>
              <a:rPr lang="en-US" altLang="zh-CN" sz="2400" b="1" dirty="0">
                <a:solidFill>
                  <a:schemeClr val="tx1"/>
                </a:solidFill>
                <a:latin typeface="宋体" panose="02010600030101010101" pitchFamily="2" charset="-122"/>
                <a:ea typeface="宋体" panose="02010600030101010101" pitchFamily="2" charset="-122"/>
              </a:rPr>
              <a:t>x86</a:t>
            </a:r>
            <a:r>
              <a:rPr lang="zh-CN" altLang="en-US" sz="2400" b="1" dirty="0">
                <a:solidFill>
                  <a:schemeClr val="tx1"/>
                </a:solidFill>
                <a:latin typeface="宋体" panose="02010600030101010101" pitchFamily="2" charset="-122"/>
                <a:ea typeface="宋体" panose="02010600030101010101" pitchFamily="2" charset="-122"/>
              </a:rPr>
              <a:t>架构的产品。</a:t>
            </a:r>
            <a:endParaRPr lang="en-US" altLang="zh-CN" sz="2400" b="1" dirty="0">
              <a:solidFill>
                <a:schemeClr val="tx1"/>
              </a:solidFill>
              <a:latin typeface="宋体" panose="02010600030101010101" pitchFamily="2" charset="-122"/>
              <a:ea typeface="宋体" panose="02010600030101010101" pitchFamily="2" charset="-122"/>
            </a:endParaRPr>
          </a:p>
          <a:p>
            <a:pPr marL="457200" indent="-457200" eaLnBrk="1" hangingPunct="1">
              <a:lnSpc>
                <a:spcPct val="150000"/>
              </a:lnSpc>
              <a:spcBef>
                <a:spcPts val="0"/>
              </a:spcBef>
              <a:buFont typeface="Wingdings" panose="05000000000000000000" pitchFamily="2" charset="2"/>
              <a:buChar char="Ø"/>
            </a:pPr>
            <a:r>
              <a:rPr lang="zh-CN" altLang="en-US" sz="2400" b="1" dirty="0">
                <a:solidFill>
                  <a:schemeClr val="tx1"/>
                </a:solidFill>
                <a:latin typeface="宋体" panose="02010600030101010101" pitchFamily="2" charset="-122"/>
                <a:ea typeface="宋体" panose="02010600030101010101" pitchFamily="2" charset="-122"/>
              </a:rPr>
              <a:t>它属于复杂指令集架构</a:t>
            </a:r>
            <a:endParaRPr lang="en-US" altLang="zh-CN" sz="2400" b="1" dirty="0">
              <a:solidFill>
                <a:schemeClr val="tx1"/>
              </a:solidFill>
              <a:latin typeface="宋体" panose="02010600030101010101" pitchFamily="2" charset="-122"/>
              <a:ea typeface="宋体" panose="02010600030101010101" pitchFamily="2" charset="-122"/>
            </a:endParaRPr>
          </a:p>
          <a:p>
            <a:pPr eaLnBrk="1" hangingPunct="1">
              <a:lnSpc>
                <a:spcPct val="150000"/>
              </a:lnSpc>
              <a:spcBef>
                <a:spcPts val="0"/>
              </a:spcBef>
            </a:pPr>
            <a:r>
              <a:rPr lang="en-US" altLang="zh-CN" sz="2400" b="1" dirty="0">
                <a:solidFill>
                  <a:schemeClr val="tx1"/>
                </a:solidFill>
                <a:latin typeface="宋体" panose="02010600030101010101" pitchFamily="2" charset="-122"/>
                <a:ea typeface="宋体" panose="02010600030101010101" pitchFamily="2" charset="-122"/>
              </a:rPr>
              <a:t>   Complex Instruction Set Computer</a:t>
            </a:r>
            <a:r>
              <a:rPr lang="zh-CN" altLang="en-US" sz="2400" b="1" dirty="0">
                <a:solidFill>
                  <a:schemeClr val="tx1"/>
                </a:solidFill>
                <a:latin typeface="宋体" panose="02010600030101010101" pitchFamily="2" charset="-122"/>
                <a:ea typeface="宋体" panose="02010600030101010101" pitchFamily="2" charset="-122"/>
              </a:rPr>
              <a:t>，</a:t>
            </a:r>
            <a:r>
              <a:rPr lang="en-US" altLang="zh-CN" sz="2400" b="1" dirty="0">
                <a:solidFill>
                  <a:schemeClr val="tx1"/>
                </a:solidFill>
                <a:latin typeface="宋体" panose="02010600030101010101" pitchFamily="2" charset="-122"/>
                <a:ea typeface="宋体" panose="02010600030101010101" pitchFamily="2" charset="-122"/>
              </a:rPr>
              <a:t>CISC</a:t>
            </a:r>
            <a:r>
              <a:rPr lang="zh-CN" altLang="en-US" sz="2400" b="1" dirty="0">
                <a:solidFill>
                  <a:schemeClr val="tx1"/>
                </a:solidFill>
                <a:latin typeface="宋体" panose="02010600030101010101" pitchFamily="2" charset="-122"/>
                <a:ea typeface="宋体" panose="02010600030101010101" pitchFamily="2" charset="-122"/>
              </a:rPr>
              <a:t> </a:t>
            </a:r>
            <a:endParaRPr lang="zh-CN" altLang="zh-CN" sz="2400" b="1" dirty="0">
              <a:solidFill>
                <a:schemeClr val="tx1"/>
              </a:solidFill>
              <a:latin typeface="宋体" panose="02010600030101010101" pitchFamily="2" charset="-122"/>
              <a:ea typeface="宋体" panose="02010600030101010101" pitchFamily="2" charset="-122"/>
            </a:endParaRPr>
          </a:p>
        </p:txBody>
      </p:sp>
      <p:sp>
        <p:nvSpPr>
          <p:cNvPr id="20483" name="Text Box 3"/>
          <p:cNvSpPr txBox="1">
            <a:spLocks noChangeArrowheads="1"/>
          </p:cNvSpPr>
          <p:nvPr/>
        </p:nvSpPr>
        <p:spPr bwMode="auto">
          <a:xfrm>
            <a:off x="395536" y="188640"/>
            <a:ext cx="72723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3600" b="1" dirty="0">
                <a:solidFill>
                  <a:schemeClr val="bg1"/>
                </a:solidFill>
              </a:rPr>
              <a:t>2.1  Intel</a:t>
            </a:r>
            <a:r>
              <a:rPr lang="zh-CN" altLang="en-US" sz="3600" b="1" dirty="0">
                <a:solidFill>
                  <a:schemeClr val="bg1"/>
                </a:solidFill>
              </a:rPr>
              <a:t>微处理器的发展史</a:t>
            </a:r>
          </a:p>
        </p:txBody>
      </p:sp>
    </p:spTree>
    <p:extLst>
      <p:ext uri="{BB962C8B-B14F-4D97-AF65-F5344CB8AC3E}">
        <p14:creationId xmlns:p14="http://schemas.microsoft.com/office/powerpoint/2010/main" val="5765628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Box 2">
            <a:extLst>
              <a:ext uri="{FF2B5EF4-FFF2-40B4-BE49-F238E27FC236}">
                <a16:creationId xmlns:a16="http://schemas.microsoft.com/office/drawing/2014/main" id="{BFD68850-F629-453D-97B0-9924EA94A678}"/>
              </a:ext>
            </a:extLst>
          </p:cNvPr>
          <p:cNvSpPr txBox="1">
            <a:spLocks noChangeArrowheads="1"/>
          </p:cNvSpPr>
          <p:nvPr/>
        </p:nvSpPr>
        <p:spPr bwMode="auto">
          <a:xfrm>
            <a:off x="755650" y="188913"/>
            <a:ext cx="662466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3600" b="1" dirty="0">
                <a:solidFill>
                  <a:schemeClr val="bg1"/>
                </a:solidFill>
                <a:latin typeface="Times New Roman" pitchFamily="18" charset="0"/>
              </a:rPr>
              <a:t>2.4 </a:t>
            </a:r>
            <a:r>
              <a:rPr lang="zh-CN" altLang="en-US" sz="3600" b="1" dirty="0">
                <a:solidFill>
                  <a:schemeClr val="bg1"/>
                </a:solidFill>
                <a:latin typeface="Times New Roman" pitchFamily="18" charset="0"/>
              </a:rPr>
              <a:t>标志寄存器</a:t>
            </a:r>
          </a:p>
        </p:txBody>
      </p:sp>
      <p:sp>
        <p:nvSpPr>
          <p:cNvPr id="14" name="Text Box 3">
            <a:extLst>
              <a:ext uri="{FF2B5EF4-FFF2-40B4-BE49-F238E27FC236}">
                <a16:creationId xmlns:a16="http://schemas.microsoft.com/office/drawing/2014/main" id="{9EC05809-8246-4802-AA7D-F578AEED4DB2}"/>
              </a:ext>
            </a:extLst>
          </p:cNvPr>
          <p:cNvSpPr txBox="1">
            <a:spLocks noChangeArrowheads="1"/>
          </p:cNvSpPr>
          <p:nvPr/>
        </p:nvSpPr>
        <p:spPr bwMode="auto">
          <a:xfrm>
            <a:off x="709987" y="2472853"/>
            <a:ext cx="515237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b="1" dirty="0">
                <a:solidFill>
                  <a:srgbClr val="FF3300"/>
                </a:solidFill>
                <a:latin typeface="宋体" panose="02010600030101010101" pitchFamily="2" charset="-122"/>
              </a:rPr>
              <a:t>4</a:t>
            </a:r>
            <a:r>
              <a:rPr lang="zh-CN" altLang="en-US" sz="2400" b="1" dirty="0">
                <a:solidFill>
                  <a:srgbClr val="FF3300"/>
                </a:solidFill>
                <a:latin typeface="宋体" panose="02010600030101010101" pitchFamily="2" charset="-122"/>
              </a:rPr>
              <a:t>、溢出标志 </a:t>
            </a:r>
            <a:r>
              <a:rPr lang="en-US" altLang="zh-CN" sz="2400" b="1" dirty="0">
                <a:solidFill>
                  <a:srgbClr val="FF3300"/>
                </a:solidFill>
                <a:latin typeface="宋体" panose="02010600030101010101" pitchFamily="2" charset="-122"/>
              </a:rPr>
              <a:t>OF   (Overflow Flag)</a:t>
            </a:r>
          </a:p>
        </p:txBody>
      </p:sp>
      <p:sp>
        <p:nvSpPr>
          <p:cNvPr id="15" name="Text Box 4">
            <a:extLst>
              <a:ext uri="{FF2B5EF4-FFF2-40B4-BE49-F238E27FC236}">
                <a16:creationId xmlns:a16="http://schemas.microsoft.com/office/drawing/2014/main" id="{04C4CA5B-A95A-4EB6-BB8D-D68BD6FDB706}"/>
              </a:ext>
            </a:extLst>
          </p:cNvPr>
          <p:cNvSpPr txBox="1">
            <a:spLocks noChangeArrowheads="1"/>
          </p:cNvSpPr>
          <p:nvPr/>
        </p:nvSpPr>
        <p:spPr bwMode="auto">
          <a:xfrm>
            <a:off x="1115616" y="2970864"/>
            <a:ext cx="676158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896938" indent="-896938" eaLnBrk="1" hangingPunct="1"/>
            <a:r>
              <a:rPr lang="zh-CN" altLang="en-US" sz="2400" b="1" dirty="0">
                <a:latin typeface="宋体" panose="02010600030101010101" pitchFamily="2" charset="-122"/>
              </a:rPr>
              <a:t>加法：</a:t>
            </a:r>
            <a:r>
              <a:rPr lang="en-US" altLang="zh-CN" sz="2400" b="1" dirty="0">
                <a:latin typeface="宋体" panose="02010600030101010101" pitchFamily="2" charset="-122"/>
              </a:rPr>
              <a:t>2</a:t>
            </a:r>
            <a:r>
              <a:rPr lang="zh-CN" altLang="en-US" sz="2400" b="1" dirty="0">
                <a:latin typeface="宋体" panose="02010600030101010101" pitchFamily="2" charset="-122"/>
              </a:rPr>
              <a:t>个同符号数相加，结果的符号位发生了改变，则 </a:t>
            </a:r>
            <a:r>
              <a:rPr lang="en-US" altLang="zh-CN" sz="2400" b="1" dirty="0">
                <a:latin typeface="宋体" panose="02010600030101010101" pitchFamily="2" charset="-122"/>
              </a:rPr>
              <a:t>OF=1</a:t>
            </a:r>
            <a:r>
              <a:rPr lang="zh-CN" altLang="en-US" sz="2400" b="1" dirty="0">
                <a:latin typeface="宋体" panose="02010600030101010101" pitchFamily="2" charset="-122"/>
              </a:rPr>
              <a:t>。</a:t>
            </a:r>
          </a:p>
        </p:txBody>
      </p:sp>
      <p:sp>
        <p:nvSpPr>
          <p:cNvPr id="17" name="Text Box 3">
            <a:extLst>
              <a:ext uri="{FF2B5EF4-FFF2-40B4-BE49-F238E27FC236}">
                <a16:creationId xmlns:a16="http://schemas.microsoft.com/office/drawing/2014/main" id="{B9E54429-5A71-4ECE-8BD9-4CF04953EBA3}"/>
              </a:ext>
            </a:extLst>
          </p:cNvPr>
          <p:cNvSpPr txBox="1">
            <a:spLocks noChangeArrowheads="1"/>
          </p:cNvSpPr>
          <p:nvPr/>
        </p:nvSpPr>
        <p:spPr bwMode="auto">
          <a:xfrm>
            <a:off x="656993" y="1469056"/>
            <a:ext cx="42210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b="1" dirty="0">
                <a:solidFill>
                  <a:srgbClr val="FF3300"/>
                </a:solidFill>
                <a:latin typeface="宋体" panose="02010600030101010101" pitchFamily="2" charset="-122"/>
              </a:rPr>
              <a:t>3</a:t>
            </a:r>
            <a:r>
              <a:rPr lang="zh-CN" altLang="en-US" sz="2400" b="1" dirty="0">
                <a:solidFill>
                  <a:srgbClr val="FF3300"/>
                </a:solidFill>
                <a:latin typeface="宋体" panose="02010600030101010101" pitchFamily="2" charset="-122"/>
              </a:rPr>
              <a:t>、零标志 </a:t>
            </a:r>
            <a:r>
              <a:rPr lang="en-US" altLang="zh-CN" sz="2400" b="1" dirty="0">
                <a:solidFill>
                  <a:srgbClr val="FF3300"/>
                </a:solidFill>
                <a:latin typeface="宋体" panose="02010600030101010101" pitchFamily="2" charset="-122"/>
              </a:rPr>
              <a:t>ZF   (Zero Flag)</a:t>
            </a:r>
          </a:p>
        </p:txBody>
      </p:sp>
      <p:sp>
        <p:nvSpPr>
          <p:cNvPr id="18" name="Text Box 4">
            <a:extLst>
              <a:ext uri="{FF2B5EF4-FFF2-40B4-BE49-F238E27FC236}">
                <a16:creationId xmlns:a16="http://schemas.microsoft.com/office/drawing/2014/main" id="{DE35FC6F-2916-4113-B734-BE72197F499A}"/>
              </a:ext>
            </a:extLst>
          </p:cNvPr>
          <p:cNvSpPr txBox="1">
            <a:spLocks noChangeArrowheads="1"/>
          </p:cNvSpPr>
          <p:nvPr/>
        </p:nvSpPr>
        <p:spPr bwMode="auto">
          <a:xfrm>
            <a:off x="1122788" y="1887215"/>
            <a:ext cx="61855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dirty="0">
                <a:latin typeface="宋体" panose="02010600030101010101" pitchFamily="2" charset="-122"/>
              </a:rPr>
              <a:t>运算结果为</a:t>
            </a:r>
            <a:r>
              <a:rPr lang="en-US" altLang="zh-CN" sz="2400" b="1" dirty="0">
                <a:latin typeface="宋体" panose="02010600030101010101" pitchFamily="2" charset="-122"/>
              </a:rPr>
              <a:t>0</a:t>
            </a:r>
            <a:r>
              <a:rPr lang="zh-CN" altLang="en-US" sz="2400" b="1" dirty="0">
                <a:latin typeface="宋体" panose="02010600030101010101" pitchFamily="2" charset="-122"/>
              </a:rPr>
              <a:t>，则 </a:t>
            </a:r>
            <a:r>
              <a:rPr lang="en-US" altLang="zh-CN" sz="2400" b="1" dirty="0">
                <a:latin typeface="宋体" panose="02010600030101010101" pitchFamily="2" charset="-122"/>
              </a:rPr>
              <a:t>ZF</a:t>
            </a:r>
            <a:r>
              <a:rPr lang="zh-CN" altLang="en-US" sz="2400" b="1" dirty="0">
                <a:latin typeface="宋体" panose="02010600030101010101" pitchFamily="2" charset="-122"/>
              </a:rPr>
              <a:t>＝</a:t>
            </a:r>
            <a:r>
              <a:rPr lang="en-US" altLang="zh-CN" sz="2400" b="1" dirty="0">
                <a:latin typeface="宋体" panose="02010600030101010101" pitchFamily="2" charset="-122"/>
              </a:rPr>
              <a:t>1</a:t>
            </a:r>
            <a:r>
              <a:rPr lang="zh-CN" altLang="en-US" sz="2400" b="1" dirty="0">
                <a:latin typeface="宋体" panose="02010600030101010101" pitchFamily="2" charset="-122"/>
              </a:rPr>
              <a:t>，否则 </a:t>
            </a:r>
            <a:r>
              <a:rPr lang="en-US" altLang="zh-CN" sz="2400" b="1" dirty="0">
                <a:latin typeface="宋体" panose="02010600030101010101" pitchFamily="2" charset="-122"/>
              </a:rPr>
              <a:t>ZF</a:t>
            </a:r>
            <a:r>
              <a:rPr lang="zh-CN" altLang="en-US" sz="2400" b="1" dirty="0">
                <a:latin typeface="宋体" panose="02010600030101010101" pitchFamily="2" charset="-122"/>
              </a:rPr>
              <a:t>＝</a:t>
            </a:r>
            <a:r>
              <a:rPr lang="en-US" altLang="zh-CN" sz="2400" b="1" dirty="0">
                <a:latin typeface="宋体" panose="02010600030101010101" pitchFamily="2" charset="-122"/>
              </a:rPr>
              <a:t>0</a:t>
            </a:r>
            <a:endParaRPr lang="zh-CN" altLang="en-US" sz="2400" b="1" dirty="0">
              <a:latin typeface="宋体" panose="02010600030101010101" pitchFamily="2" charset="-122"/>
            </a:endParaRPr>
          </a:p>
        </p:txBody>
      </p:sp>
      <p:sp>
        <p:nvSpPr>
          <p:cNvPr id="10" name="Text Box 4">
            <a:extLst>
              <a:ext uri="{FF2B5EF4-FFF2-40B4-BE49-F238E27FC236}">
                <a16:creationId xmlns:a16="http://schemas.microsoft.com/office/drawing/2014/main" id="{DAD510EC-4152-4D40-B445-9C24209A649C}"/>
              </a:ext>
            </a:extLst>
          </p:cNvPr>
          <p:cNvSpPr txBox="1">
            <a:spLocks noChangeArrowheads="1"/>
          </p:cNvSpPr>
          <p:nvPr/>
        </p:nvSpPr>
        <p:spPr bwMode="auto">
          <a:xfrm>
            <a:off x="5336055" y="4083456"/>
            <a:ext cx="2685157" cy="2369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b="1" dirty="0">
                <a:latin typeface="宋体" panose="02010600030101010101" pitchFamily="2" charset="-122"/>
                <a:ea typeface="楷体_GB2312" pitchFamily="49" charset="-122"/>
              </a:rPr>
              <a:t>MOV  AH, 0FFH</a:t>
            </a:r>
          </a:p>
          <a:p>
            <a:pPr eaLnBrk="1" hangingPunct="1"/>
            <a:r>
              <a:rPr kumimoji="1" lang="en-US" altLang="zh-CN" sz="2400" b="1" dirty="0">
                <a:latin typeface="宋体" panose="02010600030101010101" pitchFamily="2" charset="-122"/>
                <a:ea typeface="楷体_GB2312" pitchFamily="49" charset="-122"/>
              </a:rPr>
              <a:t>ADD  AH,  2</a:t>
            </a:r>
          </a:p>
          <a:p>
            <a:pPr eaLnBrk="1" hangingPunct="1"/>
            <a:endParaRPr lang="en-US" altLang="zh-CN" sz="2400" b="1" dirty="0">
              <a:latin typeface="宋体" panose="02010600030101010101" pitchFamily="2" charset="-122"/>
              <a:ea typeface="楷体_GB2312" pitchFamily="49" charset="-122"/>
            </a:endParaRPr>
          </a:p>
          <a:p>
            <a:pPr eaLnBrk="1" hangingPunct="1"/>
            <a:r>
              <a:rPr lang="en-US" altLang="zh-CN" sz="2400" b="1" dirty="0">
                <a:latin typeface="宋体" panose="02010600030101010101" pitchFamily="2" charset="-122"/>
                <a:ea typeface="楷体_GB2312" pitchFamily="49" charset="-122"/>
              </a:rPr>
              <a:t>(AH) = 1</a:t>
            </a:r>
          </a:p>
          <a:p>
            <a:pPr eaLnBrk="1" hangingPunct="1"/>
            <a:r>
              <a:rPr lang="en-US" altLang="zh-CN" sz="2400" b="1" dirty="0">
                <a:latin typeface="宋体" panose="02010600030101010101" pitchFamily="2" charset="-122"/>
                <a:ea typeface="楷体_GB2312" pitchFamily="49" charset="-122"/>
              </a:rPr>
              <a:t>CF=1</a:t>
            </a:r>
            <a:r>
              <a:rPr lang="zh-CN" altLang="en-US" sz="2400" b="1" dirty="0">
                <a:latin typeface="宋体" panose="02010600030101010101" pitchFamily="2" charset="-122"/>
                <a:ea typeface="楷体_GB2312" pitchFamily="49" charset="-122"/>
              </a:rPr>
              <a:t>， </a:t>
            </a:r>
            <a:r>
              <a:rPr lang="en-US" altLang="zh-CN" sz="2400" b="1" dirty="0">
                <a:latin typeface="宋体" panose="02010600030101010101" pitchFamily="2" charset="-122"/>
                <a:ea typeface="楷体_GB2312" pitchFamily="49" charset="-122"/>
              </a:rPr>
              <a:t>SF=0</a:t>
            </a:r>
          </a:p>
          <a:p>
            <a:pPr eaLnBrk="1" hangingPunct="1"/>
            <a:r>
              <a:rPr lang="en-US" altLang="zh-CN" sz="2400" b="1" dirty="0">
                <a:latin typeface="宋体" panose="02010600030101010101" pitchFamily="2" charset="-122"/>
                <a:ea typeface="楷体_GB2312" pitchFamily="49" charset="-122"/>
              </a:rPr>
              <a:t>ZF=0</a:t>
            </a:r>
            <a:r>
              <a:rPr lang="zh-CN" altLang="en-US" sz="2400" b="1" dirty="0">
                <a:latin typeface="宋体" panose="02010600030101010101" pitchFamily="2" charset="-122"/>
                <a:ea typeface="楷体_GB2312" pitchFamily="49" charset="-122"/>
              </a:rPr>
              <a:t>， </a:t>
            </a:r>
            <a:r>
              <a:rPr lang="en-US" altLang="zh-CN" sz="2400" b="1" dirty="0">
                <a:latin typeface="宋体" panose="02010600030101010101" pitchFamily="2" charset="-122"/>
                <a:ea typeface="楷体_GB2312" pitchFamily="49" charset="-122"/>
              </a:rPr>
              <a:t>OF=0</a:t>
            </a:r>
          </a:p>
        </p:txBody>
      </p:sp>
      <p:pic>
        <p:nvPicPr>
          <p:cNvPr id="3" name="图片 2">
            <a:extLst>
              <a:ext uri="{FF2B5EF4-FFF2-40B4-BE49-F238E27FC236}">
                <a16:creationId xmlns:a16="http://schemas.microsoft.com/office/drawing/2014/main" id="{37962BF1-FBD5-4A64-8888-0CC1C43B8637}"/>
              </a:ext>
            </a:extLst>
          </p:cNvPr>
          <p:cNvPicPr>
            <a:picLocks noChangeAspect="1"/>
          </p:cNvPicPr>
          <p:nvPr/>
        </p:nvPicPr>
        <p:blipFill>
          <a:blip r:embed="rId2"/>
          <a:stretch>
            <a:fillRect/>
          </a:stretch>
        </p:blipFill>
        <p:spPr>
          <a:xfrm>
            <a:off x="704100" y="4171193"/>
            <a:ext cx="4079751" cy="2569067"/>
          </a:xfrm>
          <a:prstGeom prst="rect">
            <a:avLst/>
          </a:prstGeom>
        </p:spPr>
      </p:pic>
    </p:spTree>
    <p:extLst>
      <p:ext uri="{BB962C8B-B14F-4D97-AF65-F5344CB8AC3E}">
        <p14:creationId xmlns:p14="http://schemas.microsoft.com/office/powerpoint/2010/main" val="981426277"/>
      </p:ext>
    </p:extLst>
  </p:cSld>
  <p:clrMapOvr>
    <a:masterClrMapping/>
  </p:clrMapOvr>
  <p:transition>
    <p:dissolv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Box 2">
            <a:extLst>
              <a:ext uri="{FF2B5EF4-FFF2-40B4-BE49-F238E27FC236}">
                <a16:creationId xmlns:a16="http://schemas.microsoft.com/office/drawing/2014/main" id="{BFD68850-F629-453D-97B0-9924EA94A678}"/>
              </a:ext>
            </a:extLst>
          </p:cNvPr>
          <p:cNvSpPr txBox="1">
            <a:spLocks noChangeArrowheads="1"/>
          </p:cNvSpPr>
          <p:nvPr/>
        </p:nvSpPr>
        <p:spPr bwMode="auto">
          <a:xfrm>
            <a:off x="755650" y="188913"/>
            <a:ext cx="662466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3600" b="1" dirty="0">
                <a:solidFill>
                  <a:schemeClr val="bg1"/>
                </a:solidFill>
                <a:latin typeface="Times New Roman" pitchFamily="18" charset="0"/>
              </a:rPr>
              <a:t>2.4 </a:t>
            </a:r>
            <a:r>
              <a:rPr lang="zh-CN" altLang="en-US" sz="3600" b="1" dirty="0">
                <a:solidFill>
                  <a:schemeClr val="bg1"/>
                </a:solidFill>
                <a:latin typeface="Times New Roman" pitchFamily="18" charset="0"/>
              </a:rPr>
              <a:t>标志寄存器</a:t>
            </a:r>
          </a:p>
        </p:txBody>
      </p:sp>
      <p:sp>
        <p:nvSpPr>
          <p:cNvPr id="14" name="Text Box 3">
            <a:extLst>
              <a:ext uri="{FF2B5EF4-FFF2-40B4-BE49-F238E27FC236}">
                <a16:creationId xmlns:a16="http://schemas.microsoft.com/office/drawing/2014/main" id="{9EC05809-8246-4802-AA7D-F578AEED4DB2}"/>
              </a:ext>
            </a:extLst>
          </p:cNvPr>
          <p:cNvSpPr txBox="1">
            <a:spLocks noChangeArrowheads="1"/>
          </p:cNvSpPr>
          <p:nvPr/>
        </p:nvSpPr>
        <p:spPr bwMode="auto">
          <a:xfrm>
            <a:off x="690627" y="1514650"/>
            <a:ext cx="415209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800" b="1" dirty="0">
                <a:solidFill>
                  <a:srgbClr val="FF3300"/>
                </a:solidFill>
                <a:latin typeface="宋体" panose="02010600030101010101" pitchFamily="2" charset="-122"/>
              </a:rPr>
              <a:t>溢出标志设置的直观理解</a:t>
            </a:r>
            <a:endParaRPr lang="en-US" altLang="zh-CN" sz="2800" b="1" dirty="0">
              <a:solidFill>
                <a:srgbClr val="FF3300"/>
              </a:solidFill>
              <a:latin typeface="宋体" panose="02010600030101010101" pitchFamily="2" charset="-122"/>
            </a:endParaRPr>
          </a:p>
        </p:txBody>
      </p:sp>
      <p:sp>
        <p:nvSpPr>
          <p:cNvPr id="11" name="文本框 10">
            <a:extLst>
              <a:ext uri="{FF2B5EF4-FFF2-40B4-BE49-F238E27FC236}">
                <a16:creationId xmlns:a16="http://schemas.microsoft.com/office/drawing/2014/main" id="{07DD810F-5DF9-4049-B227-21BBBD0F87A4}"/>
              </a:ext>
            </a:extLst>
          </p:cNvPr>
          <p:cNvSpPr txBox="1"/>
          <p:nvPr/>
        </p:nvSpPr>
        <p:spPr>
          <a:xfrm>
            <a:off x="739207" y="2348880"/>
            <a:ext cx="4824879" cy="3170099"/>
          </a:xfrm>
          <a:prstGeom prst="rect">
            <a:avLst/>
          </a:prstGeom>
          <a:noFill/>
        </p:spPr>
        <p:txBody>
          <a:bodyPr wrap="square">
            <a:spAutoFit/>
          </a:bodyPr>
          <a:lstStyle/>
          <a:p>
            <a:r>
              <a:rPr lang="en-US" altLang="zh-CN" sz="2000" b="1" dirty="0">
                <a:solidFill>
                  <a:srgbClr val="808080"/>
                </a:solidFill>
                <a:latin typeface="宋体" panose="02010600030101010101" pitchFamily="2" charset="-122"/>
                <a:ea typeface="宋体" panose="02010600030101010101" pitchFamily="2" charset="-122"/>
              </a:rPr>
              <a:t>#include</a:t>
            </a:r>
            <a:r>
              <a:rPr lang="en-US" altLang="zh-CN" sz="2000" b="1" dirty="0">
                <a:solidFill>
                  <a:srgbClr val="000000"/>
                </a:solidFill>
                <a:latin typeface="宋体" panose="02010600030101010101" pitchFamily="2" charset="-122"/>
                <a:ea typeface="宋体" panose="02010600030101010101" pitchFamily="2" charset="-122"/>
              </a:rPr>
              <a:t> </a:t>
            </a:r>
            <a:r>
              <a:rPr lang="en-US" altLang="zh-CN" sz="2000" b="1" dirty="0">
                <a:solidFill>
                  <a:srgbClr val="A31515"/>
                </a:solidFill>
                <a:latin typeface="宋体" panose="02010600030101010101" pitchFamily="2" charset="-122"/>
                <a:ea typeface="宋体" panose="02010600030101010101" pitchFamily="2" charset="-122"/>
              </a:rPr>
              <a:t>&lt;</a:t>
            </a:r>
            <a:r>
              <a:rPr lang="en-US" altLang="zh-CN" sz="2000" b="1" dirty="0" err="1">
                <a:solidFill>
                  <a:srgbClr val="A31515"/>
                </a:solidFill>
                <a:latin typeface="宋体" panose="02010600030101010101" pitchFamily="2" charset="-122"/>
                <a:ea typeface="宋体" panose="02010600030101010101" pitchFamily="2" charset="-122"/>
              </a:rPr>
              <a:t>stdio.h</a:t>
            </a:r>
            <a:r>
              <a:rPr lang="en-US" altLang="zh-CN" sz="2000" b="1" dirty="0">
                <a:solidFill>
                  <a:srgbClr val="A31515"/>
                </a:solidFill>
                <a:latin typeface="宋体" panose="02010600030101010101" pitchFamily="2" charset="-122"/>
                <a:ea typeface="宋体" panose="02010600030101010101" pitchFamily="2" charset="-122"/>
              </a:rPr>
              <a:t>&gt;</a:t>
            </a:r>
            <a:endParaRPr lang="en-US" altLang="zh-CN" sz="2000" b="1" dirty="0">
              <a:solidFill>
                <a:srgbClr val="000000"/>
              </a:solidFill>
              <a:latin typeface="宋体" panose="02010600030101010101" pitchFamily="2" charset="-122"/>
              <a:ea typeface="宋体" panose="02010600030101010101" pitchFamily="2" charset="-122"/>
            </a:endParaRPr>
          </a:p>
          <a:p>
            <a:r>
              <a:rPr lang="en-US" altLang="zh-CN" sz="2000" b="1" dirty="0">
                <a:solidFill>
                  <a:srgbClr val="0000FF"/>
                </a:solidFill>
                <a:latin typeface="宋体" panose="02010600030101010101" pitchFamily="2" charset="-122"/>
                <a:ea typeface="宋体" panose="02010600030101010101" pitchFamily="2" charset="-122"/>
              </a:rPr>
              <a:t>int</a:t>
            </a:r>
            <a:r>
              <a:rPr lang="en-US" altLang="zh-CN" sz="2000" b="1" dirty="0">
                <a:solidFill>
                  <a:srgbClr val="000000"/>
                </a:solidFill>
                <a:latin typeface="宋体" panose="02010600030101010101" pitchFamily="2" charset="-122"/>
                <a:ea typeface="宋体" panose="02010600030101010101" pitchFamily="2" charset="-122"/>
              </a:rPr>
              <a:t> main()</a:t>
            </a:r>
          </a:p>
          <a:p>
            <a:r>
              <a:rPr lang="en-US" altLang="zh-CN" sz="2000" b="1" dirty="0">
                <a:solidFill>
                  <a:srgbClr val="000000"/>
                </a:solidFill>
                <a:latin typeface="宋体" panose="02010600030101010101" pitchFamily="2" charset="-122"/>
                <a:ea typeface="宋体" panose="02010600030101010101" pitchFamily="2" charset="-122"/>
              </a:rPr>
              <a:t>{</a:t>
            </a:r>
          </a:p>
          <a:p>
            <a:r>
              <a:rPr lang="en-US" altLang="zh-CN" sz="2000" b="1" dirty="0">
                <a:solidFill>
                  <a:srgbClr val="000000"/>
                </a:solidFill>
                <a:latin typeface="宋体" panose="02010600030101010101" pitchFamily="2" charset="-122"/>
                <a:ea typeface="宋体" panose="02010600030101010101" pitchFamily="2" charset="-122"/>
              </a:rPr>
              <a:t>    </a:t>
            </a:r>
            <a:r>
              <a:rPr lang="en-US" altLang="zh-CN" sz="2000" b="1" dirty="0">
                <a:solidFill>
                  <a:srgbClr val="0000FF"/>
                </a:solidFill>
                <a:latin typeface="宋体" panose="02010600030101010101" pitchFamily="2" charset="-122"/>
                <a:ea typeface="宋体" panose="02010600030101010101" pitchFamily="2" charset="-122"/>
              </a:rPr>
              <a:t>short</a:t>
            </a:r>
            <a:r>
              <a:rPr lang="en-US" altLang="zh-CN" sz="2000" b="1" dirty="0">
                <a:solidFill>
                  <a:srgbClr val="000000"/>
                </a:solidFill>
                <a:latin typeface="宋体" panose="02010600030101010101" pitchFamily="2" charset="-122"/>
                <a:ea typeface="宋体" panose="02010600030101010101" pitchFamily="2" charset="-122"/>
              </a:rPr>
              <a:t>   x, y, z;</a:t>
            </a:r>
          </a:p>
          <a:p>
            <a:r>
              <a:rPr lang="en-US" altLang="zh-CN" sz="2000" b="1" dirty="0">
                <a:solidFill>
                  <a:srgbClr val="000000"/>
                </a:solidFill>
                <a:latin typeface="宋体" panose="02010600030101010101" pitchFamily="2" charset="-122"/>
                <a:ea typeface="宋体" panose="02010600030101010101" pitchFamily="2" charset="-122"/>
              </a:rPr>
              <a:t>    x = 32766;     </a:t>
            </a:r>
            <a:r>
              <a:rPr lang="en-US" altLang="zh-CN" sz="2000" b="1" dirty="0">
                <a:solidFill>
                  <a:srgbClr val="008000"/>
                </a:solidFill>
                <a:latin typeface="宋体" panose="02010600030101010101" pitchFamily="2" charset="-122"/>
                <a:ea typeface="宋体" panose="02010600030101010101" pitchFamily="2" charset="-122"/>
              </a:rPr>
              <a:t>// 7FFEH</a:t>
            </a:r>
            <a:endParaRPr lang="en-US" altLang="zh-CN" sz="2000" b="1" dirty="0">
              <a:solidFill>
                <a:srgbClr val="000000"/>
              </a:solidFill>
              <a:latin typeface="宋体" panose="02010600030101010101" pitchFamily="2" charset="-122"/>
              <a:ea typeface="宋体" panose="02010600030101010101" pitchFamily="2" charset="-122"/>
            </a:endParaRPr>
          </a:p>
          <a:p>
            <a:r>
              <a:rPr lang="en-US" altLang="zh-CN" sz="2000" b="1" dirty="0">
                <a:solidFill>
                  <a:srgbClr val="000000"/>
                </a:solidFill>
                <a:latin typeface="宋体" panose="02010600030101010101" pitchFamily="2" charset="-122"/>
                <a:ea typeface="宋体" panose="02010600030101010101" pitchFamily="2" charset="-122"/>
              </a:rPr>
              <a:t>    y = 3;</a:t>
            </a:r>
          </a:p>
          <a:p>
            <a:r>
              <a:rPr lang="en-US" altLang="zh-CN" sz="2000" b="1" dirty="0">
                <a:solidFill>
                  <a:srgbClr val="000000"/>
                </a:solidFill>
                <a:latin typeface="宋体" panose="02010600030101010101" pitchFamily="2" charset="-122"/>
                <a:ea typeface="宋体" panose="02010600030101010101" pitchFamily="2" charset="-122"/>
              </a:rPr>
              <a:t>    z = x + y;</a:t>
            </a:r>
          </a:p>
          <a:p>
            <a:r>
              <a:rPr lang="en-US" altLang="zh-CN" sz="2000" b="1" dirty="0">
                <a:solidFill>
                  <a:srgbClr val="000000"/>
                </a:solidFill>
                <a:latin typeface="宋体" panose="02010600030101010101" pitchFamily="2" charset="-122"/>
                <a:ea typeface="宋体" panose="02010600030101010101" pitchFamily="2" charset="-122"/>
              </a:rPr>
              <a:t>    </a:t>
            </a:r>
            <a:r>
              <a:rPr lang="en-US" altLang="zh-CN" sz="2000" b="1" dirty="0" err="1">
                <a:solidFill>
                  <a:srgbClr val="000000"/>
                </a:solidFill>
                <a:latin typeface="宋体" panose="02010600030101010101" pitchFamily="2" charset="-122"/>
                <a:ea typeface="宋体" panose="02010600030101010101" pitchFamily="2" charset="-122"/>
              </a:rPr>
              <a:t>printf</a:t>
            </a:r>
            <a:r>
              <a:rPr lang="en-US" altLang="zh-CN" sz="2000" b="1" dirty="0">
                <a:solidFill>
                  <a:srgbClr val="000000"/>
                </a:solidFill>
                <a:latin typeface="宋体" panose="02010600030101010101" pitchFamily="2" charset="-122"/>
                <a:ea typeface="宋体" panose="02010600030101010101" pitchFamily="2" charset="-122"/>
              </a:rPr>
              <a:t>(</a:t>
            </a:r>
            <a:r>
              <a:rPr lang="en-US" altLang="zh-CN" sz="2000" b="1" dirty="0">
                <a:solidFill>
                  <a:srgbClr val="A31515"/>
                </a:solidFill>
                <a:latin typeface="宋体" panose="02010600030101010101" pitchFamily="2" charset="-122"/>
                <a:ea typeface="宋体" panose="02010600030101010101" pitchFamily="2" charset="-122"/>
              </a:rPr>
              <a:t>"%d %d %d \n"</a:t>
            </a:r>
            <a:r>
              <a:rPr lang="en-US" altLang="zh-CN" sz="2000" b="1" dirty="0">
                <a:solidFill>
                  <a:srgbClr val="000000"/>
                </a:solidFill>
                <a:latin typeface="宋体" panose="02010600030101010101" pitchFamily="2" charset="-122"/>
                <a:ea typeface="宋体" panose="02010600030101010101" pitchFamily="2" charset="-122"/>
              </a:rPr>
              <a:t>, x, y, z);</a:t>
            </a:r>
          </a:p>
          <a:p>
            <a:r>
              <a:rPr lang="en-US" altLang="zh-CN" sz="2000" b="1" dirty="0">
                <a:solidFill>
                  <a:srgbClr val="000000"/>
                </a:solidFill>
                <a:latin typeface="宋体" panose="02010600030101010101" pitchFamily="2" charset="-122"/>
                <a:ea typeface="宋体" panose="02010600030101010101" pitchFamily="2" charset="-122"/>
              </a:rPr>
              <a:t>    </a:t>
            </a:r>
            <a:r>
              <a:rPr lang="en-US" altLang="zh-CN" sz="2000" b="1" dirty="0">
                <a:solidFill>
                  <a:srgbClr val="0000FF"/>
                </a:solidFill>
                <a:latin typeface="宋体" panose="02010600030101010101" pitchFamily="2" charset="-122"/>
                <a:ea typeface="宋体" panose="02010600030101010101" pitchFamily="2" charset="-122"/>
              </a:rPr>
              <a:t>return</a:t>
            </a:r>
            <a:r>
              <a:rPr lang="en-US" altLang="zh-CN" sz="2000" b="1" dirty="0">
                <a:solidFill>
                  <a:srgbClr val="000000"/>
                </a:solidFill>
                <a:latin typeface="宋体" panose="02010600030101010101" pitchFamily="2" charset="-122"/>
                <a:ea typeface="宋体" panose="02010600030101010101" pitchFamily="2" charset="-122"/>
              </a:rPr>
              <a:t> 0;</a:t>
            </a:r>
          </a:p>
          <a:p>
            <a:r>
              <a:rPr lang="en-US" altLang="zh-CN" sz="2000" b="1" dirty="0">
                <a:solidFill>
                  <a:srgbClr val="000000"/>
                </a:solidFill>
                <a:latin typeface="宋体" panose="02010600030101010101" pitchFamily="2" charset="-122"/>
                <a:ea typeface="宋体" panose="02010600030101010101" pitchFamily="2" charset="-122"/>
              </a:rPr>
              <a:t>}</a:t>
            </a:r>
            <a:endParaRPr lang="zh-CN" altLang="en-US" sz="2000" b="1" dirty="0">
              <a:latin typeface="宋体" panose="02010600030101010101" pitchFamily="2" charset="-122"/>
              <a:ea typeface="宋体" panose="02010600030101010101" pitchFamily="2" charset="-122"/>
            </a:endParaRPr>
          </a:p>
        </p:txBody>
      </p:sp>
      <p:grpSp>
        <p:nvGrpSpPr>
          <p:cNvPr id="12" name="Group 15">
            <a:extLst>
              <a:ext uri="{FF2B5EF4-FFF2-40B4-BE49-F238E27FC236}">
                <a16:creationId xmlns:a16="http://schemas.microsoft.com/office/drawing/2014/main" id="{85B781C3-776E-4AD2-9BF3-175A462A6345}"/>
              </a:ext>
            </a:extLst>
          </p:cNvPr>
          <p:cNvGrpSpPr>
            <a:grpSpLocks/>
          </p:cNvGrpSpPr>
          <p:nvPr/>
        </p:nvGrpSpPr>
        <p:grpSpPr bwMode="auto">
          <a:xfrm>
            <a:off x="5796136" y="1700808"/>
            <a:ext cx="2808114" cy="4752380"/>
            <a:chOff x="3560" y="798"/>
            <a:chExt cx="1791" cy="3222"/>
          </a:xfrm>
        </p:grpSpPr>
        <p:sp>
          <p:nvSpPr>
            <p:cNvPr id="13" name="Rectangle 4">
              <a:extLst>
                <a:ext uri="{FF2B5EF4-FFF2-40B4-BE49-F238E27FC236}">
                  <a16:creationId xmlns:a16="http://schemas.microsoft.com/office/drawing/2014/main" id="{609B4842-F03D-4827-9F35-0C870173D921}"/>
                </a:ext>
              </a:extLst>
            </p:cNvPr>
            <p:cNvSpPr>
              <a:spLocks noChangeArrowheads="1"/>
            </p:cNvSpPr>
            <p:nvPr/>
          </p:nvSpPr>
          <p:spPr bwMode="auto">
            <a:xfrm>
              <a:off x="3560" y="845"/>
              <a:ext cx="624" cy="31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latin typeface="Times New Roman" pitchFamily="18" charset="0"/>
              </a:endParaRPr>
            </a:p>
          </p:txBody>
        </p:sp>
        <p:sp>
          <p:nvSpPr>
            <p:cNvPr id="16" name="Text Box 5">
              <a:extLst>
                <a:ext uri="{FF2B5EF4-FFF2-40B4-BE49-F238E27FC236}">
                  <a16:creationId xmlns:a16="http://schemas.microsoft.com/office/drawing/2014/main" id="{5A7D44CD-696B-401C-89ED-84C772F0288A}"/>
                </a:ext>
              </a:extLst>
            </p:cNvPr>
            <p:cNvSpPr txBox="1">
              <a:spLocks noChangeArrowheads="1"/>
            </p:cNvSpPr>
            <p:nvPr/>
          </p:nvSpPr>
          <p:spPr bwMode="auto">
            <a:xfrm>
              <a:off x="3656" y="800"/>
              <a:ext cx="458" cy="3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dirty="0">
                  <a:latin typeface="Times New Roman" pitchFamily="18" charset="0"/>
                </a:rPr>
                <a:t>01 </a:t>
              </a:r>
            </a:p>
            <a:p>
              <a:pPr eaLnBrk="1" hangingPunct="1"/>
              <a:r>
                <a:rPr kumimoji="1" lang="en-US" altLang="zh-CN" sz="2800" dirty="0">
                  <a:latin typeface="Times New Roman" pitchFamily="18" charset="0"/>
                </a:rPr>
                <a:t>80</a:t>
              </a:r>
            </a:p>
            <a:p>
              <a:pPr eaLnBrk="1" hangingPunct="1"/>
              <a:r>
                <a:rPr kumimoji="1" lang="en-US" altLang="zh-CN" sz="2800" dirty="0">
                  <a:latin typeface="Times New Roman" pitchFamily="18" charset="0"/>
                </a:rPr>
                <a:t>CC</a:t>
              </a:r>
            </a:p>
            <a:p>
              <a:pPr eaLnBrk="1" hangingPunct="1"/>
              <a:r>
                <a:rPr kumimoji="1" lang="en-US" altLang="zh-CN" sz="2800" dirty="0">
                  <a:latin typeface="Times New Roman" pitchFamily="18" charset="0"/>
                </a:rPr>
                <a:t>CC</a:t>
              </a:r>
            </a:p>
            <a:p>
              <a:pPr eaLnBrk="1" hangingPunct="1"/>
              <a:r>
                <a:rPr kumimoji="1" lang="en-US" altLang="zh-CN" sz="2800" dirty="0">
                  <a:latin typeface="Times New Roman" pitchFamily="18" charset="0"/>
                </a:rPr>
                <a:t>03</a:t>
              </a:r>
            </a:p>
            <a:p>
              <a:pPr eaLnBrk="1" hangingPunct="1"/>
              <a:r>
                <a:rPr kumimoji="1" lang="en-US" altLang="zh-CN" sz="2800" dirty="0">
                  <a:latin typeface="Times New Roman" pitchFamily="18" charset="0"/>
                </a:rPr>
                <a:t>00</a:t>
              </a:r>
            </a:p>
            <a:p>
              <a:pPr eaLnBrk="1" hangingPunct="1"/>
              <a:r>
                <a:rPr kumimoji="1" lang="en-US" altLang="zh-CN" sz="2800" dirty="0">
                  <a:latin typeface="Times New Roman" pitchFamily="18" charset="0"/>
                </a:rPr>
                <a:t>CC</a:t>
              </a:r>
            </a:p>
            <a:p>
              <a:pPr eaLnBrk="1" hangingPunct="1"/>
              <a:r>
                <a:rPr kumimoji="1" lang="en-US" altLang="zh-CN" sz="2800" dirty="0">
                  <a:latin typeface="Times New Roman" pitchFamily="18" charset="0"/>
                </a:rPr>
                <a:t>FE</a:t>
              </a:r>
            </a:p>
            <a:p>
              <a:pPr eaLnBrk="1" hangingPunct="1"/>
              <a:r>
                <a:rPr kumimoji="1" lang="en-US" altLang="zh-CN" sz="2800" dirty="0">
                  <a:latin typeface="Times New Roman" pitchFamily="18" charset="0"/>
                </a:rPr>
                <a:t>7F</a:t>
              </a:r>
            </a:p>
            <a:p>
              <a:pPr eaLnBrk="1" hangingPunct="1"/>
              <a:r>
                <a:rPr kumimoji="1" lang="en-US" altLang="zh-CN" sz="2800" dirty="0">
                  <a:latin typeface="Times New Roman" pitchFamily="18" charset="0"/>
                </a:rPr>
                <a:t>CC</a:t>
              </a:r>
            </a:p>
            <a:p>
              <a:pPr eaLnBrk="1" hangingPunct="1"/>
              <a:r>
                <a:rPr kumimoji="1" lang="en-US" altLang="zh-CN" sz="2800" dirty="0">
                  <a:latin typeface="Times New Roman" pitchFamily="18" charset="0"/>
                </a:rPr>
                <a:t>CC</a:t>
              </a:r>
            </a:p>
          </p:txBody>
        </p:sp>
        <p:sp>
          <p:nvSpPr>
            <p:cNvPr id="19" name="AutoShape 6">
              <a:extLst>
                <a:ext uri="{FF2B5EF4-FFF2-40B4-BE49-F238E27FC236}">
                  <a16:creationId xmlns:a16="http://schemas.microsoft.com/office/drawing/2014/main" id="{2E1A4941-85F2-4239-9861-9D586A60916B}"/>
                </a:ext>
              </a:extLst>
            </p:cNvPr>
            <p:cNvSpPr>
              <a:spLocks/>
            </p:cNvSpPr>
            <p:nvPr/>
          </p:nvSpPr>
          <p:spPr bwMode="auto">
            <a:xfrm>
              <a:off x="4136" y="2911"/>
              <a:ext cx="144" cy="474"/>
            </a:xfrm>
            <a:prstGeom prst="rightBrace">
              <a:avLst>
                <a:gd name="adj1" fmla="val 16667"/>
                <a:gd name="adj2" fmla="val 52255"/>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AutoShape 7">
              <a:extLst>
                <a:ext uri="{FF2B5EF4-FFF2-40B4-BE49-F238E27FC236}">
                  <a16:creationId xmlns:a16="http://schemas.microsoft.com/office/drawing/2014/main" id="{9EB46D41-153F-43EF-A46B-9396F496F5C9}"/>
                </a:ext>
              </a:extLst>
            </p:cNvPr>
            <p:cNvSpPr>
              <a:spLocks/>
            </p:cNvSpPr>
            <p:nvPr/>
          </p:nvSpPr>
          <p:spPr bwMode="auto">
            <a:xfrm>
              <a:off x="4136" y="2024"/>
              <a:ext cx="192" cy="519"/>
            </a:xfrm>
            <a:prstGeom prst="rightBrace">
              <a:avLst>
                <a:gd name="adj1" fmla="val 16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AutoShape 8">
              <a:extLst>
                <a:ext uri="{FF2B5EF4-FFF2-40B4-BE49-F238E27FC236}">
                  <a16:creationId xmlns:a16="http://schemas.microsoft.com/office/drawing/2014/main" id="{ABF58C51-D1EE-41A1-A8A9-1F8E8E2489C3}"/>
                </a:ext>
              </a:extLst>
            </p:cNvPr>
            <p:cNvSpPr>
              <a:spLocks/>
            </p:cNvSpPr>
            <p:nvPr/>
          </p:nvSpPr>
          <p:spPr bwMode="auto">
            <a:xfrm>
              <a:off x="4136" y="914"/>
              <a:ext cx="192" cy="384"/>
            </a:xfrm>
            <a:prstGeom prst="rightBrace">
              <a:avLst>
                <a:gd name="adj1" fmla="val 16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Text Box 9">
              <a:extLst>
                <a:ext uri="{FF2B5EF4-FFF2-40B4-BE49-F238E27FC236}">
                  <a16:creationId xmlns:a16="http://schemas.microsoft.com/office/drawing/2014/main" id="{396335C3-1955-4E12-B0B4-2A60FA31006F}"/>
                </a:ext>
              </a:extLst>
            </p:cNvPr>
            <p:cNvSpPr txBox="1">
              <a:spLocks noChangeArrowheads="1"/>
            </p:cNvSpPr>
            <p:nvPr/>
          </p:nvSpPr>
          <p:spPr bwMode="auto">
            <a:xfrm>
              <a:off x="4332" y="798"/>
              <a:ext cx="876" cy="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3200">
                  <a:latin typeface="Times New Roman" pitchFamily="18" charset="0"/>
                </a:rPr>
                <a:t>   </a:t>
              </a:r>
              <a:r>
                <a:rPr kumimoji="1" lang="en-US" altLang="zh-CN" sz="2800">
                  <a:latin typeface="Times New Roman" pitchFamily="18" charset="0"/>
                </a:rPr>
                <a:t>Z=</a:t>
              </a:r>
            </a:p>
            <a:p>
              <a:pPr eaLnBrk="1" hangingPunct="1"/>
              <a:r>
                <a:rPr kumimoji="1" lang="en-US" altLang="zh-CN" sz="2800" b="1">
                  <a:latin typeface="Times New Roman" pitchFamily="18" charset="0"/>
                </a:rPr>
                <a:t>-</a:t>
              </a:r>
              <a:r>
                <a:rPr kumimoji="1" lang="en-US" altLang="zh-CN" sz="2800">
                  <a:latin typeface="Times New Roman" pitchFamily="18" charset="0"/>
                </a:rPr>
                <a:t>32767</a:t>
              </a:r>
            </a:p>
            <a:p>
              <a:pPr eaLnBrk="1" hangingPunct="1"/>
              <a:r>
                <a:rPr kumimoji="1" lang="en-US" altLang="zh-CN" sz="2800">
                  <a:latin typeface="Times New Roman" pitchFamily="18" charset="0"/>
                </a:rPr>
                <a:t>(8001H)</a:t>
              </a:r>
            </a:p>
          </p:txBody>
        </p:sp>
        <p:sp>
          <p:nvSpPr>
            <p:cNvPr id="24" name="Text Box 10">
              <a:extLst>
                <a:ext uri="{FF2B5EF4-FFF2-40B4-BE49-F238E27FC236}">
                  <a16:creationId xmlns:a16="http://schemas.microsoft.com/office/drawing/2014/main" id="{8D53C207-2A43-4100-8976-6DC56E3B4C39}"/>
                </a:ext>
              </a:extLst>
            </p:cNvPr>
            <p:cNvSpPr txBox="1">
              <a:spLocks noChangeArrowheads="1"/>
            </p:cNvSpPr>
            <p:nvPr/>
          </p:nvSpPr>
          <p:spPr bwMode="auto">
            <a:xfrm>
              <a:off x="4376" y="1909"/>
              <a:ext cx="876"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3200">
                  <a:latin typeface="Times New Roman" pitchFamily="18" charset="0"/>
                </a:rPr>
                <a:t>   </a:t>
              </a:r>
              <a:r>
                <a:rPr kumimoji="1" lang="en-US" altLang="zh-CN" sz="2800">
                  <a:latin typeface="Times New Roman" pitchFamily="18" charset="0"/>
                </a:rPr>
                <a:t>y=</a:t>
              </a:r>
              <a:r>
                <a:rPr kumimoji="1" lang="en-US" altLang="zh-CN" sz="2800" b="1">
                  <a:latin typeface="Times New Roman" pitchFamily="18" charset="0"/>
                </a:rPr>
                <a:t>3</a:t>
              </a:r>
              <a:endParaRPr kumimoji="1" lang="en-US" altLang="zh-CN" sz="2800">
                <a:latin typeface="Times New Roman" pitchFamily="18" charset="0"/>
              </a:endParaRPr>
            </a:p>
            <a:p>
              <a:pPr eaLnBrk="1" hangingPunct="1"/>
              <a:r>
                <a:rPr kumimoji="1" lang="en-US" altLang="zh-CN" sz="2800">
                  <a:latin typeface="Times New Roman" pitchFamily="18" charset="0"/>
                </a:rPr>
                <a:t>(0003H)</a:t>
              </a:r>
            </a:p>
          </p:txBody>
        </p:sp>
        <p:sp>
          <p:nvSpPr>
            <p:cNvPr id="25" name="Text Box 11">
              <a:extLst>
                <a:ext uri="{FF2B5EF4-FFF2-40B4-BE49-F238E27FC236}">
                  <a16:creationId xmlns:a16="http://schemas.microsoft.com/office/drawing/2014/main" id="{07A49CC9-2676-43D2-A2DE-1B8F09D8793E}"/>
                </a:ext>
              </a:extLst>
            </p:cNvPr>
            <p:cNvSpPr txBox="1">
              <a:spLocks noChangeArrowheads="1"/>
            </p:cNvSpPr>
            <p:nvPr/>
          </p:nvSpPr>
          <p:spPr bwMode="auto">
            <a:xfrm>
              <a:off x="4376" y="2659"/>
              <a:ext cx="975" cy="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3200" b="1">
                  <a:latin typeface="Times New Roman" pitchFamily="18" charset="0"/>
                </a:rPr>
                <a:t>   </a:t>
              </a:r>
              <a:r>
                <a:rPr kumimoji="1" lang="en-US" altLang="zh-CN" sz="2800" b="1">
                  <a:latin typeface="Times New Roman" pitchFamily="18" charset="0"/>
                </a:rPr>
                <a:t>x=</a:t>
              </a:r>
            </a:p>
            <a:p>
              <a:pPr eaLnBrk="1" hangingPunct="1"/>
              <a:r>
                <a:rPr kumimoji="1" lang="en-US" altLang="zh-CN" sz="2800" b="1">
                  <a:latin typeface="Times New Roman" pitchFamily="18" charset="0"/>
                </a:rPr>
                <a:t>32766</a:t>
              </a:r>
            </a:p>
            <a:p>
              <a:pPr eaLnBrk="1" hangingPunct="1"/>
              <a:r>
                <a:rPr kumimoji="1" lang="en-US" altLang="zh-CN" sz="2800" b="1">
                  <a:latin typeface="Times New Roman" pitchFamily="18" charset="0"/>
                </a:rPr>
                <a:t>(7FFEH)</a:t>
              </a:r>
            </a:p>
          </p:txBody>
        </p:sp>
      </p:grpSp>
      <p:sp>
        <p:nvSpPr>
          <p:cNvPr id="26" name="Rectangle 12">
            <a:extLst>
              <a:ext uri="{FF2B5EF4-FFF2-40B4-BE49-F238E27FC236}">
                <a16:creationId xmlns:a16="http://schemas.microsoft.com/office/drawing/2014/main" id="{8FA140CD-1C49-4BA7-AAAA-9BBC5DE5BBC0}"/>
              </a:ext>
            </a:extLst>
          </p:cNvPr>
          <p:cNvSpPr>
            <a:spLocks noChangeArrowheads="1"/>
          </p:cNvSpPr>
          <p:nvPr/>
        </p:nvSpPr>
        <p:spPr bwMode="auto">
          <a:xfrm>
            <a:off x="1403648" y="5373216"/>
            <a:ext cx="32734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2800" b="1" dirty="0"/>
              <a:t>32766    3    -32767</a:t>
            </a:r>
          </a:p>
        </p:txBody>
      </p:sp>
    </p:spTree>
    <p:custDataLst>
      <p:tags r:id="rId1"/>
    </p:custDataLst>
    <p:extLst>
      <p:ext uri="{BB962C8B-B14F-4D97-AF65-F5344CB8AC3E}">
        <p14:creationId xmlns:p14="http://schemas.microsoft.com/office/powerpoint/2010/main" val="149324001"/>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amond(i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ppt_x"/>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Box 2">
            <a:extLst>
              <a:ext uri="{FF2B5EF4-FFF2-40B4-BE49-F238E27FC236}">
                <a16:creationId xmlns:a16="http://schemas.microsoft.com/office/drawing/2014/main" id="{BFD68850-F629-453D-97B0-9924EA94A678}"/>
              </a:ext>
            </a:extLst>
          </p:cNvPr>
          <p:cNvSpPr txBox="1">
            <a:spLocks noChangeArrowheads="1"/>
          </p:cNvSpPr>
          <p:nvPr/>
        </p:nvSpPr>
        <p:spPr bwMode="auto">
          <a:xfrm>
            <a:off x="755650" y="188913"/>
            <a:ext cx="662466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3600" b="1" dirty="0">
                <a:solidFill>
                  <a:schemeClr val="bg1"/>
                </a:solidFill>
                <a:latin typeface="Times New Roman" pitchFamily="18" charset="0"/>
              </a:rPr>
              <a:t>2.4 </a:t>
            </a:r>
            <a:r>
              <a:rPr lang="zh-CN" altLang="en-US" sz="3600" b="1" dirty="0">
                <a:solidFill>
                  <a:schemeClr val="bg1"/>
                </a:solidFill>
                <a:latin typeface="Times New Roman" pitchFamily="18" charset="0"/>
              </a:rPr>
              <a:t>标志寄存器</a:t>
            </a:r>
          </a:p>
        </p:txBody>
      </p:sp>
      <p:sp>
        <p:nvSpPr>
          <p:cNvPr id="14" name="Text Box 3">
            <a:extLst>
              <a:ext uri="{FF2B5EF4-FFF2-40B4-BE49-F238E27FC236}">
                <a16:creationId xmlns:a16="http://schemas.microsoft.com/office/drawing/2014/main" id="{9EC05809-8246-4802-AA7D-F578AEED4DB2}"/>
              </a:ext>
            </a:extLst>
          </p:cNvPr>
          <p:cNvSpPr txBox="1">
            <a:spLocks noChangeArrowheads="1"/>
          </p:cNvSpPr>
          <p:nvPr/>
        </p:nvSpPr>
        <p:spPr bwMode="auto">
          <a:xfrm>
            <a:off x="690627" y="1514650"/>
            <a:ext cx="415209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800" b="1" dirty="0">
                <a:solidFill>
                  <a:srgbClr val="FF3300"/>
                </a:solidFill>
                <a:latin typeface="宋体" panose="02010600030101010101" pitchFamily="2" charset="-122"/>
              </a:rPr>
              <a:t>溢出标志设置的直观理解</a:t>
            </a:r>
            <a:endParaRPr lang="en-US" altLang="zh-CN" sz="2800" b="1" dirty="0">
              <a:solidFill>
                <a:srgbClr val="FF3300"/>
              </a:solidFill>
              <a:latin typeface="宋体" panose="02010600030101010101" pitchFamily="2" charset="-122"/>
            </a:endParaRPr>
          </a:p>
        </p:txBody>
      </p:sp>
      <p:pic>
        <p:nvPicPr>
          <p:cNvPr id="3" name="图片 2">
            <a:extLst>
              <a:ext uri="{FF2B5EF4-FFF2-40B4-BE49-F238E27FC236}">
                <a16:creationId xmlns:a16="http://schemas.microsoft.com/office/drawing/2014/main" id="{D7A5FD5B-ED31-45D7-AD3B-FD6523551089}"/>
              </a:ext>
            </a:extLst>
          </p:cNvPr>
          <p:cNvPicPr>
            <a:picLocks noChangeAspect="1"/>
          </p:cNvPicPr>
          <p:nvPr/>
        </p:nvPicPr>
        <p:blipFill>
          <a:blip r:embed="rId2"/>
          <a:stretch>
            <a:fillRect/>
          </a:stretch>
        </p:blipFill>
        <p:spPr>
          <a:xfrm>
            <a:off x="539552" y="3861048"/>
            <a:ext cx="7282805" cy="2327235"/>
          </a:xfrm>
          <a:prstGeom prst="rect">
            <a:avLst/>
          </a:prstGeom>
        </p:spPr>
      </p:pic>
      <p:sp>
        <p:nvSpPr>
          <p:cNvPr id="18" name="文本框 17">
            <a:extLst>
              <a:ext uri="{FF2B5EF4-FFF2-40B4-BE49-F238E27FC236}">
                <a16:creationId xmlns:a16="http://schemas.microsoft.com/office/drawing/2014/main" id="{E4137BFF-8861-4F16-B366-879A526DE362}"/>
              </a:ext>
            </a:extLst>
          </p:cNvPr>
          <p:cNvSpPr txBox="1"/>
          <p:nvPr/>
        </p:nvSpPr>
        <p:spPr>
          <a:xfrm>
            <a:off x="1619671" y="2028617"/>
            <a:ext cx="5688633" cy="1508105"/>
          </a:xfrm>
          <a:prstGeom prst="rect">
            <a:avLst/>
          </a:prstGeom>
          <a:noFill/>
        </p:spPr>
        <p:txBody>
          <a:bodyPr wrap="square">
            <a:spAutoFit/>
          </a:bodyPr>
          <a:lstStyle/>
          <a:p>
            <a:r>
              <a:rPr lang="en-US" altLang="zh-CN" sz="4400" b="1" dirty="0">
                <a:solidFill>
                  <a:srgbClr val="000000"/>
                </a:solidFill>
                <a:latin typeface="宋体" panose="02010600030101010101" pitchFamily="2" charset="-122"/>
                <a:ea typeface="宋体" panose="02010600030101010101" pitchFamily="2" charset="-122"/>
              </a:rPr>
              <a:t> </a:t>
            </a:r>
            <a:r>
              <a:rPr lang="en-US" altLang="zh-CN" sz="2400" b="1" dirty="0">
                <a:solidFill>
                  <a:srgbClr val="000000"/>
                </a:solidFill>
                <a:latin typeface="宋体" panose="02010600030101010101" pitchFamily="2" charset="-122"/>
                <a:ea typeface="宋体" panose="02010600030101010101" pitchFamily="2" charset="-122"/>
              </a:rPr>
              <a:t>x = 32766;     // 7FFEH</a:t>
            </a:r>
          </a:p>
          <a:p>
            <a:r>
              <a:rPr lang="en-US" altLang="zh-CN" sz="2400" b="1" dirty="0">
                <a:solidFill>
                  <a:srgbClr val="000000"/>
                </a:solidFill>
                <a:latin typeface="宋体" panose="02010600030101010101" pitchFamily="2" charset="-122"/>
                <a:ea typeface="宋体" panose="02010600030101010101" pitchFamily="2" charset="-122"/>
              </a:rPr>
              <a:t>  y = 3;         // 0003H</a:t>
            </a:r>
          </a:p>
          <a:p>
            <a:r>
              <a:rPr lang="en-US" altLang="zh-CN" sz="2400" b="1" dirty="0">
                <a:solidFill>
                  <a:srgbClr val="000000"/>
                </a:solidFill>
                <a:latin typeface="宋体" panose="02010600030101010101" pitchFamily="2" charset="-122"/>
                <a:ea typeface="宋体" panose="02010600030101010101" pitchFamily="2" charset="-122"/>
              </a:rPr>
              <a:t>  z = x + y;     // 8001H   -32767</a:t>
            </a:r>
            <a:endParaRPr lang="zh-CN" altLang="en-US" sz="2400" dirty="0"/>
          </a:p>
        </p:txBody>
      </p:sp>
    </p:spTree>
    <p:extLst>
      <p:ext uri="{BB962C8B-B14F-4D97-AF65-F5344CB8AC3E}">
        <p14:creationId xmlns:p14="http://schemas.microsoft.com/office/powerpoint/2010/main" val="4108377876"/>
      </p:ext>
    </p:extLst>
  </p:cSld>
  <p:clrMapOvr>
    <a:masterClrMapping/>
  </p:clrMapOvr>
  <p:transition>
    <p:dissolv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Box 2">
            <a:extLst>
              <a:ext uri="{FF2B5EF4-FFF2-40B4-BE49-F238E27FC236}">
                <a16:creationId xmlns:a16="http://schemas.microsoft.com/office/drawing/2014/main" id="{BFD68850-F629-453D-97B0-9924EA94A678}"/>
              </a:ext>
            </a:extLst>
          </p:cNvPr>
          <p:cNvSpPr txBox="1">
            <a:spLocks noChangeArrowheads="1"/>
          </p:cNvSpPr>
          <p:nvPr/>
        </p:nvSpPr>
        <p:spPr bwMode="auto">
          <a:xfrm>
            <a:off x="755650" y="188913"/>
            <a:ext cx="662466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3600" b="1" dirty="0">
                <a:solidFill>
                  <a:schemeClr val="bg1"/>
                </a:solidFill>
                <a:latin typeface="Times New Roman" pitchFamily="18" charset="0"/>
              </a:rPr>
              <a:t>2.4 </a:t>
            </a:r>
            <a:r>
              <a:rPr lang="zh-CN" altLang="en-US" sz="3600" b="1" dirty="0">
                <a:solidFill>
                  <a:schemeClr val="bg1"/>
                </a:solidFill>
                <a:latin typeface="Times New Roman" pitchFamily="18" charset="0"/>
              </a:rPr>
              <a:t>标志寄存器</a:t>
            </a:r>
          </a:p>
        </p:txBody>
      </p:sp>
      <p:sp>
        <p:nvSpPr>
          <p:cNvPr id="14" name="Text Box 3">
            <a:extLst>
              <a:ext uri="{FF2B5EF4-FFF2-40B4-BE49-F238E27FC236}">
                <a16:creationId xmlns:a16="http://schemas.microsoft.com/office/drawing/2014/main" id="{9EC05809-8246-4802-AA7D-F578AEED4DB2}"/>
              </a:ext>
            </a:extLst>
          </p:cNvPr>
          <p:cNvSpPr txBox="1">
            <a:spLocks noChangeArrowheads="1"/>
          </p:cNvSpPr>
          <p:nvPr/>
        </p:nvSpPr>
        <p:spPr bwMode="auto">
          <a:xfrm>
            <a:off x="593578" y="1413865"/>
            <a:ext cx="415209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800" b="1" dirty="0">
                <a:solidFill>
                  <a:srgbClr val="FF3300"/>
                </a:solidFill>
                <a:latin typeface="宋体" panose="02010600030101010101" pitchFamily="2" charset="-122"/>
              </a:rPr>
              <a:t>溢出标志设置的直观理解</a:t>
            </a:r>
            <a:endParaRPr lang="en-US" altLang="zh-CN" sz="2800" b="1" dirty="0">
              <a:solidFill>
                <a:srgbClr val="FF3300"/>
              </a:solidFill>
              <a:latin typeface="宋体" panose="02010600030101010101" pitchFamily="2" charset="-122"/>
            </a:endParaRPr>
          </a:p>
        </p:txBody>
      </p:sp>
      <p:sp>
        <p:nvSpPr>
          <p:cNvPr id="6" name="Text Box 2">
            <a:extLst>
              <a:ext uri="{FF2B5EF4-FFF2-40B4-BE49-F238E27FC236}">
                <a16:creationId xmlns:a16="http://schemas.microsoft.com/office/drawing/2014/main" id="{1AF1C252-2ED8-42DF-A2E3-9040ECD9B112}"/>
              </a:ext>
            </a:extLst>
          </p:cNvPr>
          <p:cNvSpPr txBox="1">
            <a:spLocks noChangeArrowheads="1"/>
          </p:cNvSpPr>
          <p:nvPr/>
        </p:nvSpPr>
        <p:spPr bwMode="auto">
          <a:xfrm>
            <a:off x="611188" y="1910550"/>
            <a:ext cx="604837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dirty="0">
                <a:latin typeface="宋体" panose="02010600030101010101" pitchFamily="2" charset="-122"/>
              </a:rPr>
              <a:t>溢出：两个正数相加，结果为负。</a:t>
            </a:r>
          </a:p>
          <a:p>
            <a:pPr eaLnBrk="1" hangingPunct="1"/>
            <a:r>
              <a:rPr kumimoji="1" lang="zh-CN" altLang="en-US" sz="2400" b="1" dirty="0">
                <a:latin typeface="宋体" panose="02010600030101010101" pitchFamily="2" charset="-122"/>
              </a:rPr>
              <a:t>      两个负数相加，结果为正。</a:t>
            </a:r>
          </a:p>
        </p:txBody>
      </p:sp>
      <p:sp>
        <p:nvSpPr>
          <p:cNvPr id="7" name="Line 3">
            <a:extLst>
              <a:ext uri="{FF2B5EF4-FFF2-40B4-BE49-F238E27FC236}">
                <a16:creationId xmlns:a16="http://schemas.microsoft.com/office/drawing/2014/main" id="{3438CD9A-ADCF-48A1-8388-740A568975E1}"/>
              </a:ext>
            </a:extLst>
          </p:cNvPr>
          <p:cNvSpPr>
            <a:spLocks noChangeShapeType="1"/>
          </p:cNvSpPr>
          <p:nvPr/>
        </p:nvSpPr>
        <p:spPr bwMode="auto">
          <a:xfrm>
            <a:off x="808038" y="3257981"/>
            <a:ext cx="6096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Line 4">
            <a:extLst>
              <a:ext uri="{FF2B5EF4-FFF2-40B4-BE49-F238E27FC236}">
                <a16:creationId xmlns:a16="http://schemas.microsoft.com/office/drawing/2014/main" id="{9B3E33A1-1A0B-4338-9C3A-46B8A73F8D61}"/>
              </a:ext>
            </a:extLst>
          </p:cNvPr>
          <p:cNvSpPr>
            <a:spLocks noChangeShapeType="1"/>
          </p:cNvSpPr>
          <p:nvPr/>
        </p:nvSpPr>
        <p:spPr bwMode="auto">
          <a:xfrm>
            <a:off x="3932238" y="3029381"/>
            <a:ext cx="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Line 5">
            <a:extLst>
              <a:ext uri="{FF2B5EF4-FFF2-40B4-BE49-F238E27FC236}">
                <a16:creationId xmlns:a16="http://schemas.microsoft.com/office/drawing/2014/main" id="{8E7E8691-57DB-44CE-922E-762265E56B62}"/>
              </a:ext>
            </a:extLst>
          </p:cNvPr>
          <p:cNvSpPr>
            <a:spLocks noChangeShapeType="1"/>
          </p:cNvSpPr>
          <p:nvPr/>
        </p:nvSpPr>
        <p:spPr bwMode="auto">
          <a:xfrm>
            <a:off x="1570038" y="2876981"/>
            <a:ext cx="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6">
            <a:extLst>
              <a:ext uri="{FF2B5EF4-FFF2-40B4-BE49-F238E27FC236}">
                <a16:creationId xmlns:a16="http://schemas.microsoft.com/office/drawing/2014/main" id="{A7C0EE31-2C9F-452B-A77C-D925E458D2A4}"/>
              </a:ext>
            </a:extLst>
          </p:cNvPr>
          <p:cNvSpPr>
            <a:spLocks noChangeShapeType="1"/>
          </p:cNvSpPr>
          <p:nvPr/>
        </p:nvSpPr>
        <p:spPr bwMode="auto">
          <a:xfrm flipV="1">
            <a:off x="6523038" y="2800781"/>
            <a:ext cx="0" cy="990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AutoShape 7">
            <a:extLst>
              <a:ext uri="{FF2B5EF4-FFF2-40B4-BE49-F238E27FC236}">
                <a16:creationId xmlns:a16="http://schemas.microsoft.com/office/drawing/2014/main" id="{C352AC44-A855-4248-855F-238FF777C433}"/>
              </a:ext>
            </a:extLst>
          </p:cNvPr>
          <p:cNvSpPr>
            <a:spLocks/>
          </p:cNvSpPr>
          <p:nvPr/>
        </p:nvSpPr>
        <p:spPr bwMode="auto">
          <a:xfrm rot="-5471609">
            <a:off x="4579938" y="2838881"/>
            <a:ext cx="457200" cy="1600200"/>
          </a:xfrm>
          <a:prstGeom prst="leftBrace">
            <a:avLst>
              <a:gd name="adj1" fmla="val 291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AutoShape 8">
            <a:extLst>
              <a:ext uri="{FF2B5EF4-FFF2-40B4-BE49-F238E27FC236}">
                <a16:creationId xmlns:a16="http://schemas.microsoft.com/office/drawing/2014/main" id="{E61D3F7B-E71D-4B28-BA5C-4BCAF699F6EC}"/>
              </a:ext>
            </a:extLst>
          </p:cNvPr>
          <p:cNvSpPr>
            <a:spLocks/>
          </p:cNvSpPr>
          <p:nvPr/>
        </p:nvSpPr>
        <p:spPr bwMode="auto">
          <a:xfrm rot="-5424752">
            <a:off x="4807744" y="1922100"/>
            <a:ext cx="452437" cy="2057400"/>
          </a:xfrm>
          <a:prstGeom prst="rightBrace">
            <a:avLst>
              <a:gd name="adj1" fmla="val 37895"/>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Text Box 9">
            <a:extLst>
              <a:ext uri="{FF2B5EF4-FFF2-40B4-BE49-F238E27FC236}">
                <a16:creationId xmlns:a16="http://schemas.microsoft.com/office/drawing/2014/main" id="{462B21DF-4357-4963-94A0-1140B4B4AD3F}"/>
              </a:ext>
            </a:extLst>
          </p:cNvPr>
          <p:cNvSpPr txBox="1">
            <a:spLocks noChangeArrowheads="1"/>
          </p:cNvSpPr>
          <p:nvPr/>
        </p:nvSpPr>
        <p:spPr bwMode="auto">
          <a:xfrm>
            <a:off x="650875" y="3878693"/>
            <a:ext cx="55768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dirty="0">
                <a:solidFill>
                  <a:srgbClr val="FF3300"/>
                </a:solidFill>
                <a:latin typeface="宋体" panose="02010600030101010101" pitchFamily="2" charset="-122"/>
              </a:rPr>
              <a:t>Question :</a:t>
            </a:r>
            <a:r>
              <a:rPr kumimoji="1" lang="en-US" altLang="zh-CN" sz="2400" b="1" dirty="0">
                <a:latin typeface="宋体" panose="02010600030101010101" pitchFamily="2" charset="-122"/>
              </a:rPr>
              <a:t>  </a:t>
            </a:r>
            <a:r>
              <a:rPr kumimoji="1" lang="zh-CN" altLang="en-US" sz="2400" b="1" dirty="0">
                <a:latin typeface="宋体" panose="02010600030101010101" pitchFamily="2" charset="-122"/>
              </a:rPr>
              <a:t>对于减法运算呢？</a:t>
            </a:r>
          </a:p>
        </p:txBody>
      </p:sp>
      <p:sp>
        <p:nvSpPr>
          <p:cNvPr id="15" name="Text Box 10">
            <a:extLst>
              <a:ext uri="{FF2B5EF4-FFF2-40B4-BE49-F238E27FC236}">
                <a16:creationId xmlns:a16="http://schemas.microsoft.com/office/drawing/2014/main" id="{25DD4550-0B30-4727-9633-E733E0D95F55}"/>
              </a:ext>
            </a:extLst>
          </p:cNvPr>
          <p:cNvSpPr txBox="1">
            <a:spLocks noChangeArrowheads="1"/>
          </p:cNvSpPr>
          <p:nvPr/>
        </p:nvSpPr>
        <p:spPr bwMode="auto">
          <a:xfrm>
            <a:off x="650875" y="4542268"/>
            <a:ext cx="788193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latin typeface="宋体" panose="02010600030101010101" pitchFamily="2" charset="-122"/>
              </a:rPr>
              <a:t>A: </a:t>
            </a:r>
            <a:r>
              <a:rPr kumimoji="1" lang="zh-CN" altLang="en-US" sz="2400" b="1">
                <a:latin typeface="宋体" panose="02010600030101010101" pitchFamily="2" charset="-122"/>
              </a:rPr>
              <a:t>若被减数与减数的最高位同时为</a:t>
            </a:r>
            <a:r>
              <a:rPr kumimoji="1" lang="en-US" altLang="zh-CN" sz="2400" b="1">
                <a:latin typeface="宋体" panose="02010600030101010101" pitchFamily="2" charset="-122"/>
              </a:rPr>
              <a:t>1</a:t>
            </a:r>
            <a:r>
              <a:rPr kumimoji="1" lang="zh-CN" altLang="en-US" sz="2400" b="1">
                <a:latin typeface="宋体" panose="02010600030101010101" pitchFamily="2" charset="-122"/>
              </a:rPr>
              <a:t>，或为</a:t>
            </a:r>
            <a:r>
              <a:rPr kumimoji="1" lang="en-US" altLang="zh-CN" sz="2400" b="1">
                <a:latin typeface="宋体" panose="02010600030101010101" pitchFamily="2" charset="-122"/>
              </a:rPr>
              <a:t>0</a:t>
            </a:r>
            <a:r>
              <a:rPr kumimoji="1" lang="zh-CN" altLang="en-US" sz="2400" b="1">
                <a:latin typeface="宋体" panose="02010600030101010101" pitchFamily="2" charset="-122"/>
              </a:rPr>
              <a:t>，</a:t>
            </a:r>
          </a:p>
          <a:p>
            <a:pPr eaLnBrk="1" hangingPunct="1"/>
            <a:r>
              <a:rPr kumimoji="1" lang="zh-CN" altLang="en-US" sz="2400" b="1">
                <a:latin typeface="宋体" panose="02010600030101010101" pitchFamily="2" charset="-122"/>
              </a:rPr>
              <a:t>   则</a:t>
            </a:r>
            <a:r>
              <a:rPr kumimoji="1" lang="en-US" altLang="zh-CN" sz="2400" b="1">
                <a:latin typeface="宋体" panose="02010600030101010101" pitchFamily="2" charset="-122"/>
              </a:rPr>
              <a:t>OF</a:t>
            </a:r>
            <a:r>
              <a:rPr kumimoji="1" lang="zh-CN" altLang="en-US" sz="2400" b="1">
                <a:latin typeface="宋体" panose="02010600030101010101" pitchFamily="2" charset="-122"/>
              </a:rPr>
              <a:t>一定为</a:t>
            </a:r>
            <a:r>
              <a:rPr kumimoji="1" lang="en-US" altLang="zh-CN" sz="2400" b="1">
                <a:latin typeface="宋体" panose="02010600030101010101" pitchFamily="2" charset="-122"/>
              </a:rPr>
              <a:t>0</a:t>
            </a:r>
            <a:r>
              <a:rPr kumimoji="1" lang="zh-CN" altLang="en-US" sz="2400" b="1">
                <a:latin typeface="宋体" panose="02010600030101010101" pitchFamily="2" charset="-122"/>
              </a:rPr>
              <a:t>，即决不会溢出。</a:t>
            </a:r>
          </a:p>
        </p:txBody>
      </p:sp>
      <p:sp>
        <p:nvSpPr>
          <p:cNvPr id="16" name="Rectangle 12">
            <a:extLst>
              <a:ext uri="{FF2B5EF4-FFF2-40B4-BE49-F238E27FC236}">
                <a16:creationId xmlns:a16="http://schemas.microsoft.com/office/drawing/2014/main" id="{C434FA5D-0319-4CB3-9304-C4A5BD0ACB84}"/>
              </a:ext>
            </a:extLst>
          </p:cNvPr>
          <p:cNvSpPr>
            <a:spLocks noChangeArrowheads="1"/>
          </p:cNvSpPr>
          <p:nvPr/>
        </p:nvSpPr>
        <p:spPr bwMode="auto">
          <a:xfrm>
            <a:off x="1204913" y="5550331"/>
            <a:ext cx="73279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dirty="0">
                <a:latin typeface="宋体" panose="02010600030101010101" pitchFamily="2" charset="-122"/>
                <a:ea typeface="宋体" panose="02010600030101010101" pitchFamily="2" charset="-122"/>
              </a:rPr>
              <a:t>若被减数与减数的最高位不同，结果的最高位与</a:t>
            </a:r>
          </a:p>
          <a:p>
            <a:r>
              <a:rPr kumimoji="1" lang="zh-CN" altLang="en-US" sz="2400" b="1" dirty="0">
                <a:latin typeface="宋体" panose="02010600030101010101" pitchFamily="2" charset="-122"/>
                <a:ea typeface="宋体" panose="02010600030101010101" pitchFamily="2" charset="-122"/>
              </a:rPr>
              <a:t>被减数的最高位不同，则</a:t>
            </a:r>
            <a:r>
              <a:rPr kumimoji="1" lang="en-US" altLang="zh-CN" sz="2400" b="1" dirty="0">
                <a:latin typeface="宋体" panose="02010600030101010101" pitchFamily="2" charset="-122"/>
                <a:ea typeface="宋体" panose="02010600030101010101" pitchFamily="2" charset="-122"/>
              </a:rPr>
              <a:t>OF=1;</a:t>
            </a:r>
            <a:r>
              <a:rPr kumimoji="1" lang="zh-CN" altLang="en-US" sz="2400" b="1" dirty="0">
                <a:latin typeface="宋体" panose="02010600030101010101" pitchFamily="2" charset="-122"/>
                <a:ea typeface="宋体" panose="02010600030101010101" pitchFamily="2" charset="-122"/>
              </a:rPr>
              <a:t>否则</a:t>
            </a:r>
            <a:r>
              <a:rPr kumimoji="1" lang="en-US" altLang="zh-CN" sz="2400" b="1" dirty="0">
                <a:latin typeface="宋体" panose="02010600030101010101" pitchFamily="2" charset="-122"/>
                <a:ea typeface="宋体" panose="02010600030101010101" pitchFamily="2" charset="-122"/>
              </a:rPr>
              <a:t>OF=0.</a:t>
            </a:r>
          </a:p>
        </p:txBody>
      </p:sp>
    </p:spTree>
    <p:custDataLst>
      <p:tags r:id="rId1"/>
    </p:custDataLst>
    <p:extLst>
      <p:ext uri="{BB962C8B-B14F-4D97-AF65-F5344CB8AC3E}">
        <p14:creationId xmlns:p14="http://schemas.microsoft.com/office/powerpoint/2010/main" val="2121649723"/>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ox(i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blinds(horizontal)">
                                      <p:cBhvr>
                                        <p:cTn id="12" dur="500"/>
                                        <p:tgtEl>
                                          <p:spTgt spid="1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animEffect transition="in" filter="box(in)">
                                      <p:cBhvr>
                                        <p:cTn id="17" dur="500"/>
                                        <p:tgtEl>
                                          <p:spTgt spid="1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fill="hold"/>
                                        <p:tgtEl>
                                          <p:spTgt spid="16"/>
                                        </p:tgtEl>
                                        <p:attrNameLst>
                                          <p:attrName>ppt_x</p:attrName>
                                        </p:attrNameLst>
                                      </p:cBhvr>
                                      <p:tavLst>
                                        <p:tav tm="0">
                                          <p:val>
                                            <p:strVal val="#ppt_x"/>
                                          </p:val>
                                        </p:tav>
                                        <p:tav tm="100000">
                                          <p:val>
                                            <p:strVal val="#ppt_x"/>
                                          </p:val>
                                        </p:tav>
                                      </p:tavLst>
                                    </p:anim>
                                    <p:anim calcmode="lin" valueType="num">
                                      <p:cBhvr additive="base">
                                        <p:cTn id="2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Box 2">
            <a:extLst>
              <a:ext uri="{FF2B5EF4-FFF2-40B4-BE49-F238E27FC236}">
                <a16:creationId xmlns:a16="http://schemas.microsoft.com/office/drawing/2014/main" id="{BFD68850-F629-453D-97B0-9924EA94A678}"/>
              </a:ext>
            </a:extLst>
          </p:cNvPr>
          <p:cNvSpPr txBox="1">
            <a:spLocks noChangeArrowheads="1"/>
          </p:cNvSpPr>
          <p:nvPr/>
        </p:nvSpPr>
        <p:spPr bwMode="auto">
          <a:xfrm>
            <a:off x="755650" y="188913"/>
            <a:ext cx="662466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3600" b="1" dirty="0">
                <a:solidFill>
                  <a:schemeClr val="bg1"/>
                </a:solidFill>
                <a:latin typeface="Times New Roman" pitchFamily="18" charset="0"/>
              </a:rPr>
              <a:t>2.4 </a:t>
            </a:r>
            <a:r>
              <a:rPr lang="zh-CN" altLang="en-US" sz="3600" b="1" dirty="0">
                <a:solidFill>
                  <a:schemeClr val="bg1"/>
                </a:solidFill>
                <a:latin typeface="Times New Roman" pitchFamily="18" charset="0"/>
              </a:rPr>
              <a:t>标志寄存器</a:t>
            </a:r>
          </a:p>
        </p:txBody>
      </p:sp>
      <p:pic>
        <p:nvPicPr>
          <p:cNvPr id="4" name="图片 3">
            <a:extLst>
              <a:ext uri="{FF2B5EF4-FFF2-40B4-BE49-F238E27FC236}">
                <a16:creationId xmlns:a16="http://schemas.microsoft.com/office/drawing/2014/main" id="{39F385A5-1AF2-4B5C-B13D-32C837914E4D}"/>
              </a:ext>
            </a:extLst>
          </p:cNvPr>
          <p:cNvPicPr>
            <a:picLocks noChangeAspect="1"/>
          </p:cNvPicPr>
          <p:nvPr/>
        </p:nvPicPr>
        <p:blipFill>
          <a:blip r:embed="rId3"/>
          <a:stretch>
            <a:fillRect/>
          </a:stretch>
        </p:blipFill>
        <p:spPr>
          <a:xfrm>
            <a:off x="246700" y="2684525"/>
            <a:ext cx="8429756" cy="3768811"/>
          </a:xfrm>
          <a:prstGeom prst="rect">
            <a:avLst/>
          </a:prstGeom>
        </p:spPr>
      </p:pic>
      <p:sp>
        <p:nvSpPr>
          <p:cNvPr id="9" name="文本框 8">
            <a:extLst>
              <a:ext uri="{FF2B5EF4-FFF2-40B4-BE49-F238E27FC236}">
                <a16:creationId xmlns:a16="http://schemas.microsoft.com/office/drawing/2014/main" id="{B74D83EE-2842-4396-8818-9F9E4E21BD6B}"/>
              </a:ext>
            </a:extLst>
          </p:cNvPr>
          <p:cNvSpPr txBox="1"/>
          <p:nvPr/>
        </p:nvSpPr>
        <p:spPr>
          <a:xfrm>
            <a:off x="747508" y="1484784"/>
            <a:ext cx="6776819" cy="1200329"/>
          </a:xfrm>
          <a:prstGeom prst="rect">
            <a:avLst/>
          </a:prstGeom>
          <a:noFill/>
        </p:spPr>
        <p:txBody>
          <a:bodyPr wrap="square">
            <a:spAutoFit/>
          </a:bodyPr>
          <a:lstStyle/>
          <a:p>
            <a:r>
              <a:rPr lang="en-US" altLang="zh-CN" sz="2400" b="1" dirty="0">
                <a:solidFill>
                  <a:srgbClr val="FF0000"/>
                </a:solidFill>
                <a:latin typeface="宋体" panose="02010600030101010101" pitchFamily="2" charset="-122"/>
                <a:ea typeface="宋体" panose="02010600030101010101" pitchFamily="2" charset="-122"/>
              </a:rPr>
              <a:t>Q</a:t>
            </a:r>
            <a:r>
              <a:rPr lang="zh-CN" altLang="en-US" sz="2400" b="1" dirty="0">
                <a:solidFill>
                  <a:srgbClr val="FF0000"/>
                </a:solidFill>
                <a:latin typeface="宋体" panose="02010600030101010101" pitchFamily="2" charset="-122"/>
                <a:ea typeface="宋体" panose="02010600030101010101" pitchFamily="2" charset="-122"/>
              </a:rPr>
              <a:t>： </a:t>
            </a:r>
            <a:r>
              <a:rPr lang="zh-CN" altLang="en-US" sz="2400" b="1" dirty="0">
                <a:solidFill>
                  <a:schemeClr val="tx1"/>
                </a:solidFill>
                <a:latin typeface="Times New Roman" pitchFamily="18" charset="0"/>
                <a:ea typeface="宋体" pitchFamily="2" charset="-122"/>
              </a:rPr>
              <a:t>将 </a:t>
            </a:r>
            <a:r>
              <a:rPr lang="en-US" altLang="zh-CN" sz="2400" b="1" dirty="0">
                <a:solidFill>
                  <a:schemeClr val="tx1"/>
                </a:solidFill>
                <a:latin typeface="Times New Roman" pitchFamily="18" charset="0"/>
                <a:ea typeface="宋体" pitchFamily="2" charset="-122"/>
              </a:rPr>
              <a:t>x, y, z </a:t>
            </a:r>
            <a:r>
              <a:rPr lang="zh-CN" altLang="en-US" sz="2400" b="1" dirty="0">
                <a:solidFill>
                  <a:schemeClr val="tx1"/>
                </a:solidFill>
                <a:latin typeface="Times New Roman" pitchFamily="18" charset="0"/>
                <a:ea typeface="宋体" pitchFamily="2" charset="-122"/>
              </a:rPr>
              <a:t>的定义 改为 </a:t>
            </a:r>
            <a:r>
              <a:rPr lang="en-US" altLang="zh-CN" sz="2400" b="1" dirty="0">
                <a:solidFill>
                  <a:schemeClr val="tx1"/>
                </a:solidFill>
                <a:latin typeface="Times New Roman" pitchFamily="18" charset="0"/>
                <a:ea typeface="宋体" pitchFamily="2" charset="-122"/>
              </a:rPr>
              <a:t>unsigned short</a:t>
            </a:r>
            <a:r>
              <a:rPr lang="zh-CN" altLang="en-US" sz="2400" b="1" dirty="0">
                <a:solidFill>
                  <a:schemeClr val="tx1"/>
                </a:solidFill>
                <a:latin typeface="Times New Roman" pitchFamily="18" charset="0"/>
                <a:ea typeface="宋体" pitchFamily="2" charset="-122"/>
              </a:rPr>
              <a:t>，</a:t>
            </a:r>
            <a:endParaRPr lang="en-US" altLang="zh-CN" sz="2400" b="1" dirty="0">
              <a:solidFill>
                <a:schemeClr val="tx1"/>
              </a:solidFill>
              <a:latin typeface="Times New Roman" pitchFamily="18" charset="0"/>
              <a:ea typeface="宋体" pitchFamily="2" charset="-122"/>
            </a:endParaRPr>
          </a:p>
          <a:p>
            <a:r>
              <a:rPr lang="en-US" altLang="zh-CN" sz="2400" b="1" dirty="0">
                <a:solidFill>
                  <a:schemeClr val="tx1"/>
                </a:solidFill>
                <a:latin typeface="Times New Roman" pitchFamily="18" charset="0"/>
                <a:ea typeface="宋体" pitchFamily="2" charset="-122"/>
              </a:rPr>
              <a:t>        x=32766;   y=3;   z=</a:t>
            </a:r>
            <a:r>
              <a:rPr lang="en-US" altLang="zh-CN" sz="2400" b="1" dirty="0" err="1">
                <a:solidFill>
                  <a:schemeClr val="tx1"/>
                </a:solidFill>
                <a:latin typeface="Times New Roman" pitchFamily="18" charset="0"/>
                <a:ea typeface="宋体" pitchFamily="2" charset="-122"/>
              </a:rPr>
              <a:t>x+y</a:t>
            </a:r>
            <a:r>
              <a:rPr lang="en-US" altLang="zh-CN" sz="2400" b="1" dirty="0">
                <a:solidFill>
                  <a:schemeClr val="tx1"/>
                </a:solidFill>
                <a:latin typeface="Times New Roman" pitchFamily="18" charset="0"/>
                <a:ea typeface="宋体" pitchFamily="2" charset="-122"/>
              </a:rPr>
              <a:t>; </a:t>
            </a:r>
          </a:p>
          <a:p>
            <a:r>
              <a:rPr lang="zh-CN" altLang="en-US" sz="2400" b="1" dirty="0">
                <a:solidFill>
                  <a:schemeClr val="tx1"/>
                </a:solidFill>
                <a:latin typeface="Times New Roman" pitchFamily="18" charset="0"/>
                <a:ea typeface="宋体" pitchFamily="2" charset="-122"/>
              </a:rPr>
              <a:t>        </a:t>
            </a:r>
            <a:r>
              <a:rPr lang="en-US" altLang="zh-CN" sz="2400" b="1" dirty="0" err="1">
                <a:solidFill>
                  <a:schemeClr val="tx1"/>
                </a:solidFill>
                <a:latin typeface="Times New Roman" pitchFamily="18" charset="0"/>
                <a:ea typeface="宋体" pitchFamily="2" charset="-122"/>
              </a:rPr>
              <a:t>printf</a:t>
            </a:r>
            <a:r>
              <a:rPr lang="en-US" altLang="zh-CN" sz="2400" b="1" dirty="0">
                <a:solidFill>
                  <a:schemeClr val="tx1"/>
                </a:solidFill>
                <a:latin typeface="Times New Roman" pitchFamily="18" charset="0"/>
                <a:ea typeface="宋体" pitchFamily="2" charset="-122"/>
              </a:rPr>
              <a:t>(“%d”, z);   </a:t>
            </a:r>
            <a:r>
              <a:rPr lang="zh-CN" altLang="en-US" sz="2400" b="1" dirty="0">
                <a:solidFill>
                  <a:schemeClr val="tx1"/>
                </a:solidFill>
                <a:latin typeface="Times New Roman" pitchFamily="18" charset="0"/>
                <a:ea typeface="宋体" pitchFamily="2" charset="-122"/>
              </a:rPr>
              <a:t>结果如何？</a:t>
            </a:r>
            <a:endParaRPr lang="en-US" altLang="zh-CN" sz="2400" b="1" dirty="0">
              <a:solidFill>
                <a:schemeClr val="tx1"/>
              </a:solidFill>
              <a:latin typeface="Times New Roman" pitchFamily="18" charset="0"/>
              <a:ea typeface="宋体" pitchFamily="2" charset="-122"/>
            </a:endParaRPr>
          </a:p>
        </p:txBody>
      </p:sp>
    </p:spTree>
    <p:custDataLst>
      <p:tags r:id="rId1"/>
    </p:custDataLst>
    <p:extLst>
      <p:ext uri="{BB962C8B-B14F-4D97-AF65-F5344CB8AC3E}">
        <p14:creationId xmlns:p14="http://schemas.microsoft.com/office/powerpoint/2010/main" val="2221214421"/>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Box 2">
            <a:extLst>
              <a:ext uri="{FF2B5EF4-FFF2-40B4-BE49-F238E27FC236}">
                <a16:creationId xmlns:a16="http://schemas.microsoft.com/office/drawing/2014/main" id="{BFD68850-F629-453D-97B0-9924EA94A678}"/>
              </a:ext>
            </a:extLst>
          </p:cNvPr>
          <p:cNvSpPr txBox="1">
            <a:spLocks noChangeArrowheads="1"/>
          </p:cNvSpPr>
          <p:nvPr/>
        </p:nvSpPr>
        <p:spPr bwMode="auto">
          <a:xfrm>
            <a:off x="755650" y="188913"/>
            <a:ext cx="662466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3600" b="1" dirty="0">
                <a:solidFill>
                  <a:schemeClr val="bg1"/>
                </a:solidFill>
                <a:latin typeface="Times New Roman" pitchFamily="18" charset="0"/>
              </a:rPr>
              <a:t>2.4 </a:t>
            </a:r>
            <a:r>
              <a:rPr lang="zh-CN" altLang="en-US" sz="3600" b="1" dirty="0">
                <a:solidFill>
                  <a:schemeClr val="bg1"/>
                </a:solidFill>
                <a:latin typeface="Times New Roman" pitchFamily="18" charset="0"/>
              </a:rPr>
              <a:t>标志寄存器</a:t>
            </a:r>
          </a:p>
        </p:txBody>
      </p:sp>
      <p:sp>
        <p:nvSpPr>
          <p:cNvPr id="5" name="文本框 4">
            <a:extLst>
              <a:ext uri="{FF2B5EF4-FFF2-40B4-BE49-F238E27FC236}">
                <a16:creationId xmlns:a16="http://schemas.microsoft.com/office/drawing/2014/main" id="{3BFD3E86-5861-433C-B4F3-BBB9A41C8A6C}"/>
              </a:ext>
            </a:extLst>
          </p:cNvPr>
          <p:cNvSpPr txBox="1"/>
          <p:nvPr/>
        </p:nvSpPr>
        <p:spPr>
          <a:xfrm>
            <a:off x="539552" y="1494030"/>
            <a:ext cx="7712924" cy="3869457"/>
          </a:xfrm>
          <a:prstGeom prst="rect">
            <a:avLst/>
          </a:prstGeom>
          <a:noFill/>
        </p:spPr>
        <p:txBody>
          <a:bodyPr wrap="square">
            <a:spAutoFit/>
          </a:bodyPr>
          <a:lstStyle/>
          <a:p>
            <a:r>
              <a:rPr lang="zh-CN" altLang="en-US" sz="2400" b="1" dirty="0">
                <a:solidFill>
                  <a:srgbClr val="FF0000"/>
                </a:solidFill>
                <a:latin typeface="宋体" panose="02010600030101010101" pitchFamily="2" charset="-122"/>
                <a:ea typeface="宋体" panose="02010600030101010101" pitchFamily="2" charset="-122"/>
              </a:rPr>
              <a:t>结论：</a:t>
            </a:r>
            <a:r>
              <a:rPr lang="en-US" altLang="zh-CN" sz="2400" b="1" dirty="0">
                <a:solidFill>
                  <a:srgbClr val="FF0000"/>
                </a:solidFill>
                <a:latin typeface="Times New Roman" pitchFamily="18" charset="0"/>
                <a:ea typeface="宋体" pitchFamily="2" charset="-122"/>
              </a:rPr>
              <a:t>add </a:t>
            </a:r>
            <a:r>
              <a:rPr lang="zh-CN" altLang="en-US" sz="2400" b="1" dirty="0">
                <a:solidFill>
                  <a:srgbClr val="FF0000"/>
                </a:solidFill>
                <a:latin typeface="Times New Roman" pitchFamily="18" charset="0"/>
                <a:ea typeface="宋体" pitchFamily="2" charset="-122"/>
              </a:rPr>
              <a:t>指令不区分有符号数加法和无符号数加法。</a:t>
            </a:r>
            <a:endParaRPr lang="en-US" altLang="zh-CN" sz="2400" b="1" dirty="0">
              <a:solidFill>
                <a:srgbClr val="FF0000"/>
              </a:solidFill>
              <a:latin typeface="Times New Roman" pitchFamily="18" charset="0"/>
              <a:ea typeface="宋体" pitchFamily="2" charset="-122"/>
            </a:endParaRPr>
          </a:p>
          <a:p>
            <a:r>
              <a:rPr lang="zh-CN" altLang="en-US" sz="2200" b="1" dirty="0">
                <a:solidFill>
                  <a:srgbClr val="FF0000"/>
                </a:solidFill>
                <a:latin typeface="宋体" panose="02010600030101010101" pitchFamily="2" charset="-122"/>
                <a:ea typeface="宋体" panose="02010600030101010101" pitchFamily="2" charset="-122"/>
              </a:rPr>
              <a:t> </a:t>
            </a:r>
            <a:r>
              <a:rPr lang="en-US" altLang="zh-CN" sz="2200" b="1" dirty="0">
                <a:solidFill>
                  <a:srgbClr val="FF0000"/>
                </a:solidFill>
                <a:latin typeface="宋体" panose="02010600030101010101" pitchFamily="2" charset="-122"/>
                <a:ea typeface="宋体" panose="02010600030101010101" pitchFamily="2" charset="-122"/>
              </a:rPr>
              <a:t>   </a:t>
            </a:r>
            <a:r>
              <a:rPr lang="zh-CN" altLang="en-US" sz="2200" b="1" dirty="0">
                <a:solidFill>
                  <a:schemeClr val="tx1"/>
                </a:solidFill>
                <a:latin typeface="Times New Roman" pitchFamily="18" charset="0"/>
                <a:ea typeface="宋体" pitchFamily="2" charset="-122"/>
              </a:rPr>
              <a:t>不论 将 </a:t>
            </a:r>
            <a:r>
              <a:rPr lang="en-US" altLang="zh-CN" sz="2200" b="1" dirty="0">
                <a:solidFill>
                  <a:schemeClr val="tx1"/>
                </a:solidFill>
                <a:latin typeface="Times New Roman" pitchFamily="18" charset="0"/>
                <a:ea typeface="宋体" pitchFamily="2" charset="-122"/>
              </a:rPr>
              <a:t>x, y</a:t>
            </a:r>
            <a:r>
              <a:rPr lang="zh-CN" altLang="en-US" sz="2200" b="1" dirty="0">
                <a:solidFill>
                  <a:schemeClr val="tx1"/>
                </a:solidFill>
                <a:latin typeface="Times New Roman" pitchFamily="18" charset="0"/>
                <a:ea typeface="宋体" pitchFamily="2" charset="-122"/>
              </a:rPr>
              <a:t>，</a:t>
            </a:r>
            <a:r>
              <a:rPr lang="en-US" altLang="zh-CN" sz="2200" b="1" dirty="0">
                <a:solidFill>
                  <a:schemeClr val="tx1"/>
                </a:solidFill>
                <a:latin typeface="Times New Roman" pitchFamily="18" charset="0"/>
                <a:ea typeface="宋体" pitchFamily="2" charset="-122"/>
              </a:rPr>
              <a:t>z </a:t>
            </a:r>
            <a:r>
              <a:rPr lang="zh-CN" altLang="en-US" sz="2200" b="1" dirty="0">
                <a:solidFill>
                  <a:schemeClr val="tx1"/>
                </a:solidFill>
                <a:latin typeface="Times New Roman" pitchFamily="18" charset="0"/>
                <a:ea typeface="宋体" pitchFamily="2" charset="-122"/>
              </a:rPr>
              <a:t>定义为 </a:t>
            </a:r>
            <a:r>
              <a:rPr lang="en-US" altLang="zh-CN" sz="2200" b="1" dirty="0">
                <a:solidFill>
                  <a:schemeClr val="tx1"/>
                </a:solidFill>
                <a:latin typeface="Times New Roman" pitchFamily="18" charset="0"/>
                <a:ea typeface="宋体" pitchFamily="2" charset="-122"/>
              </a:rPr>
              <a:t>unsigned short</a:t>
            </a:r>
            <a:r>
              <a:rPr lang="zh-CN" altLang="en-US" sz="2200" b="1" dirty="0">
                <a:solidFill>
                  <a:schemeClr val="tx1"/>
                </a:solidFill>
                <a:latin typeface="Times New Roman" pitchFamily="18" charset="0"/>
                <a:ea typeface="宋体" pitchFamily="2" charset="-122"/>
              </a:rPr>
              <a:t>，还是</a:t>
            </a:r>
            <a:r>
              <a:rPr lang="en-US" altLang="zh-CN" sz="2200" b="1" dirty="0">
                <a:solidFill>
                  <a:schemeClr val="tx1"/>
                </a:solidFill>
                <a:latin typeface="Times New Roman" pitchFamily="18" charset="0"/>
                <a:ea typeface="宋体" pitchFamily="2" charset="-122"/>
              </a:rPr>
              <a:t>short,</a:t>
            </a:r>
          </a:p>
          <a:p>
            <a:pPr>
              <a:lnSpc>
                <a:spcPct val="125000"/>
              </a:lnSpc>
            </a:pPr>
            <a:r>
              <a:rPr lang="en-US" altLang="zh-CN" sz="2200" b="1" dirty="0">
                <a:solidFill>
                  <a:schemeClr val="tx1"/>
                </a:solidFill>
                <a:latin typeface="Times New Roman" pitchFamily="18" charset="0"/>
                <a:ea typeface="宋体" pitchFamily="2" charset="-122"/>
              </a:rPr>
              <a:t>        </a:t>
            </a:r>
            <a:r>
              <a:rPr lang="zh-CN" altLang="en-US" sz="2200" b="1" dirty="0">
                <a:solidFill>
                  <a:schemeClr val="tx1"/>
                </a:solidFill>
                <a:latin typeface="Times New Roman" pitchFamily="18" charset="0"/>
                <a:ea typeface="宋体" pitchFamily="2" charset="-122"/>
              </a:rPr>
              <a:t>执行 ：</a:t>
            </a:r>
            <a:r>
              <a:rPr lang="en-US" altLang="zh-CN" sz="2200" b="1" dirty="0">
                <a:solidFill>
                  <a:schemeClr val="tx1"/>
                </a:solidFill>
                <a:latin typeface="Times New Roman" pitchFamily="18" charset="0"/>
                <a:ea typeface="宋体" pitchFamily="2" charset="-122"/>
              </a:rPr>
              <a:t>   x=32766;   y=3;   z=</a:t>
            </a:r>
            <a:r>
              <a:rPr lang="en-US" altLang="zh-CN" sz="2200" b="1" dirty="0" err="1">
                <a:solidFill>
                  <a:schemeClr val="tx1"/>
                </a:solidFill>
                <a:latin typeface="Times New Roman" pitchFamily="18" charset="0"/>
                <a:ea typeface="宋体" pitchFamily="2" charset="-122"/>
              </a:rPr>
              <a:t>x+y</a:t>
            </a:r>
            <a:r>
              <a:rPr lang="en-US" altLang="zh-CN" sz="2200" b="1" dirty="0">
                <a:solidFill>
                  <a:schemeClr val="tx1"/>
                </a:solidFill>
                <a:latin typeface="Times New Roman" pitchFamily="18" charset="0"/>
                <a:ea typeface="宋体" pitchFamily="2" charset="-122"/>
              </a:rPr>
              <a:t>; </a:t>
            </a:r>
          </a:p>
          <a:p>
            <a:pPr>
              <a:lnSpc>
                <a:spcPct val="125000"/>
              </a:lnSpc>
            </a:pPr>
            <a:r>
              <a:rPr lang="zh-CN" altLang="en-US" sz="2200" b="1" dirty="0">
                <a:solidFill>
                  <a:schemeClr val="tx1"/>
                </a:solidFill>
                <a:latin typeface="Times New Roman" pitchFamily="18" charset="0"/>
                <a:ea typeface="宋体" pitchFamily="2" charset="-122"/>
              </a:rPr>
              <a:t>         </a:t>
            </a:r>
            <a:r>
              <a:rPr lang="en-US" altLang="zh-CN" sz="2200" b="1" dirty="0">
                <a:solidFill>
                  <a:schemeClr val="tx1"/>
                </a:solidFill>
                <a:latin typeface="Times New Roman" pitchFamily="18" charset="0"/>
                <a:ea typeface="宋体" pitchFamily="2" charset="-122"/>
              </a:rPr>
              <a:t>z </a:t>
            </a:r>
            <a:r>
              <a:rPr lang="zh-CN" altLang="en-US" sz="2200" b="1" dirty="0">
                <a:solidFill>
                  <a:schemeClr val="tx1"/>
                </a:solidFill>
                <a:latin typeface="Times New Roman" pitchFamily="18" charset="0"/>
                <a:ea typeface="宋体" pitchFamily="2" charset="-122"/>
              </a:rPr>
              <a:t>都是 </a:t>
            </a:r>
            <a:r>
              <a:rPr lang="en-US" altLang="zh-CN" sz="2200" b="1" dirty="0">
                <a:solidFill>
                  <a:schemeClr val="tx1"/>
                </a:solidFill>
                <a:latin typeface="Times New Roman" pitchFamily="18" charset="0"/>
                <a:ea typeface="宋体" pitchFamily="2" charset="-122"/>
              </a:rPr>
              <a:t>8001H; </a:t>
            </a:r>
            <a:r>
              <a:rPr lang="zh-CN" altLang="en-US" sz="2200" b="1" dirty="0">
                <a:solidFill>
                  <a:schemeClr val="tx1"/>
                </a:solidFill>
                <a:latin typeface="Times New Roman" pitchFamily="18" charset="0"/>
                <a:ea typeface="宋体" pitchFamily="2" charset="-122"/>
              </a:rPr>
              <a:t>并且标志位设置是相同的。</a:t>
            </a:r>
            <a:endParaRPr lang="en-US" altLang="zh-CN" sz="2200" b="1" dirty="0">
              <a:solidFill>
                <a:schemeClr val="tx1"/>
              </a:solidFill>
              <a:latin typeface="Times New Roman" pitchFamily="18" charset="0"/>
              <a:ea typeface="宋体" pitchFamily="2" charset="-122"/>
            </a:endParaRPr>
          </a:p>
          <a:p>
            <a:pPr>
              <a:lnSpc>
                <a:spcPct val="125000"/>
              </a:lnSpc>
            </a:pPr>
            <a:endParaRPr lang="en-US" altLang="zh-CN" sz="2200" b="1" dirty="0">
              <a:solidFill>
                <a:schemeClr val="tx1"/>
              </a:solidFill>
              <a:latin typeface="Times New Roman" pitchFamily="18" charset="0"/>
              <a:ea typeface="宋体" pitchFamily="2" charset="-122"/>
            </a:endParaRPr>
          </a:p>
          <a:p>
            <a:pPr marL="342900" indent="-342900">
              <a:lnSpc>
                <a:spcPct val="125000"/>
              </a:lnSpc>
              <a:buFont typeface="Wingdings" panose="05000000000000000000" pitchFamily="2" charset="2"/>
              <a:buChar char="Ø"/>
            </a:pPr>
            <a:r>
              <a:rPr lang="zh-CN" altLang="en-US" sz="2400" b="1" dirty="0">
                <a:solidFill>
                  <a:schemeClr val="tx1"/>
                </a:solidFill>
                <a:latin typeface="Times New Roman" pitchFamily="18" charset="0"/>
                <a:ea typeface="宋体" pitchFamily="2" charset="-122"/>
              </a:rPr>
              <a:t>两次显示结果不同。即将 </a:t>
            </a:r>
            <a:r>
              <a:rPr lang="en-US" altLang="zh-CN" sz="2400" b="1" dirty="0">
                <a:solidFill>
                  <a:schemeClr val="tx1"/>
                </a:solidFill>
                <a:latin typeface="Times New Roman" pitchFamily="18" charset="0"/>
                <a:ea typeface="宋体" pitchFamily="2" charset="-122"/>
              </a:rPr>
              <a:t>8001H</a:t>
            </a:r>
            <a:r>
              <a:rPr lang="zh-CN" altLang="en-US" sz="2400" b="1" dirty="0">
                <a:solidFill>
                  <a:schemeClr val="tx1"/>
                </a:solidFill>
                <a:latin typeface="Times New Roman" pitchFamily="18" charset="0"/>
                <a:ea typeface="宋体" pitchFamily="2" charset="-122"/>
              </a:rPr>
              <a:t>，分别当成有符号数、无符号数解释，得到的结果不同。</a:t>
            </a:r>
            <a:endParaRPr lang="en-US" altLang="zh-CN" sz="2400" b="1" dirty="0">
              <a:solidFill>
                <a:schemeClr val="tx1"/>
              </a:solidFill>
              <a:latin typeface="Times New Roman" pitchFamily="18" charset="0"/>
              <a:ea typeface="宋体" pitchFamily="2" charset="-122"/>
            </a:endParaRPr>
          </a:p>
          <a:p>
            <a:pPr marL="342900" indent="-342900">
              <a:lnSpc>
                <a:spcPct val="125000"/>
              </a:lnSpc>
              <a:buFont typeface="Wingdings" panose="05000000000000000000" pitchFamily="2" charset="2"/>
              <a:buChar char="Ø"/>
            </a:pPr>
            <a:r>
              <a:rPr lang="zh-CN" altLang="en-US" sz="2400" b="1" dirty="0">
                <a:solidFill>
                  <a:schemeClr val="tx1"/>
                </a:solidFill>
                <a:latin typeface="Times New Roman" pitchFamily="18" charset="0"/>
                <a:ea typeface="宋体" pitchFamily="2" charset="-122"/>
              </a:rPr>
              <a:t>对于</a:t>
            </a:r>
            <a:r>
              <a:rPr lang="zh-CN" altLang="en-US" sz="2400" b="1" dirty="0">
                <a:solidFill>
                  <a:srgbClr val="FF0000"/>
                </a:solidFill>
                <a:latin typeface="Times New Roman" pitchFamily="18" charset="0"/>
                <a:ea typeface="宋体" pitchFamily="2" charset="-122"/>
              </a:rPr>
              <a:t>有</a:t>
            </a:r>
            <a:r>
              <a:rPr lang="zh-CN" altLang="en-US" sz="2400" b="1" dirty="0">
                <a:solidFill>
                  <a:schemeClr val="tx1"/>
                </a:solidFill>
                <a:latin typeface="Times New Roman" pitchFamily="18" charset="0"/>
                <a:ea typeface="宋体" pitchFamily="2" charset="-122"/>
              </a:rPr>
              <a:t>符号数运算，是否溢出可判断 </a:t>
            </a:r>
            <a:r>
              <a:rPr lang="en-US" altLang="zh-CN" sz="2400" b="1" dirty="0">
                <a:solidFill>
                  <a:srgbClr val="FF0000"/>
                </a:solidFill>
                <a:latin typeface="Times New Roman" pitchFamily="18" charset="0"/>
                <a:ea typeface="宋体" pitchFamily="2" charset="-122"/>
              </a:rPr>
              <a:t>OF</a:t>
            </a:r>
            <a:r>
              <a:rPr lang="en-US" altLang="zh-CN" sz="2400" b="1" dirty="0">
                <a:solidFill>
                  <a:schemeClr val="tx1"/>
                </a:solidFill>
                <a:latin typeface="Times New Roman" pitchFamily="18" charset="0"/>
                <a:ea typeface="宋体" pitchFamily="2" charset="-122"/>
              </a:rPr>
              <a:t> </a:t>
            </a:r>
            <a:r>
              <a:rPr lang="zh-CN" altLang="en-US" sz="2400" b="1" dirty="0">
                <a:solidFill>
                  <a:schemeClr val="tx1"/>
                </a:solidFill>
                <a:latin typeface="Times New Roman" pitchFamily="18" charset="0"/>
                <a:ea typeface="宋体" pitchFamily="2" charset="-122"/>
              </a:rPr>
              <a:t>是否为 </a:t>
            </a:r>
            <a:r>
              <a:rPr lang="en-US" altLang="zh-CN" sz="2400" b="1" dirty="0">
                <a:solidFill>
                  <a:schemeClr val="tx1"/>
                </a:solidFill>
                <a:latin typeface="Times New Roman" pitchFamily="18" charset="0"/>
                <a:ea typeface="宋体" pitchFamily="2" charset="-122"/>
              </a:rPr>
              <a:t>1</a:t>
            </a:r>
            <a:r>
              <a:rPr lang="zh-CN" altLang="en-US" sz="2400" b="1" dirty="0">
                <a:solidFill>
                  <a:schemeClr val="tx1"/>
                </a:solidFill>
                <a:latin typeface="Times New Roman" pitchFamily="18" charset="0"/>
                <a:ea typeface="宋体" pitchFamily="2" charset="-122"/>
              </a:rPr>
              <a:t>；</a:t>
            </a:r>
            <a:endParaRPr lang="en-US" altLang="zh-CN" sz="2400" b="1" dirty="0">
              <a:solidFill>
                <a:schemeClr val="tx1"/>
              </a:solidFill>
              <a:latin typeface="Times New Roman" pitchFamily="18" charset="0"/>
              <a:ea typeface="宋体" pitchFamily="2" charset="-122"/>
            </a:endParaRPr>
          </a:p>
          <a:p>
            <a:pPr>
              <a:lnSpc>
                <a:spcPct val="125000"/>
              </a:lnSpc>
            </a:pPr>
            <a:r>
              <a:rPr lang="zh-CN" altLang="en-US" sz="2400" b="1" dirty="0">
                <a:solidFill>
                  <a:schemeClr val="tx1"/>
                </a:solidFill>
                <a:latin typeface="Times New Roman" pitchFamily="18" charset="0"/>
                <a:ea typeface="宋体" pitchFamily="2" charset="-122"/>
              </a:rPr>
              <a:t>     对于</a:t>
            </a:r>
            <a:r>
              <a:rPr lang="zh-CN" altLang="en-US" sz="2400" b="1" dirty="0">
                <a:solidFill>
                  <a:srgbClr val="FF0000"/>
                </a:solidFill>
                <a:latin typeface="Times New Roman" pitchFamily="18" charset="0"/>
                <a:ea typeface="宋体" pitchFamily="2" charset="-122"/>
              </a:rPr>
              <a:t>无</a:t>
            </a:r>
            <a:r>
              <a:rPr lang="zh-CN" altLang="en-US" sz="2400" b="1" dirty="0">
                <a:solidFill>
                  <a:schemeClr val="tx1"/>
                </a:solidFill>
                <a:latin typeface="Times New Roman" pitchFamily="18" charset="0"/>
                <a:ea typeface="宋体" pitchFamily="2" charset="-122"/>
              </a:rPr>
              <a:t>符号数运算，是否溢出可判断 </a:t>
            </a:r>
            <a:r>
              <a:rPr lang="en-US" altLang="zh-CN" sz="2400" b="1" dirty="0">
                <a:solidFill>
                  <a:srgbClr val="FF0000"/>
                </a:solidFill>
                <a:latin typeface="Times New Roman" pitchFamily="18" charset="0"/>
                <a:ea typeface="宋体" pitchFamily="2" charset="-122"/>
              </a:rPr>
              <a:t>CF</a:t>
            </a:r>
            <a:r>
              <a:rPr lang="en-US" altLang="zh-CN" sz="2400" b="1" dirty="0">
                <a:solidFill>
                  <a:schemeClr val="tx1"/>
                </a:solidFill>
                <a:latin typeface="Times New Roman" pitchFamily="18" charset="0"/>
                <a:ea typeface="宋体" pitchFamily="2" charset="-122"/>
              </a:rPr>
              <a:t> </a:t>
            </a:r>
            <a:r>
              <a:rPr lang="zh-CN" altLang="en-US" sz="2400" b="1" dirty="0">
                <a:solidFill>
                  <a:schemeClr val="tx1"/>
                </a:solidFill>
                <a:latin typeface="Times New Roman" pitchFamily="18" charset="0"/>
                <a:ea typeface="宋体" pitchFamily="2" charset="-122"/>
              </a:rPr>
              <a:t>是否为 </a:t>
            </a:r>
            <a:r>
              <a:rPr lang="en-US" altLang="zh-CN" sz="2400" b="1" dirty="0">
                <a:solidFill>
                  <a:schemeClr val="tx1"/>
                </a:solidFill>
                <a:latin typeface="Times New Roman" pitchFamily="18" charset="0"/>
                <a:ea typeface="宋体" pitchFamily="2" charset="-122"/>
              </a:rPr>
              <a:t>1</a:t>
            </a:r>
            <a:r>
              <a:rPr lang="zh-CN" altLang="en-US" sz="2400" b="1" dirty="0">
                <a:solidFill>
                  <a:schemeClr val="tx1"/>
                </a:solidFill>
                <a:latin typeface="Times New Roman" pitchFamily="18" charset="0"/>
                <a:ea typeface="宋体" pitchFamily="2" charset="-122"/>
              </a:rPr>
              <a:t>；</a:t>
            </a:r>
            <a:endParaRPr lang="en-US" altLang="zh-CN" sz="2400" b="1" dirty="0">
              <a:solidFill>
                <a:schemeClr val="tx1"/>
              </a:solidFill>
              <a:latin typeface="Times New Roman" pitchFamily="18" charset="0"/>
              <a:ea typeface="宋体" pitchFamily="2" charset="-122"/>
            </a:endParaRPr>
          </a:p>
        </p:txBody>
      </p:sp>
      <p:sp>
        <p:nvSpPr>
          <p:cNvPr id="3" name="文本框 2">
            <a:extLst>
              <a:ext uri="{FF2B5EF4-FFF2-40B4-BE49-F238E27FC236}">
                <a16:creationId xmlns:a16="http://schemas.microsoft.com/office/drawing/2014/main" id="{2889E031-32B0-A95F-3839-3A1928719DC1}"/>
              </a:ext>
            </a:extLst>
          </p:cNvPr>
          <p:cNvSpPr txBox="1"/>
          <p:nvPr/>
        </p:nvSpPr>
        <p:spPr>
          <a:xfrm>
            <a:off x="503548" y="5661248"/>
            <a:ext cx="8136904" cy="461665"/>
          </a:xfrm>
          <a:prstGeom prst="rect">
            <a:avLst/>
          </a:prstGeom>
          <a:noFill/>
        </p:spPr>
        <p:txBody>
          <a:bodyPr wrap="square">
            <a:spAutoFit/>
          </a:bodyPr>
          <a:lstStyle/>
          <a:p>
            <a:r>
              <a:rPr lang="en-US" altLang="zh-CN" sz="2400" b="1" dirty="0">
                <a:solidFill>
                  <a:srgbClr val="FF0000"/>
                </a:solidFill>
                <a:latin typeface="Times New Roman" pitchFamily="18" charset="0"/>
                <a:ea typeface="宋体" pitchFamily="2" charset="-122"/>
              </a:rPr>
              <a:t>Q</a:t>
            </a:r>
            <a:r>
              <a:rPr lang="zh-CN" altLang="en-US" sz="2400" b="1" dirty="0">
                <a:solidFill>
                  <a:srgbClr val="FF0000"/>
                </a:solidFill>
                <a:latin typeface="Times New Roman" pitchFamily="18" charset="0"/>
                <a:ea typeface="宋体" pitchFamily="2" charset="-122"/>
              </a:rPr>
              <a:t>：</a:t>
            </a:r>
            <a:r>
              <a:rPr lang="en-US" altLang="zh-CN" sz="2400" b="1" dirty="0">
                <a:solidFill>
                  <a:srgbClr val="FF0000"/>
                </a:solidFill>
                <a:latin typeface="Times New Roman" pitchFamily="18" charset="0"/>
                <a:ea typeface="宋体" pitchFamily="2" charset="-122"/>
              </a:rPr>
              <a:t>C</a:t>
            </a:r>
            <a:r>
              <a:rPr lang="zh-CN" altLang="en-US" sz="2400" b="1" dirty="0">
                <a:solidFill>
                  <a:srgbClr val="FF0000"/>
                </a:solidFill>
                <a:latin typeface="Times New Roman" pitchFamily="18" charset="0"/>
                <a:ea typeface="宋体" pitchFamily="2" charset="-122"/>
              </a:rPr>
              <a:t>程序中，如何判断有</a:t>
            </a:r>
            <a:r>
              <a:rPr lang="en-US" altLang="zh-CN" sz="2400" b="1" dirty="0">
                <a:solidFill>
                  <a:srgbClr val="FF0000"/>
                </a:solidFill>
                <a:latin typeface="Times New Roman" pitchFamily="18" charset="0"/>
                <a:ea typeface="宋体" pitchFamily="2" charset="-122"/>
              </a:rPr>
              <a:t>/</a:t>
            </a:r>
            <a:r>
              <a:rPr lang="zh-CN" altLang="en-US" sz="2400" b="1" dirty="0">
                <a:solidFill>
                  <a:srgbClr val="FF0000"/>
                </a:solidFill>
                <a:latin typeface="Times New Roman" pitchFamily="18" charset="0"/>
                <a:ea typeface="宋体" pitchFamily="2" charset="-122"/>
              </a:rPr>
              <a:t>无符号数运算是否产生溢出？</a:t>
            </a:r>
          </a:p>
        </p:txBody>
      </p:sp>
    </p:spTree>
    <p:extLst>
      <p:ext uri="{BB962C8B-B14F-4D97-AF65-F5344CB8AC3E}">
        <p14:creationId xmlns:p14="http://schemas.microsoft.com/office/powerpoint/2010/main" val="1580160961"/>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Box 2">
            <a:extLst>
              <a:ext uri="{FF2B5EF4-FFF2-40B4-BE49-F238E27FC236}">
                <a16:creationId xmlns:a16="http://schemas.microsoft.com/office/drawing/2014/main" id="{BFD68850-F629-453D-97B0-9924EA94A678}"/>
              </a:ext>
            </a:extLst>
          </p:cNvPr>
          <p:cNvSpPr txBox="1">
            <a:spLocks noChangeArrowheads="1"/>
          </p:cNvSpPr>
          <p:nvPr/>
        </p:nvSpPr>
        <p:spPr bwMode="auto">
          <a:xfrm>
            <a:off x="755650" y="188913"/>
            <a:ext cx="662466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3600" b="1" dirty="0">
                <a:solidFill>
                  <a:schemeClr val="bg1"/>
                </a:solidFill>
                <a:latin typeface="Times New Roman" pitchFamily="18" charset="0"/>
              </a:rPr>
              <a:t>2.4 </a:t>
            </a:r>
            <a:r>
              <a:rPr lang="zh-CN" altLang="en-US" sz="3600" b="1" dirty="0">
                <a:solidFill>
                  <a:schemeClr val="bg1"/>
                </a:solidFill>
                <a:latin typeface="Times New Roman" pitchFamily="18" charset="0"/>
              </a:rPr>
              <a:t>标志寄存器</a:t>
            </a:r>
          </a:p>
        </p:txBody>
      </p:sp>
      <p:sp>
        <p:nvSpPr>
          <p:cNvPr id="4" name="文本框 3">
            <a:extLst>
              <a:ext uri="{FF2B5EF4-FFF2-40B4-BE49-F238E27FC236}">
                <a16:creationId xmlns:a16="http://schemas.microsoft.com/office/drawing/2014/main" id="{D6684837-5678-814D-3907-75DF9FE6121A}"/>
              </a:ext>
            </a:extLst>
          </p:cNvPr>
          <p:cNvSpPr txBox="1"/>
          <p:nvPr/>
        </p:nvSpPr>
        <p:spPr>
          <a:xfrm>
            <a:off x="467544" y="1412776"/>
            <a:ext cx="8136904" cy="830997"/>
          </a:xfrm>
          <a:prstGeom prst="rect">
            <a:avLst/>
          </a:prstGeom>
          <a:noFill/>
        </p:spPr>
        <p:txBody>
          <a:bodyPr wrap="square">
            <a:spAutoFit/>
          </a:bodyPr>
          <a:lstStyle/>
          <a:p>
            <a:r>
              <a:rPr lang="en-US" altLang="zh-CN" sz="2400" b="1" dirty="0">
                <a:solidFill>
                  <a:srgbClr val="FF0000"/>
                </a:solidFill>
                <a:latin typeface="Times New Roman" pitchFamily="18" charset="0"/>
                <a:ea typeface="宋体" pitchFamily="2" charset="-122"/>
              </a:rPr>
              <a:t>Q</a:t>
            </a:r>
            <a:r>
              <a:rPr lang="zh-CN" altLang="en-US" sz="2400" b="1" dirty="0">
                <a:solidFill>
                  <a:srgbClr val="FF0000"/>
                </a:solidFill>
                <a:latin typeface="Times New Roman" pitchFamily="18" charset="0"/>
                <a:ea typeface="宋体" pitchFamily="2" charset="-122"/>
              </a:rPr>
              <a:t>：</a:t>
            </a:r>
            <a:r>
              <a:rPr lang="en-US" altLang="zh-CN" sz="2400" b="1" dirty="0">
                <a:solidFill>
                  <a:srgbClr val="FF0000"/>
                </a:solidFill>
                <a:latin typeface="Times New Roman" pitchFamily="18" charset="0"/>
                <a:ea typeface="宋体" pitchFamily="2" charset="-122"/>
              </a:rPr>
              <a:t>C</a:t>
            </a:r>
            <a:r>
              <a:rPr lang="zh-CN" altLang="en-US" sz="2400" b="1" dirty="0">
                <a:solidFill>
                  <a:srgbClr val="FF0000"/>
                </a:solidFill>
                <a:latin typeface="Times New Roman" pitchFamily="18" charset="0"/>
                <a:ea typeface="宋体" pitchFamily="2" charset="-122"/>
              </a:rPr>
              <a:t>语言写了两个</a:t>
            </a:r>
            <a:r>
              <a:rPr lang="en-US" altLang="zh-CN" sz="2400" b="1" dirty="0">
                <a:solidFill>
                  <a:srgbClr val="FF0000"/>
                </a:solidFill>
                <a:latin typeface="Times New Roman" pitchFamily="18" charset="0"/>
                <a:ea typeface="宋体" pitchFamily="2" charset="-122"/>
              </a:rPr>
              <a:t>short</a:t>
            </a:r>
            <a:r>
              <a:rPr lang="zh-CN" altLang="en-US" sz="2400" b="1" dirty="0">
                <a:solidFill>
                  <a:srgbClr val="FF0000"/>
                </a:solidFill>
                <a:latin typeface="Times New Roman" pitchFamily="18" charset="0"/>
                <a:ea typeface="宋体" pitchFamily="2" charset="-122"/>
              </a:rPr>
              <a:t>类型的变量相加的语句，观察寄存器窗口，发现标志位设置与规则不一致，问题出在哪？</a:t>
            </a:r>
          </a:p>
        </p:txBody>
      </p:sp>
      <p:sp>
        <p:nvSpPr>
          <p:cNvPr id="6" name="文本框 5">
            <a:extLst>
              <a:ext uri="{FF2B5EF4-FFF2-40B4-BE49-F238E27FC236}">
                <a16:creationId xmlns:a16="http://schemas.microsoft.com/office/drawing/2014/main" id="{2A287094-F845-F729-4D47-3F6B3FC3073B}"/>
              </a:ext>
            </a:extLst>
          </p:cNvPr>
          <p:cNvSpPr txBox="1"/>
          <p:nvPr/>
        </p:nvSpPr>
        <p:spPr>
          <a:xfrm>
            <a:off x="467544" y="3892679"/>
            <a:ext cx="8136904" cy="830997"/>
          </a:xfrm>
          <a:prstGeom prst="rect">
            <a:avLst/>
          </a:prstGeom>
          <a:noFill/>
        </p:spPr>
        <p:txBody>
          <a:bodyPr wrap="square">
            <a:spAutoFit/>
          </a:bodyPr>
          <a:lstStyle/>
          <a:p>
            <a:r>
              <a:rPr lang="zh-CN" altLang="en-US" sz="2400" b="1" dirty="0">
                <a:solidFill>
                  <a:schemeClr val="tx1"/>
                </a:solidFill>
                <a:latin typeface="Times New Roman" pitchFamily="18" charset="0"/>
                <a:ea typeface="宋体" pitchFamily="2" charset="-122"/>
              </a:rPr>
              <a:t>难到 （</a:t>
            </a:r>
            <a:r>
              <a:rPr lang="en-US" altLang="zh-CN" sz="2400" b="1" dirty="0">
                <a:solidFill>
                  <a:schemeClr val="tx1"/>
                </a:solidFill>
                <a:latin typeface="Times New Roman" pitchFamily="18" charset="0"/>
                <a:ea typeface="宋体" pitchFamily="2" charset="-122"/>
              </a:rPr>
              <a:t>short) 32767  + (short) 2  </a:t>
            </a:r>
            <a:r>
              <a:rPr lang="zh-CN" altLang="en-US" sz="2400" b="1" dirty="0">
                <a:solidFill>
                  <a:schemeClr val="tx1"/>
                </a:solidFill>
                <a:latin typeface="Times New Roman" pitchFamily="18" charset="0"/>
                <a:ea typeface="宋体" pitchFamily="2" charset="-122"/>
              </a:rPr>
              <a:t>不产生溢出吗？</a:t>
            </a:r>
            <a:endParaRPr lang="en-US" altLang="zh-CN" sz="2400" b="1" dirty="0">
              <a:solidFill>
                <a:schemeClr val="tx1"/>
              </a:solidFill>
              <a:latin typeface="Times New Roman" pitchFamily="18" charset="0"/>
              <a:ea typeface="宋体" pitchFamily="2" charset="-122"/>
            </a:endParaRPr>
          </a:p>
          <a:p>
            <a:r>
              <a:rPr lang="en-US" altLang="zh-CN" sz="2400" b="1" dirty="0">
                <a:solidFill>
                  <a:schemeClr val="tx1"/>
                </a:solidFill>
                <a:latin typeface="Times New Roman" pitchFamily="18" charset="0"/>
                <a:ea typeface="宋体" pitchFamily="2" charset="-122"/>
              </a:rPr>
              <a:t>         </a:t>
            </a:r>
            <a:r>
              <a:rPr lang="zh-CN" altLang="en-US" sz="2400" b="1" dirty="0">
                <a:solidFill>
                  <a:schemeClr val="tx1"/>
                </a:solidFill>
                <a:latin typeface="Times New Roman" pitchFamily="18" charset="0"/>
                <a:ea typeface="宋体" pitchFamily="2" charset="-122"/>
              </a:rPr>
              <a:t> </a:t>
            </a:r>
            <a:r>
              <a:rPr lang="en-US" altLang="zh-CN" sz="2400" b="1" dirty="0">
                <a:solidFill>
                  <a:schemeClr val="tx1"/>
                </a:solidFill>
                <a:latin typeface="Times New Roman" pitchFamily="18" charset="0"/>
                <a:ea typeface="宋体" pitchFamily="2" charset="-122"/>
              </a:rPr>
              <a:t>OV=1</a:t>
            </a:r>
            <a:r>
              <a:rPr lang="zh-CN" altLang="en-US" sz="2400" b="1" dirty="0">
                <a:solidFill>
                  <a:schemeClr val="tx1"/>
                </a:solidFill>
                <a:latin typeface="Times New Roman" pitchFamily="18" charset="0"/>
                <a:ea typeface="宋体" pitchFamily="2" charset="-122"/>
              </a:rPr>
              <a:t>？   </a:t>
            </a:r>
            <a:r>
              <a:rPr lang="en-US" altLang="zh-CN" sz="2400" b="1" dirty="0">
                <a:solidFill>
                  <a:schemeClr val="tx1"/>
                </a:solidFill>
                <a:latin typeface="Times New Roman" pitchFamily="18" charset="0"/>
                <a:ea typeface="宋体" pitchFamily="2" charset="-122"/>
              </a:rPr>
              <a:t>    </a:t>
            </a:r>
            <a:r>
              <a:rPr lang="zh-CN" altLang="en-US" sz="2400" b="1" dirty="0">
                <a:solidFill>
                  <a:schemeClr val="tx1"/>
                </a:solidFill>
                <a:latin typeface="Times New Roman" pitchFamily="18" charset="0"/>
                <a:ea typeface="宋体" pitchFamily="2" charset="-122"/>
              </a:rPr>
              <a:t>符号位 </a:t>
            </a:r>
            <a:r>
              <a:rPr lang="en-US" altLang="zh-CN" sz="2400" b="1" dirty="0">
                <a:solidFill>
                  <a:schemeClr val="tx1"/>
                </a:solidFill>
                <a:latin typeface="Times New Roman" pitchFamily="18" charset="0"/>
                <a:ea typeface="宋体" pitchFamily="2" charset="-122"/>
              </a:rPr>
              <a:t>PL =1</a:t>
            </a:r>
            <a:r>
              <a:rPr lang="zh-CN" altLang="en-US" sz="2400" b="1" dirty="0">
                <a:solidFill>
                  <a:schemeClr val="tx1"/>
                </a:solidFill>
                <a:latin typeface="Times New Roman" pitchFamily="18" charset="0"/>
                <a:ea typeface="宋体" pitchFamily="2" charset="-122"/>
              </a:rPr>
              <a:t>？</a:t>
            </a:r>
            <a:r>
              <a:rPr lang="en-US" altLang="zh-CN" sz="2400" b="1" dirty="0">
                <a:solidFill>
                  <a:schemeClr val="tx1"/>
                </a:solidFill>
                <a:latin typeface="Times New Roman" pitchFamily="18" charset="0"/>
                <a:ea typeface="宋体" pitchFamily="2" charset="-122"/>
              </a:rPr>
              <a:t> </a:t>
            </a:r>
            <a:endParaRPr lang="zh-CN" altLang="en-US" sz="2400" b="1" dirty="0">
              <a:solidFill>
                <a:schemeClr val="tx1"/>
              </a:solidFill>
              <a:latin typeface="Times New Roman" pitchFamily="18" charset="0"/>
              <a:ea typeface="宋体" pitchFamily="2" charset="-122"/>
            </a:endParaRPr>
          </a:p>
        </p:txBody>
      </p:sp>
      <p:pic>
        <p:nvPicPr>
          <p:cNvPr id="7" name="图片 6">
            <a:extLst>
              <a:ext uri="{FF2B5EF4-FFF2-40B4-BE49-F238E27FC236}">
                <a16:creationId xmlns:a16="http://schemas.microsoft.com/office/drawing/2014/main" id="{EAC861E8-3D04-D986-A215-F8D5DFB0EFFB}"/>
              </a:ext>
            </a:extLst>
          </p:cNvPr>
          <p:cNvPicPr>
            <a:picLocks noChangeAspect="1"/>
          </p:cNvPicPr>
          <p:nvPr/>
        </p:nvPicPr>
        <p:blipFill>
          <a:blip r:embed="rId3"/>
          <a:stretch>
            <a:fillRect/>
          </a:stretch>
        </p:blipFill>
        <p:spPr>
          <a:xfrm>
            <a:off x="512128" y="2356960"/>
            <a:ext cx="7262088" cy="1360737"/>
          </a:xfrm>
          <a:prstGeom prst="rect">
            <a:avLst/>
          </a:prstGeom>
        </p:spPr>
      </p:pic>
      <p:pic>
        <p:nvPicPr>
          <p:cNvPr id="9" name="图片 8">
            <a:extLst>
              <a:ext uri="{FF2B5EF4-FFF2-40B4-BE49-F238E27FC236}">
                <a16:creationId xmlns:a16="http://schemas.microsoft.com/office/drawing/2014/main" id="{3B2EA22D-16BB-0B38-CB07-1964DD7FEA82}"/>
              </a:ext>
            </a:extLst>
          </p:cNvPr>
          <p:cNvPicPr>
            <a:picLocks noChangeAspect="1"/>
          </p:cNvPicPr>
          <p:nvPr/>
        </p:nvPicPr>
        <p:blipFill>
          <a:blip r:embed="rId4"/>
          <a:stretch>
            <a:fillRect/>
          </a:stretch>
        </p:blipFill>
        <p:spPr>
          <a:xfrm>
            <a:off x="512129" y="4837422"/>
            <a:ext cx="5500032" cy="1621646"/>
          </a:xfrm>
          <a:prstGeom prst="rect">
            <a:avLst/>
          </a:prstGeom>
        </p:spPr>
      </p:pic>
      <p:sp>
        <p:nvSpPr>
          <p:cNvPr id="11" name="文本框 10">
            <a:extLst>
              <a:ext uri="{FF2B5EF4-FFF2-40B4-BE49-F238E27FC236}">
                <a16:creationId xmlns:a16="http://schemas.microsoft.com/office/drawing/2014/main" id="{FFB84913-A30A-D7A9-CB21-96D09EBCF761}"/>
              </a:ext>
            </a:extLst>
          </p:cNvPr>
          <p:cNvSpPr txBox="1"/>
          <p:nvPr/>
        </p:nvSpPr>
        <p:spPr>
          <a:xfrm>
            <a:off x="6228184" y="4811668"/>
            <a:ext cx="2448272" cy="1569660"/>
          </a:xfrm>
          <a:prstGeom prst="rect">
            <a:avLst/>
          </a:prstGeom>
          <a:noFill/>
        </p:spPr>
        <p:txBody>
          <a:bodyPr wrap="square">
            <a:spAutoFit/>
          </a:bodyPr>
          <a:lstStyle/>
          <a:p>
            <a:r>
              <a:rPr lang="zh-CN" altLang="en-US" sz="2400" b="1" dirty="0">
                <a:solidFill>
                  <a:srgbClr val="FF0000"/>
                </a:solidFill>
                <a:latin typeface="Times New Roman" pitchFamily="18" charset="0"/>
                <a:ea typeface="宋体" pitchFamily="2" charset="-122"/>
              </a:rPr>
              <a:t>仔细看生成的机器指令</a:t>
            </a:r>
            <a:endParaRPr lang="en-US" altLang="zh-CN" sz="2400" b="1" dirty="0">
              <a:solidFill>
                <a:srgbClr val="FF0000"/>
              </a:solidFill>
              <a:latin typeface="Times New Roman" pitchFamily="18" charset="0"/>
              <a:ea typeface="宋体" pitchFamily="2" charset="-122"/>
            </a:endParaRPr>
          </a:p>
          <a:p>
            <a:r>
              <a:rPr lang="zh-CN" altLang="en-US" sz="2400" b="1" dirty="0">
                <a:solidFill>
                  <a:srgbClr val="FF0000"/>
                </a:solidFill>
                <a:latin typeface="Times New Roman" pitchFamily="18" charset="0"/>
                <a:ea typeface="宋体" pitchFamily="2" charset="-122"/>
              </a:rPr>
              <a:t>是机器指令置标志位</a:t>
            </a:r>
          </a:p>
        </p:txBody>
      </p:sp>
    </p:spTree>
    <p:extLst>
      <p:ext uri="{BB962C8B-B14F-4D97-AF65-F5344CB8AC3E}">
        <p14:creationId xmlns:p14="http://schemas.microsoft.com/office/powerpoint/2010/main" val="1539099609"/>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Box 2">
            <a:extLst>
              <a:ext uri="{FF2B5EF4-FFF2-40B4-BE49-F238E27FC236}">
                <a16:creationId xmlns:a16="http://schemas.microsoft.com/office/drawing/2014/main" id="{BFD68850-F629-453D-97B0-9924EA94A678}"/>
              </a:ext>
            </a:extLst>
          </p:cNvPr>
          <p:cNvSpPr txBox="1">
            <a:spLocks noChangeArrowheads="1"/>
          </p:cNvSpPr>
          <p:nvPr/>
        </p:nvSpPr>
        <p:spPr bwMode="auto">
          <a:xfrm>
            <a:off x="755650" y="188913"/>
            <a:ext cx="662466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zh-CN" altLang="en-US" sz="3600" b="1" dirty="0">
                <a:solidFill>
                  <a:schemeClr val="bg1"/>
                </a:solidFill>
                <a:latin typeface="Times New Roman" pitchFamily="18" charset="0"/>
              </a:rPr>
              <a:t>讨论</a:t>
            </a:r>
          </a:p>
        </p:txBody>
      </p:sp>
      <p:sp>
        <p:nvSpPr>
          <p:cNvPr id="5" name="文本框 4">
            <a:extLst>
              <a:ext uri="{FF2B5EF4-FFF2-40B4-BE49-F238E27FC236}">
                <a16:creationId xmlns:a16="http://schemas.microsoft.com/office/drawing/2014/main" id="{3BFD3E86-5861-433C-B4F3-BBB9A41C8A6C}"/>
              </a:ext>
            </a:extLst>
          </p:cNvPr>
          <p:cNvSpPr txBox="1"/>
          <p:nvPr/>
        </p:nvSpPr>
        <p:spPr>
          <a:xfrm>
            <a:off x="539552" y="1494030"/>
            <a:ext cx="7712924" cy="1707327"/>
          </a:xfrm>
          <a:prstGeom prst="rect">
            <a:avLst/>
          </a:prstGeom>
          <a:noFill/>
        </p:spPr>
        <p:txBody>
          <a:bodyPr wrap="square">
            <a:spAutoFit/>
          </a:bodyPr>
          <a:lstStyle/>
          <a:p>
            <a:r>
              <a:rPr lang="en-US" altLang="zh-CN" sz="2400" b="1" dirty="0">
                <a:solidFill>
                  <a:schemeClr val="tx1"/>
                </a:solidFill>
                <a:latin typeface="Times New Roman" pitchFamily="18" charset="0"/>
                <a:ea typeface="宋体" pitchFamily="2" charset="-122"/>
              </a:rPr>
              <a:t>8001H </a:t>
            </a:r>
            <a:r>
              <a:rPr lang="zh-CN" altLang="en-US" sz="2400" b="1" dirty="0">
                <a:solidFill>
                  <a:schemeClr val="tx1"/>
                </a:solidFill>
                <a:latin typeface="Times New Roman" pitchFamily="18" charset="0"/>
                <a:ea typeface="宋体" pitchFamily="2" charset="-122"/>
              </a:rPr>
              <a:t>当无符号</a:t>
            </a:r>
            <a:r>
              <a:rPr lang="en-US" altLang="zh-CN" sz="2400" b="1" dirty="0">
                <a:solidFill>
                  <a:schemeClr val="tx1"/>
                </a:solidFill>
                <a:latin typeface="Times New Roman" pitchFamily="18" charset="0"/>
                <a:ea typeface="宋体" pitchFamily="2" charset="-122"/>
              </a:rPr>
              <a:t>short</a:t>
            </a:r>
            <a:r>
              <a:rPr lang="zh-CN" altLang="en-US" sz="2400" b="1" dirty="0">
                <a:solidFill>
                  <a:schemeClr val="tx1"/>
                </a:solidFill>
                <a:latin typeface="Times New Roman" pitchFamily="18" charset="0"/>
                <a:ea typeface="宋体" pitchFamily="2" charset="-122"/>
              </a:rPr>
              <a:t>数 ，是 </a:t>
            </a:r>
            <a:r>
              <a:rPr lang="en-US" altLang="zh-CN" sz="2400" b="1" dirty="0">
                <a:solidFill>
                  <a:schemeClr val="tx1"/>
                </a:solidFill>
                <a:latin typeface="Times New Roman" pitchFamily="18" charset="0"/>
                <a:ea typeface="宋体" pitchFamily="2" charset="-122"/>
              </a:rPr>
              <a:t>32769</a:t>
            </a:r>
          </a:p>
          <a:p>
            <a:r>
              <a:rPr lang="en-US" altLang="zh-CN" sz="2400" b="1" dirty="0">
                <a:solidFill>
                  <a:schemeClr val="tx1"/>
                </a:solidFill>
                <a:latin typeface="Times New Roman" pitchFamily="18" charset="0"/>
                <a:ea typeface="宋体" pitchFamily="2" charset="-122"/>
              </a:rPr>
              <a:t>            </a:t>
            </a:r>
            <a:r>
              <a:rPr lang="zh-CN" altLang="en-US" sz="2400" b="1" dirty="0">
                <a:solidFill>
                  <a:schemeClr val="tx1"/>
                </a:solidFill>
                <a:latin typeface="Times New Roman" pitchFamily="18" charset="0"/>
                <a:ea typeface="宋体" pitchFamily="2" charset="-122"/>
              </a:rPr>
              <a:t>当有符号</a:t>
            </a:r>
            <a:r>
              <a:rPr lang="en-US" altLang="zh-CN" sz="2400" b="1" dirty="0">
                <a:solidFill>
                  <a:schemeClr val="tx1"/>
                </a:solidFill>
                <a:latin typeface="Times New Roman" pitchFamily="18" charset="0"/>
                <a:ea typeface="宋体" pitchFamily="2" charset="-122"/>
              </a:rPr>
              <a:t>short</a:t>
            </a:r>
            <a:r>
              <a:rPr lang="zh-CN" altLang="en-US" sz="2400" b="1" dirty="0">
                <a:solidFill>
                  <a:schemeClr val="tx1"/>
                </a:solidFill>
                <a:latin typeface="Times New Roman" pitchFamily="18" charset="0"/>
                <a:ea typeface="宋体" pitchFamily="2" charset="-122"/>
              </a:rPr>
              <a:t>数 ，是 </a:t>
            </a:r>
            <a:r>
              <a:rPr lang="en-US" altLang="zh-CN" sz="2400" b="1" dirty="0">
                <a:solidFill>
                  <a:schemeClr val="tx1"/>
                </a:solidFill>
                <a:latin typeface="Times New Roman" pitchFamily="18" charset="0"/>
                <a:ea typeface="宋体" pitchFamily="2" charset="-122"/>
              </a:rPr>
              <a:t>-32767</a:t>
            </a:r>
          </a:p>
          <a:p>
            <a:pPr>
              <a:lnSpc>
                <a:spcPct val="125000"/>
              </a:lnSpc>
            </a:pPr>
            <a:r>
              <a:rPr lang="zh-CN" altLang="en-US" sz="2400" b="1" dirty="0">
                <a:solidFill>
                  <a:srgbClr val="FF0000"/>
                </a:solidFill>
                <a:latin typeface="Times New Roman" pitchFamily="18" charset="0"/>
                <a:ea typeface="宋体" pitchFamily="2" charset="-122"/>
              </a:rPr>
              <a:t>为什么一个数，能当有符号看，也可以当成无符号数看？这两个数之间有什么关系？</a:t>
            </a:r>
            <a:endParaRPr lang="en-US" altLang="zh-CN" sz="2400" b="1" dirty="0">
              <a:solidFill>
                <a:srgbClr val="FF0000"/>
              </a:solidFill>
              <a:latin typeface="Times New Roman" pitchFamily="18" charset="0"/>
              <a:ea typeface="宋体" pitchFamily="2" charset="-122"/>
            </a:endParaRPr>
          </a:p>
        </p:txBody>
      </p:sp>
      <p:pic>
        <p:nvPicPr>
          <p:cNvPr id="4" name="图片 3">
            <a:extLst>
              <a:ext uri="{FF2B5EF4-FFF2-40B4-BE49-F238E27FC236}">
                <a16:creationId xmlns:a16="http://schemas.microsoft.com/office/drawing/2014/main" id="{741D6AB3-B411-41AC-A9FA-2579022BFE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3568" y="3573016"/>
            <a:ext cx="2452918" cy="2376264"/>
          </a:xfrm>
          <a:prstGeom prst="rect">
            <a:avLst/>
          </a:prstGeom>
        </p:spPr>
      </p:pic>
      <p:sp>
        <p:nvSpPr>
          <p:cNvPr id="8" name="文本框 7">
            <a:extLst>
              <a:ext uri="{FF2B5EF4-FFF2-40B4-BE49-F238E27FC236}">
                <a16:creationId xmlns:a16="http://schemas.microsoft.com/office/drawing/2014/main" id="{16109095-8B79-4778-B940-B048C13F2859}"/>
              </a:ext>
            </a:extLst>
          </p:cNvPr>
          <p:cNvSpPr txBox="1"/>
          <p:nvPr/>
        </p:nvSpPr>
        <p:spPr>
          <a:xfrm>
            <a:off x="3707904" y="3573016"/>
            <a:ext cx="5040560" cy="2819041"/>
          </a:xfrm>
          <a:prstGeom prst="rect">
            <a:avLst/>
          </a:prstGeom>
          <a:noFill/>
        </p:spPr>
        <p:txBody>
          <a:bodyPr wrap="square">
            <a:spAutoFit/>
          </a:bodyPr>
          <a:lstStyle/>
          <a:p>
            <a:pPr marR="0" lvl="0" algn="l" defTabSz="914400" rtl="0" eaLnBrk="1" fontAlgn="base" latinLnBrk="0" hangingPunct="1">
              <a:lnSpc>
                <a:spcPct val="125000"/>
              </a:lnSpc>
              <a:spcBef>
                <a:spcPct val="0"/>
              </a:spcBef>
              <a:spcAft>
                <a:spcPct val="0"/>
              </a:spcAft>
              <a:buClrTx/>
              <a:buSzTx/>
              <a:tabLst/>
              <a:defRPr/>
            </a:pPr>
            <a:r>
              <a:rPr kumimoji="1" lang="en-US" altLang="zh-CN" sz="2400" b="1" i="0" u="none" strike="noStrike" kern="1200" cap="none" spc="0" normalizeH="0" baseline="0" noProof="0" dirty="0">
                <a:ln>
                  <a:noFill/>
                </a:ln>
                <a:solidFill>
                  <a:srgbClr val="40458C"/>
                </a:solidFill>
                <a:effectLst/>
                <a:uLnTx/>
                <a:uFillTx/>
                <a:latin typeface="Times New Roman" pitchFamily="18" charset="0"/>
                <a:ea typeface="宋体" pitchFamily="2" charset="-122"/>
                <a:cs typeface="+mn-cs"/>
              </a:rPr>
              <a:t>8 </a:t>
            </a:r>
            <a:r>
              <a:rPr kumimoji="1" lang="zh-CN" altLang="en-US" sz="2400" b="1" i="0" u="none" strike="noStrike" kern="1200" cap="none" spc="0" normalizeH="0" baseline="0" noProof="0" dirty="0">
                <a:ln>
                  <a:noFill/>
                </a:ln>
                <a:solidFill>
                  <a:srgbClr val="40458C"/>
                </a:solidFill>
                <a:effectLst/>
                <a:uLnTx/>
                <a:uFillTx/>
                <a:latin typeface="Times New Roman" pitchFamily="18" charset="0"/>
                <a:ea typeface="宋体" pitchFamily="2" charset="-122"/>
                <a:cs typeface="+mn-cs"/>
              </a:rPr>
              <a:t>点， 也可视为 到 </a:t>
            </a:r>
            <a:r>
              <a:rPr kumimoji="1" lang="en-US" altLang="zh-CN" sz="2400" b="1" i="0" u="none" strike="noStrike" kern="1200" cap="none" spc="0" normalizeH="0" baseline="0" noProof="0" dirty="0">
                <a:ln>
                  <a:noFill/>
                </a:ln>
                <a:solidFill>
                  <a:srgbClr val="40458C"/>
                </a:solidFill>
                <a:effectLst/>
                <a:uLnTx/>
                <a:uFillTx/>
                <a:latin typeface="Times New Roman" pitchFamily="18" charset="0"/>
                <a:ea typeface="宋体" pitchFamily="2" charset="-122"/>
                <a:cs typeface="+mn-cs"/>
              </a:rPr>
              <a:t>0</a:t>
            </a:r>
            <a:r>
              <a:rPr kumimoji="1" lang="zh-CN" altLang="en-US" sz="2400" b="1" i="0" u="none" strike="noStrike" kern="1200" cap="none" spc="0" normalizeH="0" baseline="0" noProof="0" dirty="0">
                <a:ln>
                  <a:noFill/>
                </a:ln>
                <a:solidFill>
                  <a:srgbClr val="40458C"/>
                </a:solidFill>
                <a:effectLst/>
                <a:uLnTx/>
                <a:uFillTx/>
                <a:latin typeface="Times New Roman" pitchFamily="18" charset="0"/>
                <a:ea typeface="宋体" pitchFamily="2" charset="-122"/>
                <a:cs typeface="+mn-cs"/>
              </a:rPr>
              <a:t>点 差 </a:t>
            </a:r>
            <a:r>
              <a:rPr kumimoji="1" lang="en-US" altLang="zh-CN" sz="2400" b="1" i="0" u="none" strike="noStrike" kern="1200" cap="none" spc="0" normalizeH="0" baseline="0" noProof="0" dirty="0">
                <a:ln>
                  <a:noFill/>
                </a:ln>
                <a:solidFill>
                  <a:srgbClr val="40458C"/>
                </a:solidFill>
                <a:effectLst/>
                <a:uLnTx/>
                <a:uFillTx/>
                <a:latin typeface="Times New Roman" pitchFamily="18" charset="0"/>
                <a:ea typeface="宋体" pitchFamily="2" charset="-122"/>
                <a:cs typeface="+mn-cs"/>
              </a:rPr>
              <a:t>4</a:t>
            </a:r>
            <a:r>
              <a:rPr kumimoji="1" lang="zh-CN" altLang="en-US" sz="2400" b="1" i="0" u="none" strike="noStrike" kern="1200" cap="none" spc="0" normalizeH="0" baseline="0" noProof="0" dirty="0">
                <a:ln>
                  <a:noFill/>
                </a:ln>
                <a:solidFill>
                  <a:srgbClr val="40458C"/>
                </a:solidFill>
                <a:effectLst/>
                <a:uLnTx/>
                <a:uFillTx/>
                <a:latin typeface="Times New Roman" pitchFamily="18" charset="0"/>
                <a:ea typeface="宋体" pitchFamily="2" charset="-122"/>
                <a:cs typeface="+mn-cs"/>
              </a:rPr>
              <a:t>个小时</a:t>
            </a:r>
            <a:endParaRPr kumimoji="1" lang="en-US" altLang="zh-CN" sz="2400" b="1" i="0" u="none" strike="noStrike" kern="1200" cap="none" spc="0" normalizeH="0" baseline="0" noProof="0" dirty="0">
              <a:ln>
                <a:noFill/>
              </a:ln>
              <a:solidFill>
                <a:srgbClr val="40458C"/>
              </a:solidFill>
              <a:effectLst/>
              <a:uLnTx/>
              <a:uFillTx/>
              <a:latin typeface="Times New Roman" pitchFamily="18" charset="0"/>
              <a:ea typeface="宋体" pitchFamily="2" charset="-122"/>
              <a:cs typeface="+mn-cs"/>
            </a:endParaRPr>
          </a:p>
          <a:p>
            <a:pPr marR="0" lvl="0" algn="l" defTabSz="914400" rtl="0" eaLnBrk="1" fontAlgn="base" latinLnBrk="0" hangingPunct="1">
              <a:lnSpc>
                <a:spcPct val="125000"/>
              </a:lnSpc>
              <a:spcBef>
                <a:spcPct val="0"/>
              </a:spcBef>
              <a:spcAft>
                <a:spcPct val="0"/>
              </a:spcAft>
              <a:buClrTx/>
              <a:buSzTx/>
              <a:tabLst/>
              <a:defRPr/>
            </a:pPr>
            <a:r>
              <a:rPr kumimoji="1" lang="en-US" altLang="zh-CN" sz="2400" b="1" i="0" u="none" strike="noStrike" kern="1200" cap="none" spc="0" normalizeH="0" baseline="0" noProof="0" dirty="0">
                <a:ln>
                  <a:noFill/>
                </a:ln>
                <a:solidFill>
                  <a:srgbClr val="40458C"/>
                </a:solidFill>
                <a:effectLst/>
                <a:uLnTx/>
                <a:uFillTx/>
                <a:latin typeface="Times New Roman" pitchFamily="18" charset="0"/>
                <a:ea typeface="宋体" pitchFamily="2" charset="-122"/>
                <a:cs typeface="+mn-cs"/>
              </a:rPr>
              <a:t>12</a:t>
            </a:r>
            <a:r>
              <a:rPr kumimoji="1" lang="zh-CN" altLang="en-US" sz="2400" b="1" i="0" u="none" strike="noStrike" kern="1200" cap="none" spc="0" normalizeH="0" baseline="0" noProof="0" dirty="0">
                <a:ln>
                  <a:noFill/>
                </a:ln>
                <a:solidFill>
                  <a:srgbClr val="40458C"/>
                </a:solidFill>
                <a:effectLst/>
                <a:uLnTx/>
                <a:uFillTx/>
                <a:latin typeface="Times New Roman" pitchFamily="18" charset="0"/>
                <a:ea typeface="宋体" pitchFamily="2" charset="-122"/>
                <a:cs typeface="+mn-cs"/>
              </a:rPr>
              <a:t>点</a:t>
            </a:r>
            <a:r>
              <a:rPr lang="en-US" altLang="zh-CN" sz="2400" b="1" dirty="0">
                <a:solidFill>
                  <a:srgbClr val="40458C"/>
                </a:solidFill>
                <a:latin typeface="Times New Roman" pitchFamily="18" charset="0"/>
                <a:ea typeface="宋体" pitchFamily="2" charset="-122"/>
              </a:rPr>
              <a:t> </a:t>
            </a:r>
            <a:r>
              <a:rPr lang="zh-CN" altLang="en-US" sz="2400" b="1" dirty="0">
                <a:solidFill>
                  <a:srgbClr val="40458C"/>
                </a:solidFill>
                <a:latin typeface="Times New Roman" pitchFamily="18" charset="0"/>
                <a:ea typeface="宋体" pitchFamily="2" charset="-122"/>
              </a:rPr>
              <a:t>即 </a:t>
            </a:r>
            <a:r>
              <a:rPr lang="en-US" altLang="zh-CN" sz="2400" b="1" dirty="0">
                <a:solidFill>
                  <a:srgbClr val="40458C"/>
                </a:solidFill>
                <a:latin typeface="Times New Roman" pitchFamily="18" charset="0"/>
                <a:ea typeface="宋体" pitchFamily="2" charset="-122"/>
              </a:rPr>
              <a:t>0 </a:t>
            </a:r>
            <a:r>
              <a:rPr lang="zh-CN" altLang="en-US" sz="2400" b="1" dirty="0">
                <a:solidFill>
                  <a:srgbClr val="40458C"/>
                </a:solidFill>
                <a:latin typeface="Times New Roman" pitchFamily="18" charset="0"/>
                <a:ea typeface="宋体" pitchFamily="2" charset="-122"/>
              </a:rPr>
              <a:t>点</a:t>
            </a:r>
            <a:endParaRPr kumimoji="1" lang="en-US" altLang="zh-CN" sz="2400" b="1" i="0" u="none" strike="noStrike" kern="1200" cap="none" spc="0" normalizeH="0" baseline="0" noProof="0" dirty="0">
              <a:ln>
                <a:noFill/>
              </a:ln>
              <a:solidFill>
                <a:srgbClr val="40458C"/>
              </a:solidFill>
              <a:effectLst/>
              <a:uLnTx/>
              <a:uFillTx/>
              <a:latin typeface="Times New Roman" pitchFamily="18" charset="0"/>
              <a:ea typeface="宋体" pitchFamily="2" charset="-122"/>
              <a:cs typeface="+mn-cs"/>
            </a:endParaRPr>
          </a:p>
          <a:p>
            <a:pPr marR="0" lvl="0" algn="l" defTabSz="914400" rtl="0" eaLnBrk="1" fontAlgn="base" latinLnBrk="0" hangingPunct="1">
              <a:lnSpc>
                <a:spcPct val="125000"/>
              </a:lnSpc>
              <a:spcBef>
                <a:spcPct val="0"/>
              </a:spcBef>
              <a:spcAft>
                <a:spcPct val="0"/>
              </a:spcAft>
              <a:buClrTx/>
              <a:buSzTx/>
              <a:tabLst/>
              <a:defRPr/>
            </a:pPr>
            <a:r>
              <a:rPr lang="zh-CN" altLang="en-US" sz="2400" b="1" dirty="0">
                <a:solidFill>
                  <a:srgbClr val="40458C"/>
                </a:solidFill>
                <a:latin typeface="Times New Roman" pitchFamily="18" charset="0"/>
                <a:ea typeface="宋体" pitchFamily="2" charset="-122"/>
              </a:rPr>
              <a:t>从 </a:t>
            </a:r>
            <a:r>
              <a:rPr lang="en-US" altLang="zh-CN" sz="2400" b="1" dirty="0">
                <a:solidFill>
                  <a:srgbClr val="40458C"/>
                </a:solidFill>
                <a:latin typeface="Times New Roman" pitchFamily="18" charset="0"/>
                <a:ea typeface="宋体" pitchFamily="2" charset="-122"/>
              </a:rPr>
              <a:t>0 </a:t>
            </a:r>
            <a:r>
              <a:rPr kumimoji="1" lang="zh-CN" altLang="en-US" sz="2400" b="1" i="0" u="none" strike="noStrike" kern="1200" cap="none" spc="0" normalizeH="0" baseline="0" noProof="0" dirty="0">
                <a:ln>
                  <a:noFill/>
                </a:ln>
                <a:solidFill>
                  <a:srgbClr val="40458C"/>
                </a:solidFill>
                <a:effectLst/>
                <a:uLnTx/>
                <a:uFillTx/>
                <a:latin typeface="Times New Roman" pitchFamily="18" charset="0"/>
                <a:ea typeface="宋体" pitchFamily="2" charset="-122"/>
                <a:cs typeface="+mn-cs"/>
              </a:rPr>
              <a:t>出发，顺时针走 </a:t>
            </a:r>
            <a:r>
              <a:rPr kumimoji="1" lang="en-US" altLang="zh-CN" sz="2400" b="1" i="0" u="none" strike="noStrike" kern="1200" cap="none" spc="0" normalizeH="0" baseline="0" noProof="0" dirty="0">
                <a:ln>
                  <a:noFill/>
                </a:ln>
                <a:solidFill>
                  <a:srgbClr val="40458C"/>
                </a:solidFill>
                <a:effectLst/>
                <a:uLnTx/>
                <a:uFillTx/>
                <a:latin typeface="Times New Roman" pitchFamily="18" charset="0"/>
                <a:ea typeface="宋体" pitchFamily="2" charset="-122"/>
                <a:cs typeface="+mn-cs"/>
              </a:rPr>
              <a:t>8 </a:t>
            </a:r>
            <a:r>
              <a:rPr lang="zh-CN" altLang="en-US" sz="2400" b="1" dirty="0">
                <a:solidFill>
                  <a:srgbClr val="40458C"/>
                </a:solidFill>
                <a:latin typeface="Times New Roman" pitchFamily="18" charset="0"/>
                <a:ea typeface="宋体" pitchFamily="2" charset="-122"/>
              </a:rPr>
              <a:t>格</a:t>
            </a:r>
            <a:endParaRPr lang="en-US" altLang="zh-CN" sz="2400" b="1" dirty="0">
              <a:solidFill>
                <a:srgbClr val="40458C"/>
              </a:solidFill>
              <a:latin typeface="Times New Roman" pitchFamily="18" charset="0"/>
              <a:ea typeface="宋体" pitchFamily="2" charset="-122"/>
            </a:endParaRPr>
          </a:p>
          <a:p>
            <a:pPr marR="0" lvl="0" algn="l" defTabSz="914400" rtl="0" eaLnBrk="1" fontAlgn="base" latinLnBrk="0" hangingPunct="1">
              <a:lnSpc>
                <a:spcPct val="125000"/>
              </a:lnSpc>
              <a:spcBef>
                <a:spcPct val="0"/>
              </a:spcBef>
              <a:spcAft>
                <a:spcPct val="0"/>
              </a:spcAft>
              <a:buClrTx/>
              <a:buSzTx/>
              <a:tabLst/>
              <a:defRPr/>
            </a:pPr>
            <a:r>
              <a:rPr kumimoji="1" lang="zh-CN" altLang="en-US" sz="2400" b="1" i="0" u="none" strike="noStrike" kern="1200" cap="none" spc="0" normalizeH="0" baseline="0" noProof="0" dirty="0">
                <a:ln>
                  <a:noFill/>
                </a:ln>
                <a:solidFill>
                  <a:srgbClr val="40458C"/>
                </a:solidFill>
                <a:effectLst/>
                <a:uLnTx/>
                <a:uFillTx/>
                <a:latin typeface="Times New Roman" pitchFamily="18" charset="0"/>
                <a:ea typeface="宋体" pitchFamily="2" charset="-122"/>
                <a:cs typeface="+mn-cs"/>
              </a:rPr>
              <a:t>从 </a:t>
            </a:r>
            <a:r>
              <a:rPr kumimoji="1" lang="en-US" altLang="zh-CN" sz="2400" b="1" i="0" u="none" strike="noStrike" kern="1200" cap="none" spc="0" normalizeH="0" baseline="0" noProof="0" dirty="0">
                <a:ln>
                  <a:noFill/>
                </a:ln>
                <a:solidFill>
                  <a:srgbClr val="40458C"/>
                </a:solidFill>
                <a:effectLst/>
                <a:uLnTx/>
                <a:uFillTx/>
                <a:latin typeface="Times New Roman" pitchFamily="18" charset="0"/>
                <a:ea typeface="宋体" pitchFamily="2" charset="-122"/>
                <a:cs typeface="+mn-cs"/>
              </a:rPr>
              <a:t>0 </a:t>
            </a:r>
            <a:r>
              <a:rPr kumimoji="1" lang="zh-CN" altLang="en-US" sz="2400" b="1" i="0" u="none" strike="noStrike" kern="1200" cap="none" spc="0" normalizeH="0" baseline="0" noProof="0" dirty="0">
                <a:ln>
                  <a:noFill/>
                </a:ln>
                <a:solidFill>
                  <a:srgbClr val="40458C"/>
                </a:solidFill>
                <a:effectLst/>
                <a:uLnTx/>
                <a:uFillTx/>
                <a:latin typeface="Times New Roman" pitchFamily="18" charset="0"/>
                <a:ea typeface="宋体" pitchFamily="2" charset="-122"/>
                <a:cs typeface="+mn-cs"/>
              </a:rPr>
              <a:t>出发，逆时针走 </a:t>
            </a:r>
            <a:r>
              <a:rPr kumimoji="1" lang="en-US" altLang="zh-CN" sz="2400" b="1" i="0" u="none" strike="noStrike" kern="1200" cap="none" spc="0" normalizeH="0" baseline="0" noProof="0" dirty="0">
                <a:ln>
                  <a:noFill/>
                </a:ln>
                <a:solidFill>
                  <a:srgbClr val="40458C"/>
                </a:solidFill>
                <a:effectLst/>
                <a:uLnTx/>
                <a:uFillTx/>
                <a:latin typeface="Times New Roman" pitchFamily="18" charset="0"/>
                <a:ea typeface="宋体" pitchFamily="2" charset="-122"/>
                <a:cs typeface="+mn-cs"/>
              </a:rPr>
              <a:t>4 </a:t>
            </a:r>
            <a:r>
              <a:rPr kumimoji="1" lang="zh-CN" altLang="en-US" sz="2400" b="1" i="0" u="none" strike="noStrike" kern="1200" cap="none" spc="0" normalizeH="0" baseline="0" noProof="0" dirty="0">
                <a:ln>
                  <a:noFill/>
                </a:ln>
                <a:solidFill>
                  <a:srgbClr val="40458C"/>
                </a:solidFill>
                <a:effectLst/>
                <a:uLnTx/>
                <a:uFillTx/>
                <a:latin typeface="Times New Roman" pitchFamily="18" charset="0"/>
                <a:ea typeface="宋体" pitchFamily="2" charset="-122"/>
                <a:cs typeface="+mn-cs"/>
              </a:rPr>
              <a:t>格</a:t>
            </a:r>
            <a:endParaRPr kumimoji="1" lang="en-US" altLang="zh-CN" sz="2400" b="1" i="0" u="none" strike="noStrike" kern="1200" cap="none" spc="0" normalizeH="0" baseline="0" noProof="0" dirty="0">
              <a:ln>
                <a:noFill/>
              </a:ln>
              <a:solidFill>
                <a:srgbClr val="40458C"/>
              </a:solidFill>
              <a:effectLst/>
              <a:uLnTx/>
              <a:uFillTx/>
              <a:latin typeface="Times New Roman" pitchFamily="18" charset="0"/>
              <a:ea typeface="宋体" pitchFamily="2" charset="-122"/>
              <a:cs typeface="+mn-cs"/>
            </a:endParaRPr>
          </a:p>
          <a:p>
            <a:pPr marR="0" lvl="0" algn="l" defTabSz="914400" rtl="0" eaLnBrk="1" fontAlgn="base" latinLnBrk="0" hangingPunct="1">
              <a:lnSpc>
                <a:spcPct val="125000"/>
              </a:lnSpc>
              <a:spcBef>
                <a:spcPct val="0"/>
              </a:spcBef>
              <a:spcAft>
                <a:spcPct val="0"/>
              </a:spcAft>
              <a:buClrTx/>
              <a:buSzTx/>
              <a:tabLst/>
              <a:defRPr/>
            </a:pPr>
            <a:endParaRPr lang="en-US" altLang="zh-CN" sz="2400" b="1" dirty="0">
              <a:solidFill>
                <a:srgbClr val="40458C"/>
              </a:solidFill>
              <a:latin typeface="Times New Roman" pitchFamily="18" charset="0"/>
              <a:ea typeface="宋体" pitchFamily="2" charset="-122"/>
            </a:endParaRPr>
          </a:p>
          <a:p>
            <a:pPr marR="0" lvl="0" algn="l" defTabSz="914400" rtl="0" eaLnBrk="1" fontAlgn="base" latinLnBrk="0" hangingPunct="1">
              <a:lnSpc>
                <a:spcPct val="125000"/>
              </a:lnSpc>
              <a:spcBef>
                <a:spcPct val="0"/>
              </a:spcBef>
              <a:spcAft>
                <a:spcPct val="0"/>
              </a:spcAft>
              <a:buClrTx/>
              <a:buSzTx/>
              <a:tabLst/>
              <a:defRPr/>
            </a:pPr>
            <a:r>
              <a:rPr kumimoji="1" lang="zh-CN" altLang="en-US" sz="2400" b="1" i="0" u="none" strike="noStrike" kern="1200" cap="none" spc="0" normalizeH="0" baseline="0" noProof="0" dirty="0">
                <a:ln>
                  <a:noFill/>
                </a:ln>
                <a:solidFill>
                  <a:srgbClr val="40458C"/>
                </a:solidFill>
                <a:effectLst/>
                <a:uLnTx/>
                <a:uFillTx/>
                <a:latin typeface="Times New Roman" pitchFamily="18" charset="0"/>
                <a:ea typeface="宋体" pitchFamily="2" charset="-122"/>
                <a:cs typeface="+mn-cs"/>
              </a:rPr>
              <a:t>对时钟：</a:t>
            </a:r>
            <a:r>
              <a:rPr lang="en-US" altLang="zh-CN" sz="2400" b="1" dirty="0">
                <a:solidFill>
                  <a:srgbClr val="40458C"/>
                </a:solidFill>
                <a:latin typeface="Times New Roman" pitchFamily="18" charset="0"/>
                <a:ea typeface="宋体" pitchFamily="2" charset="-122"/>
              </a:rPr>
              <a:t>[ </a:t>
            </a:r>
            <a:r>
              <a:rPr kumimoji="1" lang="en-US" altLang="zh-CN" sz="2400" b="1" i="0" u="none" strike="noStrike" kern="1200" cap="none" spc="0" normalizeH="0" baseline="0" noProof="0" dirty="0">
                <a:ln>
                  <a:noFill/>
                </a:ln>
                <a:solidFill>
                  <a:srgbClr val="40458C"/>
                </a:solidFill>
                <a:effectLst/>
                <a:uLnTx/>
                <a:uFillTx/>
                <a:latin typeface="Times New Roman" pitchFamily="18" charset="0"/>
                <a:ea typeface="宋体" pitchFamily="2" charset="-122"/>
                <a:cs typeface="+mn-cs"/>
              </a:rPr>
              <a:t>-4 ]</a:t>
            </a:r>
            <a:r>
              <a:rPr kumimoji="1" lang="zh-CN" altLang="en-US" sz="2400" b="1" i="0" u="none" strike="noStrike" kern="1200" cap="none" spc="0" normalizeH="0" baseline="0" noProof="0" dirty="0">
                <a:ln>
                  <a:noFill/>
                </a:ln>
                <a:solidFill>
                  <a:srgbClr val="40458C"/>
                </a:solidFill>
                <a:effectLst/>
                <a:uLnTx/>
                <a:uFillTx/>
                <a:latin typeface="Times New Roman" pitchFamily="18" charset="0"/>
                <a:ea typeface="宋体" pitchFamily="2" charset="-122"/>
                <a:cs typeface="+mn-cs"/>
              </a:rPr>
              <a:t>补 </a:t>
            </a:r>
            <a:r>
              <a:rPr kumimoji="1" lang="en-US" altLang="zh-CN" sz="2400" b="1" i="0" u="none" strike="noStrike" kern="1200" cap="none" spc="0" normalizeH="0" baseline="0" noProof="0" dirty="0">
                <a:ln>
                  <a:noFill/>
                </a:ln>
                <a:solidFill>
                  <a:srgbClr val="40458C"/>
                </a:solidFill>
                <a:effectLst/>
                <a:uLnTx/>
                <a:uFillTx/>
                <a:latin typeface="Times New Roman" pitchFamily="18" charset="0"/>
                <a:ea typeface="宋体" pitchFamily="2" charset="-122"/>
                <a:cs typeface="+mn-cs"/>
              </a:rPr>
              <a:t>= 12 -4 = 8</a:t>
            </a:r>
          </a:p>
        </p:txBody>
      </p:sp>
    </p:spTree>
    <p:extLst>
      <p:ext uri="{BB962C8B-B14F-4D97-AF65-F5344CB8AC3E}">
        <p14:creationId xmlns:p14="http://schemas.microsoft.com/office/powerpoint/2010/main" val="3413404112"/>
      </p:ext>
    </p:extLst>
  </p:cSld>
  <p:clrMapOvr>
    <a:masterClrMapping/>
  </p:clrMapOvr>
  <p:transition>
    <p:dissolv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Box 2">
            <a:extLst>
              <a:ext uri="{FF2B5EF4-FFF2-40B4-BE49-F238E27FC236}">
                <a16:creationId xmlns:a16="http://schemas.microsoft.com/office/drawing/2014/main" id="{BFD68850-F629-453D-97B0-9924EA94A678}"/>
              </a:ext>
            </a:extLst>
          </p:cNvPr>
          <p:cNvSpPr txBox="1">
            <a:spLocks noChangeArrowheads="1"/>
          </p:cNvSpPr>
          <p:nvPr/>
        </p:nvSpPr>
        <p:spPr bwMode="auto">
          <a:xfrm>
            <a:off x="755650" y="188913"/>
            <a:ext cx="662466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zh-CN" altLang="en-US" sz="3600" b="1" dirty="0">
                <a:solidFill>
                  <a:schemeClr val="bg1"/>
                </a:solidFill>
                <a:latin typeface="Times New Roman" pitchFamily="18" charset="0"/>
              </a:rPr>
              <a:t>讨论</a:t>
            </a:r>
          </a:p>
        </p:txBody>
      </p:sp>
      <p:sp>
        <p:nvSpPr>
          <p:cNvPr id="7" name="Oval 5">
            <a:extLst>
              <a:ext uri="{FF2B5EF4-FFF2-40B4-BE49-F238E27FC236}">
                <a16:creationId xmlns:a16="http://schemas.microsoft.com/office/drawing/2014/main" id="{C98DD235-512F-4593-9502-C47A159D7380}"/>
              </a:ext>
            </a:extLst>
          </p:cNvPr>
          <p:cNvSpPr>
            <a:spLocks noChangeArrowheads="1"/>
          </p:cNvSpPr>
          <p:nvPr/>
        </p:nvSpPr>
        <p:spPr bwMode="auto">
          <a:xfrm>
            <a:off x="1032572" y="2916237"/>
            <a:ext cx="3225800" cy="24511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6">
            <a:extLst>
              <a:ext uri="{FF2B5EF4-FFF2-40B4-BE49-F238E27FC236}">
                <a16:creationId xmlns:a16="http://schemas.microsoft.com/office/drawing/2014/main" id="{41207A7A-9AB9-4157-9CB2-2B0CB6B603FC}"/>
              </a:ext>
            </a:extLst>
          </p:cNvPr>
          <p:cNvSpPr>
            <a:spLocks noChangeShapeType="1"/>
          </p:cNvSpPr>
          <p:nvPr/>
        </p:nvSpPr>
        <p:spPr bwMode="auto">
          <a:xfrm>
            <a:off x="2712147" y="2636838"/>
            <a:ext cx="0" cy="28082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Text Box 7">
            <a:extLst>
              <a:ext uri="{FF2B5EF4-FFF2-40B4-BE49-F238E27FC236}">
                <a16:creationId xmlns:a16="http://schemas.microsoft.com/office/drawing/2014/main" id="{2D19B1BE-46D9-48A5-863D-6729FBD27FCF}"/>
              </a:ext>
            </a:extLst>
          </p:cNvPr>
          <p:cNvSpPr txBox="1">
            <a:spLocks noChangeArrowheads="1"/>
          </p:cNvSpPr>
          <p:nvPr/>
        </p:nvSpPr>
        <p:spPr bwMode="auto">
          <a:xfrm>
            <a:off x="2734372" y="228282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a:latin typeface="Times New Roman" pitchFamily="18" charset="0"/>
                <a:ea typeface="华文新魏" pitchFamily="2" charset="-122"/>
              </a:rPr>
              <a:t>0</a:t>
            </a:r>
          </a:p>
        </p:txBody>
      </p:sp>
      <p:sp>
        <p:nvSpPr>
          <p:cNvPr id="11" name="Text Box 8">
            <a:extLst>
              <a:ext uri="{FF2B5EF4-FFF2-40B4-BE49-F238E27FC236}">
                <a16:creationId xmlns:a16="http://schemas.microsoft.com/office/drawing/2014/main" id="{85BC84F4-3731-429F-B2EE-29C21CED0880}"/>
              </a:ext>
            </a:extLst>
          </p:cNvPr>
          <p:cNvSpPr txBox="1">
            <a:spLocks noChangeArrowheads="1"/>
          </p:cNvSpPr>
          <p:nvPr/>
        </p:nvSpPr>
        <p:spPr bwMode="auto">
          <a:xfrm>
            <a:off x="3267772" y="258762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a:latin typeface="Times New Roman" pitchFamily="18" charset="0"/>
                <a:ea typeface="华文新魏" pitchFamily="2" charset="-122"/>
              </a:rPr>
              <a:t>1</a:t>
            </a:r>
          </a:p>
        </p:txBody>
      </p:sp>
      <p:sp>
        <p:nvSpPr>
          <p:cNvPr id="12" name="Text Box 9">
            <a:extLst>
              <a:ext uri="{FF2B5EF4-FFF2-40B4-BE49-F238E27FC236}">
                <a16:creationId xmlns:a16="http://schemas.microsoft.com/office/drawing/2014/main" id="{3E16586D-EFB2-452C-806C-B33129FCF3F0}"/>
              </a:ext>
            </a:extLst>
          </p:cNvPr>
          <p:cNvSpPr txBox="1">
            <a:spLocks noChangeArrowheads="1"/>
          </p:cNvSpPr>
          <p:nvPr/>
        </p:nvSpPr>
        <p:spPr bwMode="auto">
          <a:xfrm>
            <a:off x="2886772" y="5492750"/>
            <a:ext cx="146546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dirty="0">
                <a:latin typeface="Times New Roman" pitchFamily="18" charset="0"/>
                <a:ea typeface="华文新魏" pitchFamily="2" charset="-122"/>
              </a:rPr>
              <a:t>7FH </a:t>
            </a:r>
            <a:r>
              <a:rPr lang="en-US" altLang="zh-CN" sz="2400" b="1" dirty="0">
                <a:latin typeface="Times New Roman" pitchFamily="18" charset="0"/>
                <a:ea typeface="华文新魏" pitchFamily="2" charset="-122"/>
              </a:rPr>
              <a:t>/</a:t>
            </a:r>
            <a:r>
              <a:rPr lang="zh-CN" altLang="en-US" sz="2400" b="1" dirty="0">
                <a:latin typeface="Times New Roman" pitchFamily="18" charset="0"/>
                <a:ea typeface="华文新魏" pitchFamily="2" charset="-122"/>
              </a:rPr>
              <a:t> </a:t>
            </a:r>
            <a:r>
              <a:rPr lang="en-US" altLang="zh-CN" sz="2400" b="1" dirty="0">
                <a:latin typeface="Times New Roman" pitchFamily="18" charset="0"/>
                <a:ea typeface="华文新魏" pitchFamily="2" charset="-122"/>
              </a:rPr>
              <a:t>127</a:t>
            </a:r>
            <a:endParaRPr kumimoji="1" lang="en-US" altLang="zh-CN" sz="2400" b="1" dirty="0">
              <a:latin typeface="Times New Roman" pitchFamily="18" charset="0"/>
              <a:ea typeface="华文新魏" pitchFamily="2" charset="-122"/>
            </a:endParaRPr>
          </a:p>
        </p:txBody>
      </p:sp>
      <p:sp>
        <p:nvSpPr>
          <p:cNvPr id="13" name="Text Box 10">
            <a:extLst>
              <a:ext uri="{FF2B5EF4-FFF2-40B4-BE49-F238E27FC236}">
                <a16:creationId xmlns:a16="http://schemas.microsoft.com/office/drawing/2014/main" id="{915ADEAF-C0F8-4188-AB73-F98B7E135A66}"/>
              </a:ext>
            </a:extLst>
          </p:cNvPr>
          <p:cNvSpPr txBox="1">
            <a:spLocks noChangeArrowheads="1"/>
          </p:cNvSpPr>
          <p:nvPr/>
        </p:nvSpPr>
        <p:spPr bwMode="auto">
          <a:xfrm>
            <a:off x="1478334" y="5500042"/>
            <a:ext cx="13805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dirty="0">
                <a:latin typeface="Times New Roman" pitchFamily="18" charset="0"/>
                <a:ea typeface="华文新魏" pitchFamily="2" charset="-122"/>
              </a:rPr>
              <a:t>80H/-128</a:t>
            </a:r>
          </a:p>
        </p:txBody>
      </p:sp>
      <p:sp>
        <p:nvSpPr>
          <p:cNvPr id="14" name="Text Box 11">
            <a:extLst>
              <a:ext uri="{FF2B5EF4-FFF2-40B4-BE49-F238E27FC236}">
                <a16:creationId xmlns:a16="http://schemas.microsoft.com/office/drawing/2014/main" id="{92214E3A-8C96-45BF-88D4-B39B47C6306F}"/>
              </a:ext>
            </a:extLst>
          </p:cNvPr>
          <p:cNvSpPr txBox="1">
            <a:spLocks noChangeArrowheads="1"/>
          </p:cNvSpPr>
          <p:nvPr/>
        </p:nvSpPr>
        <p:spPr bwMode="auto">
          <a:xfrm>
            <a:off x="1454847" y="2511425"/>
            <a:ext cx="11689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dirty="0">
                <a:latin typeface="Times New Roman" pitchFamily="18" charset="0"/>
                <a:ea typeface="华文新魏" pitchFamily="2" charset="-122"/>
              </a:rPr>
              <a:t>FFH/ -1</a:t>
            </a:r>
          </a:p>
        </p:txBody>
      </p:sp>
      <p:sp>
        <p:nvSpPr>
          <p:cNvPr id="16" name="Text Box 13">
            <a:extLst>
              <a:ext uri="{FF2B5EF4-FFF2-40B4-BE49-F238E27FC236}">
                <a16:creationId xmlns:a16="http://schemas.microsoft.com/office/drawing/2014/main" id="{F3545D8C-21C4-4D8C-9C6A-4175782E82C7}"/>
              </a:ext>
            </a:extLst>
          </p:cNvPr>
          <p:cNvSpPr txBox="1">
            <a:spLocks noChangeArrowheads="1"/>
          </p:cNvSpPr>
          <p:nvPr/>
        </p:nvSpPr>
        <p:spPr bwMode="auto">
          <a:xfrm>
            <a:off x="3267772" y="5969853"/>
            <a:ext cx="85407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000" b="1" dirty="0">
                <a:latin typeface="Times New Roman" pitchFamily="18" charset="0"/>
                <a:ea typeface="华文新魏" pitchFamily="2" charset="-122"/>
              </a:rPr>
              <a:t>最大正数</a:t>
            </a:r>
          </a:p>
        </p:txBody>
      </p:sp>
      <p:sp>
        <p:nvSpPr>
          <p:cNvPr id="17" name="Text Box 14">
            <a:extLst>
              <a:ext uri="{FF2B5EF4-FFF2-40B4-BE49-F238E27FC236}">
                <a16:creationId xmlns:a16="http://schemas.microsoft.com/office/drawing/2014/main" id="{3CB8DFD3-0B95-4F1A-B3DE-0185A3937300}"/>
              </a:ext>
            </a:extLst>
          </p:cNvPr>
          <p:cNvSpPr txBox="1">
            <a:spLocks noChangeArrowheads="1"/>
          </p:cNvSpPr>
          <p:nvPr/>
        </p:nvSpPr>
        <p:spPr bwMode="auto">
          <a:xfrm>
            <a:off x="1630094" y="5948462"/>
            <a:ext cx="82847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000" b="1" dirty="0">
                <a:latin typeface="Times New Roman" pitchFamily="18" charset="0"/>
                <a:ea typeface="华文新魏" pitchFamily="2" charset="-122"/>
              </a:rPr>
              <a:t>最小负数</a:t>
            </a:r>
          </a:p>
        </p:txBody>
      </p:sp>
      <p:sp>
        <p:nvSpPr>
          <p:cNvPr id="19" name="Text Box 16">
            <a:extLst>
              <a:ext uri="{FF2B5EF4-FFF2-40B4-BE49-F238E27FC236}">
                <a16:creationId xmlns:a16="http://schemas.microsoft.com/office/drawing/2014/main" id="{51A9D5DD-0A60-4A7B-A565-7574AECD369B}"/>
              </a:ext>
            </a:extLst>
          </p:cNvPr>
          <p:cNvSpPr txBox="1">
            <a:spLocks noChangeArrowheads="1"/>
          </p:cNvSpPr>
          <p:nvPr/>
        </p:nvSpPr>
        <p:spPr bwMode="auto">
          <a:xfrm>
            <a:off x="695824" y="2422595"/>
            <a:ext cx="89568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000" dirty="0">
                <a:latin typeface="Times New Roman" pitchFamily="18" charset="0"/>
                <a:ea typeface="华文新魏" pitchFamily="2" charset="-122"/>
              </a:rPr>
              <a:t>最大负数</a:t>
            </a:r>
          </a:p>
        </p:txBody>
      </p:sp>
      <p:sp>
        <p:nvSpPr>
          <p:cNvPr id="20" name="文本框 19">
            <a:extLst>
              <a:ext uri="{FF2B5EF4-FFF2-40B4-BE49-F238E27FC236}">
                <a16:creationId xmlns:a16="http://schemas.microsoft.com/office/drawing/2014/main" id="{89118A7D-2520-42BC-9EB5-58B45AE44B0B}"/>
              </a:ext>
            </a:extLst>
          </p:cNvPr>
          <p:cNvSpPr txBox="1"/>
          <p:nvPr/>
        </p:nvSpPr>
        <p:spPr>
          <a:xfrm>
            <a:off x="487037" y="1387655"/>
            <a:ext cx="7617398" cy="506998"/>
          </a:xfrm>
          <a:prstGeom prst="rect">
            <a:avLst/>
          </a:prstGeom>
          <a:noFill/>
        </p:spPr>
        <p:txBody>
          <a:bodyPr wrap="square">
            <a:spAutoFit/>
          </a:bodyPr>
          <a:lstStyle/>
          <a:p>
            <a:pPr marR="0" lvl="0" algn="l" defTabSz="914400" rtl="0" eaLnBrk="1" fontAlgn="base" latinLnBrk="0" hangingPunct="1">
              <a:lnSpc>
                <a:spcPct val="125000"/>
              </a:lnSpc>
              <a:spcBef>
                <a:spcPct val="0"/>
              </a:spcBef>
              <a:spcAft>
                <a:spcPct val="0"/>
              </a:spcAft>
              <a:buClrTx/>
              <a:buSzTx/>
              <a:tabLst/>
              <a:defRPr/>
            </a:pPr>
            <a:r>
              <a:rPr lang="zh-CN" altLang="en-US" sz="2400" b="1" dirty="0">
                <a:solidFill>
                  <a:srgbClr val="40458C"/>
                </a:solidFill>
                <a:latin typeface="Times New Roman" pitchFamily="18" charset="0"/>
                <a:ea typeface="宋体" pitchFamily="2" charset="-122"/>
              </a:rPr>
              <a:t>一个字节数据：有符号                     </a:t>
            </a:r>
            <a:r>
              <a:rPr lang="en-US" altLang="zh-CN" sz="2400" b="1" dirty="0">
                <a:solidFill>
                  <a:srgbClr val="40458C"/>
                </a:solidFill>
                <a:latin typeface="Times New Roman" pitchFamily="18" charset="0"/>
                <a:ea typeface="宋体" pitchFamily="2" charset="-122"/>
              </a:rPr>
              <a:t>VS    </a:t>
            </a:r>
            <a:r>
              <a:rPr lang="zh-CN" altLang="en-US" sz="2400" b="1" dirty="0">
                <a:solidFill>
                  <a:srgbClr val="40458C"/>
                </a:solidFill>
                <a:latin typeface="Times New Roman" pitchFamily="18" charset="0"/>
                <a:ea typeface="宋体" pitchFamily="2" charset="-122"/>
              </a:rPr>
              <a:t>无符号</a:t>
            </a:r>
            <a:endParaRPr kumimoji="1" lang="en-US" altLang="zh-CN" sz="2400" b="1" i="0" u="none" strike="noStrike" kern="1200" cap="none" spc="0" normalizeH="0" baseline="0" noProof="0" dirty="0">
              <a:ln>
                <a:noFill/>
              </a:ln>
              <a:solidFill>
                <a:srgbClr val="40458C"/>
              </a:solidFill>
              <a:effectLst/>
              <a:uLnTx/>
              <a:uFillTx/>
              <a:latin typeface="Times New Roman" pitchFamily="18" charset="0"/>
              <a:ea typeface="宋体" pitchFamily="2" charset="-122"/>
              <a:cs typeface="+mn-cs"/>
            </a:endParaRPr>
          </a:p>
        </p:txBody>
      </p:sp>
      <p:sp>
        <p:nvSpPr>
          <p:cNvPr id="22" name="Oval 5">
            <a:extLst>
              <a:ext uri="{FF2B5EF4-FFF2-40B4-BE49-F238E27FC236}">
                <a16:creationId xmlns:a16="http://schemas.microsoft.com/office/drawing/2014/main" id="{E8E2D6B1-16B2-473F-B7C2-C0E6B75CF195}"/>
              </a:ext>
            </a:extLst>
          </p:cNvPr>
          <p:cNvSpPr>
            <a:spLocks noChangeArrowheads="1"/>
          </p:cNvSpPr>
          <p:nvPr/>
        </p:nvSpPr>
        <p:spPr bwMode="auto">
          <a:xfrm>
            <a:off x="5401939" y="2910284"/>
            <a:ext cx="3225800" cy="24511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6">
            <a:extLst>
              <a:ext uri="{FF2B5EF4-FFF2-40B4-BE49-F238E27FC236}">
                <a16:creationId xmlns:a16="http://schemas.microsoft.com/office/drawing/2014/main" id="{A468009A-F85C-4A13-A82C-82B02724AE6D}"/>
              </a:ext>
            </a:extLst>
          </p:cNvPr>
          <p:cNvSpPr>
            <a:spLocks noChangeShapeType="1"/>
          </p:cNvSpPr>
          <p:nvPr/>
        </p:nvSpPr>
        <p:spPr bwMode="auto">
          <a:xfrm>
            <a:off x="7081514" y="2630885"/>
            <a:ext cx="0" cy="28082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Text Box 7">
            <a:extLst>
              <a:ext uri="{FF2B5EF4-FFF2-40B4-BE49-F238E27FC236}">
                <a16:creationId xmlns:a16="http://schemas.microsoft.com/office/drawing/2014/main" id="{7E85B976-DCFF-46C4-A9E9-BBFDFFB81B38}"/>
              </a:ext>
            </a:extLst>
          </p:cNvPr>
          <p:cNvSpPr txBox="1">
            <a:spLocks noChangeArrowheads="1"/>
          </p:cNvSpPr>
          <p:nvPr/>
        </p:nvSpPr>
        <p:spPr bwMode="auto">
          <a:xfrm>
            <a:off x="7103739" y="2276872"/>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a:latin typeface="Times New Roman" pitchFamily="18" charset="0"/>
                <a:ea typeface="华文新魏" pitchFamily="2" charset="-122"/>
              </a:rPr>
              <a:t>0</a:t>
            </a:r>
          </a:p>
        </p:txBody>
      </p:sp>
      <p:sp>
        <p:nvSpPr>
          <p:cNvPr id="26" name="Text Box 8">
            <a:extLst>
              <a:ext uri="{FF2B5EF4-FFF2-40B4-BE49-F238E27FC236}">
                <a16:creationId xmlns:a16="http://schemas.microsoft.com/office/drawing/2014/main" id="{F0D989C2-2FB1-4CB5-9EC5-9137F02FB9E1}"/>
              </a:ext>
            </a:extLst>
          </p:cNvPr>
          <p:cNvSpPr txBox="1">
            <a:spLocks noChangeArrowheads="1"/>
          </p:cNvSpPr>
          <p:nvPr/>
        </p:nvSpPr>
        <p:spPr bwMode="auto">
          <a:xfrm>
            <a:off x="7637139" y="2581672"/>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a:latin typeface="Times New Roman" pitchFamily="18" charset="0"/>
                <a:ea typeface="华文新魏" pitchFamily="2" charset="-122"/>
              </a:rPr>
              <a:t>1</a:t>
            </a:r>
          </a:p>
        </p:txBody>
      </p:sp>
      <p:sp>
        <p:nvSpPr>
          <p:cNvPr id="27" name="Text Box 9">
            <a:extLst>
              <a:ext uri="{FF2B5EF4-FFF2-40B4-BE49-F238E27FC236}">
                <a16:creationId xmlns:a16="http://schemas.microsoft.com/office/drawing/2014/main" id="{82090668-E58E-4CAE-8AF3-26BBCAD94430}"/>
              </a:ext>
            </a:extLst>
          </p:cNvPr>
          <p:cNvSpPr txBox="1">
            <a:spLocks noChangeArrowheads="1"/>
          </p:cNvSpPr>
          <p:nvPr/>
        </p:nvSpPr>
        <p:spPr bwMode="auto">
          <a:xfrm>
            <a:off x="7256139" y="5486797"/>
            <a:ext cx="146546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dirty="0">
                <a:latin typeface="Times New Roman" pitchFamily="18" charset="0"/>
                <a:ea typeface="华文新魏" pitchFamily="2" charset="-122"/>
              </a:rPr>
              <a:t>7FH </a:t>
            </a:r>
            <a:r>
              <a:rPr lang="en-US" altLang="zh-CN" sz="2400" b="1" dirty="0">
                <a:latin typeface="Times New Roman" pitchFamily="18" charset="0"/>
                <a:ea typeface="华文新魏" pitchFamily="2" charset="-122"/>
              </a:rPr>
              <a:t>/</a:t>
            </a:r>
            <a:r>
              <a:rPr lang="zh-CN" altLang="en-US" sz="2400" b="1" dirty="0">
                <a:latin typeface="Times New Roman" pitchFamily="18" charset="0"/>
                <a:ea typeface="华文新魏" pitchFamily="2" charset="-122"/>
              </a:rPr>
              <a:t> </a:t>
            </a:r>
            <a:r>
              <a:rPr lang="en-US" altLang="zh-CN" sz="2400" b="1" dirty="0">
                <a:latin typeface="Times New Roman" pitchFamily="18" charset="0"/>
                <a:ea typeface="华文新魏" pitchFamily="2" charset="-122"/>
              </a:rPr>
              <a:t>127</a:t>
            </a:r>
            <a:endParaRPr kumimoji="1" lang="en-US" altLang="zh-CN" sz="2400" b="1" dirty="0">
              <a:latin typeface="Times New Roman" pitchFamily="18" charset="0"/>
              <a:ea typeface="华文新魏" pitchFamily="2" charset="-122"/>
            </a:endParaRPr>
          </a:p>
        </p:txBody>
      </p:sp>
      <p:sp>
        <p:nvSpPr>
          <p:cNvPr id="28" name="Text Box 10">
            <a:extLst>
              <a:ext uri="{FF2B5EF4-FFF2-40B4-BE49-F238E27FC236}">
                <a16:creationId xmlns:a16="http://schemas.microsoft.com/office/drawing/2014/main" id="{DF0904A7-0D6F-4C80-94B5-E84F35A703A0}"/>
              </a:ext>
            </a:extLst>
          </p:cNvPr>
          <p:cNvSpPr txBox="1">
            <a:spLocks noChangeArrowheads="1"/>
          </p:cNvSpPr>
          <p:nvPr/>
        </p:nvSpPr>
        <p:spPr bwMode="auto">
          <a:xfrm>
            <a:off x="5847701" y="5494089"/>
            <a:ext cx="12779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dirty="0">
                <a:latin typeface="Times New Roman" pitchFamily="18" charset="0"/>
                <a:ea typeface="华文新魏" pitchFamily="2" charset="-122"/>
              </a:rPr>
              <a:t>80H/128</a:t>
            </a:r>
          </a:p>
        </p:txBody>
      </p:sp>
      <p:sp>
        <p:nvSpPr>
          <p:cNvPr id="29" name="Text Box 11">
            <a:extLst>
              <a:ext uri="{FF2B5EF4-FFF2-40B4-BE49-F238E27FC236}">
                <a16:creationId xmlns:a16="http://schemas.microsoft.com/office/drawing/2014/main" id="{E1A8DB12-FE2D-4E85-8F9C-6961E2403B25}"/>
              </a:ext>
            </a:extLst>
          </p:cNvPr>
          <p:cNvSpPr txBox="1">
            <a:spLocks noChangeArrowheads="1"/>
          </p:cNvSpPr>
          <p:nvPr/>
        </p:nvSpPr>
        <p:spPr bwMode="auto">
          <a:xfrm>
            <a:off x="5824214" y="2505472"/>
            <a:ext cx="137409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dirty="0">
                <a:latin typeface="Times New Roman" pitchFamily="18" charset="0"/>
                <a:ea typeface="华文新魏" pitchFamily="2" charset="-122"/>
              </a:rPr>
              <a:t>FFH/ 255</a:t>
            </a:r>
          </a:p>
        </p:txBody>
      </p:sp>
      <p:sp>
        <p:nvSpPr>
          <p:cNvPr id="34" name="Text Box 16">
            <a:extLst>
              <a:ext uri="{FF2B5EF4-FFF2-40B4-BE49-F238E27FC236}">
                <a16:creationId xmlns:a16="http://schemas.microsoft.com/office/drawing/2014/main" id="{7471AEC9-C61D-440A-A47B-98DDFDC4C91D}"/>
              </a:ext>
            </a:extLst>
          </p:cNvPr>
          <p:cNvSpPr txBox="1">
            <a:spLocks noChangeArrowheads="1"/>
          </p:cNvSpPr>
          <p:nvPr/>
        </p:nvSpPr>
        <p:spPr bwMode="auto">
          <a:xfrm>
            <a:off x="4932040" y="2416642"/>
            <a:ext cx="10288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000" dirty="0">
                <a:latin typeface="Times New Roman" pitchFamily="18" charset="0"/>
                <a:ea typeface="华文新魏" pitchFamily="2" charset="-122"/>
              </a:rPr>
              <a:t>最大数</a:t>
            </a:r>
          </a:p>
        </p:txBody>
      </p:sp>
    </p:spTree>
    <p:extLst>
      <p:ext uri="{BB962C8B-B14F-4D97-AF65-F5344CB8AC3E}">
        <p14:creationId xmlns:p14="http://schemas.microsoft.com/office/powerpoint/2010/main" val="342309555"/>
      </p:ext>
    </p:extLst>
  </p:cSld>
  <p:clrMapOvr>
    <a:masterClrMapping/>
  </p:clrMapOvr>
  <p:transition>
    <p:dissolv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Box 2">
            <a:extLst>
              <a:ext uri="{FF2B5EF4-FFF2-40B4-BE49-F238E27FC236}">
                <a16:creationId xmlns:a16="http://schemas.microsoft.com/office/drawing/2014/main" id="{BFD68850-F629-453D-97B0-9924EA94A678}"/>
              </a:ext>
            </a:extLst>
          </p:cNvPr>
          <p:cNvSpPr txBox="1">
            <a:spLocks noChangeArrowheads="1"/>
          </p:cNvSpPr>
          <p:nvPr/>
        </p:nvSpPr>
        <p:spPr bwMode="auto">
          <a:xfrm>
            <a:off x="755650" y="188913"/>
            <a:ext cx="662466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zh-CN" altLang="en-US" sz="3600" b="1" dirty="0">
                <a:solidFill>
                  <a:schemeClr val="bg1"/>
                </a:solidFill>
                <a:latin typeface="Times New Roman" pitchFamily="18" charset="0"/>
              </a:rPr>
              <a:t>讨论</a:t>
            </a:r>
          </a:p>
        </p:txBody>
      </p:sp>
      <p:sp>
        <p:nvSpPr>
          <p:cNvPr id="7" name="Oval 5">
            <a:extLst>
              <a:ext uri="{FF2B5EF4-FFF2-40B4-BE49-F238E27FC236}">
                <a16:creationId xmlns:a16="http://schemas.microsoft.com/office/drawing/2014/main" id="{C98DD235-512F-4593-9502-C47A159D7380}"/>
              </a:ext>
            </a:extLst>
          </p:cNvPr>
          <p:cNvSpPr>
            <a:spLocks noChangeArrowheads="1"/>
          </p:cNvSpPr>
          <p:nvPr/>
        </p:nvSpPr>
        <p:spPr bwMode="auto">
          <a:xfrm>
            <a:off x="1032572" y="2916237"/>
            <a:ext cx="3225800" cy="24511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6">
            <a:extLst>
              <a:ext uri="{FF2B5EF4-FFF2-40B4-BE49-F238E27FC236}">
                <a16:creationId xmlns:a16="http://schemas.microsoft.com/office/drawing/2014/main" id="{41207A7A-9AB9-4157-9CB2-2B0CB6B603FC}"/>
              </a:ext>
            </a:extLst>
          </p:cNvPr>
          <p:cNvSpPr>
            <a:spLocks noChangeShapeType="1"/>
          </p:cNvSpPr>
          <p:nvPr/>
        </p:nvSpPr>
        <p:spPr bwMode="auto">
          <a:xfrm>
            <a:off x="2712147" y="2636838"/>
            <a:ext cx="0" cy="28082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Text Box 7">
            <a:extLst>
              <a:ext uri="{FF2B5EF4-FFF2-40B4-BE49-F238E27FC236}">
                <a16:creationId xmlns:a16="http://schemas.microsoft.com/office/drawing/2014/main" id="{2D19B1BE-46D9-48A5-863D-6729FBD27FCF}"/>
              </a:ext>
            </a:extLst>
          </p:cNvPr>
          <p:cNvSpPr txBox="1">
            <a:spLocks noChangeArrowheads="1"/>
          </p:cNvSpPr>
          <p:nvPr/>
        </p:nvSpPr>
        <p:spPr bwMode="auto">
          <a:xfrm>
            <a:off x="2734372" y="228282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a:latin typeface="Times New Roman" pitchFamily="18" charset="0"/>
                <a:ea typeface="华文新魏" pitchFamily="2" charset="-122"/>
              </a:rPr>
              <a:t>0</a:t>
            </a:r>
          </a:p>
        </p:txBody>
      </p:sp>
      <p:sp>
        <p:nvSpPr>
          <p:cNvPr id="11" name="Text Box 8">
            <a:extLst>
              <a:ext uri="{FF2B5EF4-FFF2-40B4-BE49-F238E27FC236}">
                <a16:creationId xmlns:a16="http://schemas.microsoft.com/office/drawing/2014/main" id="{85BC84F4-3731-429F-B2EE-29C21CED0880}"/>
              </a:ext>
            </a:extLst>
          </p:cNvPr>
          <p:cNvSpPr txBox="1">
            <a:spLocks noChangeArrowheads="1"/>
          </p:cNvSpPr>
          <p:nvPr/>
        </p:nvSpPr>
        <p:spPr bwMode="auto">
          <a:xfrm>
            <a:off x="3267772" y="258762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a:latin typeface="Times New Roman" pitchFamily="18" charset="0"/>
                <a:ea typeface="华文新魏" pitchFamily="2" charset="-122"/>
              </a:rPr>
              <a:t>1</a:t>
            </a:r>
          </a:p>
        </p:txBody>
      </p:sp>
      <p:sp>
        <p:nvSpPr>
          <p:cNvPr id="12" name="Text Box 9">
            <a:extLst>
              <a:ext uri="{FF2B5EF4-FFF2-40B4-BE49-F238E27FC236}">
                <a16:creationId xmlns:a16="http://schemas.microsoft.com/office/drawing/2014/main" id="{3E16586D-EFB2-452C-806C-B33129FCF3F0}"/>
              </a:ext>
            </a:extLst>
          </p:cNvPr>
          <p:cNvSpPr txBox="1">
            <a:spLocks noChangeArrowheads="1"/>
          </p:cNvSpPr>
          <p:nvPr/>
        </p:nvSpPr>
        <p:spPr bwMode="auto">
          <a:xfrm>
            <a:off x="2886772" y="5492750"/>
            <a:ext cx="21483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dirty="0">
                <a:latin typeface="Times New Roman" pitchFamily="18" charset="0"/>
                <a:ea typeface="华文新魏" pitchFamily="2" charset="-122"/>
              </a:rPr>
              <a:t>7FFFH </a:t>
            </a:r>
            <a:r>
              <a:rPr lang="en-US" altLang="zh-CN" sz="2400" b="1" dirty="0">
                <a:latin typeface="Times New Roman" pitchFamily="18" charset="0"/>
                <a:ea typeface="华文新魏" pitchFamily="2" charset="-122"/>
              </a:rPr>
              <a:t>/</a:t>
            </a:r>
            <a:r>
              <a:rPr lang="zh-CN" altLang="en-US" sz="2400" b="1" dirty="0">
                <a:latin typeface="Times New Roman" pitchFamily="18" charset="0"/>
                <a:ea typeface="华文新魏" pitchFamily="2" charset="-122"/>
              </a:rPr>
              <a:t> </a:t>
            </a:r>
            <a:r>
              <a:rPr lang="en-US" altLang="zh-CN" sz="2400" b="1" dirty="0">
                <a:latin typeface="Times New Roman" pitchFamily="18" charset="0"/>
                <a:ea typeface="华文新魏" pitchFamily="2" charset="-122"/>
              </a:rPr>
              <a:t>32767</a:t>
            </a:r>
            <a:endParaRPr kumimoji="1" lang="en-US" altLang="zh-CN" sz="2400" b="1" dirty="0">
              <a:latin typeface="Times New Roman" pitchFamily="18" charset="0"/>
              <a:ea typeface="华文新魏" pitchFamily="2" charset="-122"/>
            </a:endParaRPr>
          </a:p>
        </p:txBody>
      </p:sp>
      <p:sp>
        <p:nvSpPr>
          <p:cNvPr id="13" name="Text Box 10">
            <a:extLst>
              <a:ext uri="{FF2B5EF4-FFF2-40B4-BE49-F238E27FC236}">
                <a16:creationId xmlns:a16="http://schemas.microsoft.com/office/drawing/2014/main" id="{915ADEAF-C0F8-4188-AB73-F98B7E135A66}"/>
              </a:ext>
            </a:extLst>
          </p:cNvPr>
          <p:cNvSpPr txBox="1">
            <a:spLocks noChangeArrowheads="1"/>
          </p:cNvSpPr>
          <p:nvPr/>
        </p:nvSpPr>
        <p:spPr bwMode="auto">
          <a:xfrm>
            <a:off x="755576" y="5487615"/>
            <a:ext cx="199605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dirty="0">
                <a:latin typeface="Times New Roman" pitchFamily="18" charset="0"/>
                <a:ea typeface="华文新魏" pitchFamily="2" charset="-122"/>
              </a:rPr>
              <a:t>8000H/-32768</a:t>
            </a:r>
          </a:p>
        </p:txBody>
      </p:sp>
      <p:sp>
        <p:nvSpPr>
          <p:cNvPr id="14" name="Text Box 11">
            <a:extLst>
              <a:ext uri="{FF2B5EF4-FFF2-40B4-BE49-F238E27FC236}">
                <a16:creationId xmlns:a16="http://schemas.microsoft.com/office/drawing/2014/main" id="{92214E3A-8C96-45BF-88D4-B39B47C6306F}"/>
              </a:ext>
            </a:extLst>
          </p:cNvPr>
          <p:cNvSpPr txBox="1">
            <a:spLocks noChangeArrowheads="1"/>
          </p:cNvSpPr>
          <p:nvPr/>
        </p:nvSpPr>
        <p:spPr bwMode="auto">
          <a:xfrm>
            <a:off x="1116384" y="2449483"/>
            <a:ext cx="151195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dirty="0">
                <a:latin typeface="Times New Roman" pitchFamily="18" charset="0"/>
                <a:ea typeface="华文新魏" pitchFamily="2" charset="-122"/>
              </a:rPr>
              <a:t>FFFFH/ -1</a:t>
            </a:r>
          </a:p>
        </p:txBody>
      </p:sp>
      <p:sp>
        <p:nvSpPr>
          <p:cNvPr id="16" name="Text Box 13">
            <a:extLst>
              <a:ext uri="{FF2B5EF4-FFF2-40B4-BE49-F238E27FC236}">
                <a16:creationId xmlns:a16="http://schemas.microsoft.com/office/drawing/2014/main" id="{F3545D8C-21C4-4D8C-9C6A-4175782E82C7}"/>
              </a:ext>
            </a:extLst>
          </p:cNvPr>
          <p:cNvSpPr txBox="1">
            <a:spLocks noChangeArrowheads="1"/>
          </p:cNvSpPr>
          <p:nvPr/>
        </p:nvSpPr>
        <p:spPr bwMode="auto">
          <a:xfrm>
            <a:off x="3267772" y="5969853"/>
            <a:ext cx="85407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000" b="1" dirty="0">
                <a:latin typeface="Times New Roman" pitchFamily="18" charset="0"/>
                <a:ea typeface="华文新魏" pitchFamily="2" charset="-122"/>
              </a:rPr>
              <a:t>最大正数</a:t>
            </a:r>
          </a:p>
        </p:txBody>
      </p:sp>
      <p:sp>
        <p:nvSpPr>
          <p:cNvPr id="17" name="Text Box 14">
            <a:extLst>
              <a:ext uri="{FF2B5EF4-FFF2-40B4-BE49-F238E27FC236}">
                <a16:creationId xmlns:a16="http://schemas.microsoft.com/office/drawing/2014/main" id="{3CB8DFD3-0B95-4F1A-B3DE-0185A3937300}"/>
              </a:ext>
            </a:extLst>
          </p:cNvPr>
          <p:cNvSpPr txBox="1">
            <a:spLocks noChangeArrowheads="1"/>
          </p:cNvSpPr>
          <p:nvPr/>
        </p:nvSpPr>
        <p:spPr bwMode="auto">
          <a:xfrm>
            <a:off x="1210827" y="5860979"/>
            <a:ext cx="82847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000" b="1" dirty="0">
                <a:latin typeface="Times New Roman" pitchFamily="18" charset="0"/>
                <a:ea typeface="华文新魏" pitchFamily="2" charset="-122"/>
              </a:rPr>
              <a:t>最小负数</a:t>
            </a:r>
          </a:p>
        </p:txBody>
      </p:sp>
      <p:sp>
        <p:nvSpPr>
          <p:cNvPr id="19" name="Text Box 16">
            <a:extLst>
              <a:ext uri="{FF2B5EF4-FFF2-40B4-BE49-F238E27FC236}">
                <a16:creationId xmlns:a16="http://schemas.microsoft.com/office/drawing/2014/main" id="{51A9D5DD-0A60-4A7B-A565-7574AECD369B}"/>
              </a:ext>
            </a:extLst>
          </p:cNvPr>
          <p:cNvSpPr txBox="1">
            <a:spLocks noChangeArrowheads="1"/>
          </p:cNvSpPr>
          <p:nvPr/>
        </p:nvSpPr>
        <p:spPr bwMode="auto">
          <a:xfrm>
            <a:off x="315925" y="2330986"/>
            <a:ext cx="89568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000" dirty="0">
                <a:latin typeface="Times New Roman" pitchFamily="18" charset="0"/>
                <a:ea typeface="华文新魏" pitchFamily="2" charset="-122"/>
              </a:rPr>
              <a:t>最大负数</a:t>
            </a:r>
          </a:p>
        </p:txBody>
      </p:sp>
      <p:sp>
        <p:nvSpPr>
          <p:cNvPr id="20" name="文本框 19">
            <a:extLst>
              <a:ext uri="{FF2B5EF4-FFF2-40B4-BE49-F238E27FC236}">
                <a16:creationId xmlns:a16="http://schemas.microsoft.com/office/drawing/2014/main" id="{89118A7D-2520-42BC-9EB5-58B45AE44B0B}"/>
              </a:ext>
            </a:extLst>
          </p:cNvPr>
          <p:cNvSpPr txBox="1"/>
          <p:nvPr/>
        </p:nvSpPr>
        <p:spPr>
          <a:xfrm>
            <a:off x="487037" y="1387655"/>
            <a:ext cx="7617398" cy="506998"/>
          </a:xfrm>
          <a:prstGeom prst="rect">
            <a:avLst/>
          </a:prstGeom>
          <a:noFill/>
        </p:spPr>
        <p:txBody>
          <a:bodyPr wrap="square">
            <a:spAutoFit/>
          </a:bodyPr>
          <a:lstStyle/>
          <a:p>
            <a:pPr marR="0" lvl="0" algn="l" defTabSz="914400" rtl="0" eaLnBrk="1" fontAlgn="base" latinLnBrk="0" hangingPunct="1">
              <a:lnSpc>
                <a:spcPct val="125000"/>
              </a:lnSpc>
              <a:spcBef>
                <a:spcPct val="0"/>
              </a:spcBef>
              <a:spcAft>
                <a:spcPct val="0"/>
              </a:spcAft>
              <a:buClrTx/>
              <a:buSzTx/>
              <a:tabLst/>
              <a:defRPr/>
            </a:pPr>
            <a:r>
              <a:rPr lang="zh-CN" altLang="en-US" sz="2400" b="1" dirty="0">
                <a:solidFill>
                  <a:srgbClr val="40458C"/>
                </a:solidFill>
                <a:latin typeface="Times New Roman" pitchFamily="18" charset="0"/>
                <a:ea typeface="宋体" pitchFamily="2" charset="-122"/>
              </a:rPr>
              <a:t>一个字数据：有符号                     </a:t>
            </a:r>
            <a:r>
              <a:rPr lang="en-US" altLang="zh-CN" sz="2400" b="1" dirty="0">
                <a:solidFill>
                  <a:srgbClr val="40458C"/>
                </a:solidFill>
                <a:latin typeface="Times New Roman" pitchFamily="18" charset="0"/>
                <a:ea typeface="宋体" pitchFamily="2" charset="-122"/>
              </a:rPr>
              <a:t>VS    </a:t>
            </a:r>
            <a:r>
              <a:rPr lang="zh-CN" altLang="en-US" sz="2400" b="1" dirty="0">
                <a:solidFill>
                  <a:srgbClr val="40458C"/>
                </a:solidFill>
                <a:latin typeface="Times New Roman" pitchFamily="18" charset="0"/>
                <a:ea typeface="宋体" pitchFamily="2" charset="-122"/>
              </a:rPr>
              <a:t>无符号</a:t>
            </a:r>
            <a:endParaRPr kumimoji="1" lang="en-US" altLang="zh-CN" sz="2400" b="1" i="0" u="none" strike="noStrike" kern="1200" cap="none" spc="0" normalizeH="0" baseline="0" noProof="0" dirty="0">
              <a:ln>
                <a:noFill/>
              </a:ln>
              <a:solidFill>
                <a:srgbClr val="40458C"/>
              </a:solidFill>
              <a:effectLst/>
              <a:uLnTx/>
              <a:uFillTx/>
              <a:latin typeface="Times New Roman" pitchFamily="18" charset="0"/>
              <a:ea typeface="宋体" pitchFamily="2" charset="-122"/>
              <a:cs typeface="+mn-cs"/>
            </a:endParaRPr>
          </a:p>
        </p:txBody>
      </p:sp>
      <p:sp>
        <p:nvSpPr>
          <p:cNvPr id="22" name="Oval 5">
            <a:extLst>
              <a:ext uri="{FF2B5EF4-FFF2-40B4-BE49-F238E27FC236}">
                <a16:creationId xmlns:a16="http://schemas.microsoft.com/office/drawing/2014/main" id="{E8E2D6B1-16B2-473F-B7C2-C0E6B75CF195}"/>
              </a:ext>
            </a:extLst>
          </p:cNvPr>
          <p:cNvSpPr>
            <a:spLocks noChangeArrowheads="1"/>
          </p:cNvSpPr>
          <p:nvPr/>
        </p:nvSpPr>
        <p:spPr bwMode="auto">
          <a:xfrm>
            <a:off x="5401939" y="2910284"/>
            <a:ext cx="3225800" cy="24511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6">
            <a:extLst>
              <a:ext uri="{FF2B5EF4-FFF2-40B4-BE49-F238E27FC236}">
                <a16:creationId xmlns:a16="http://schemas.microsoft.com/office/drawing/2014/main" id="{A468009A-F85C-4A13-A82C-82B02724AE6D}"/>
              </a:ext>
            </a:extLst>
          </p:cNvPr>
          <p:cNvSpPr>
            <a:spLocks noChangeShapeType="1"/>
          </p:cNvSpPr>
          <p:nvPr/>
        </p:nvSpPr>
        <p:spPr bwMode="auto">
          <a:xfrm>
            <a:off x="7081514" y="2630885"/>
            <a:ext cx="0" cy="28082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Text Box 7">
            <a:extLst>
              <a:ext uri="{FF2B5EF4-FFF2-40B4-BE49-F238E27FC236}">
                <a16:creationId xmlns:a16="http://schemas.microsoft.com/office/drawing/2014/main" id="{7E85B976-DCFF-46C4-A9E9-BBFDFFB81B38}"/>
              </a:ext>
            </a:extLst>
          </p:cNvPr>
          <p:cNvSpPr txBox="1">
            <a:spLocks noChangeArrowheads="1"/>
          </p:cNvSpPr>
          <p:nvPr/>
        </p:nvSpPr>
        <p:spPr bwMode="auto">
          <a:xfrm>
            <a:off x="7103739" y="2276872"/>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a:latin typeface="Times New Roman" pitchFamily="18" charset="0"/>
                <a:ea typeface="华文新魏" pitchFamily="2" charset="-122"/>
              </a:rPr>
              <a:t>0</a:t>
            </a:r>
          </a:p>
        </p:txBody>
      </p:sp>
      <p:sp>
        <p:nvSpPr>
          <p:cNvPr id="26" name="Text Box 8">
            <a:extLst>
              <a:ext uri="{FF2B5EF4-FFF2-40B4-BE49-F238E27FC236}">
                <a16:creationId xmlns:a16="http://schemas.microsoft.com/office/drawing/2014/main" id="{F0D989C2-2FB1-4CB5-9EC5-9137F02FB9E1}"/>
              </a:ext>
            </a:extLst>
          </p:cNvPr>
          <p:cNvSpPr txBox="1">
            <a:spLocks noChangeArrowheads="1"/>
          </p:cNvSpPr>
          <p:nvPr/>
        </p:nvSpPr>
        <p:spPr bwMode="auto">
          <a:xfrm>
            <a:off x="7637139" y="2581672"/>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a:latin typeface="Times New Roman" pitchFamily="18" charset="0"/>
                <a:ea typeface="华文新魏" pitchFamily="2" charset="-122"/>
              </a:rPr>
              <a:t>1</a:t>
            </a:r>
          </a:p>
        </p:txBody>
      </p:sp>
      <p:sp>
        <p:nvSpPr>
          <p:cNvPr id="27" name="Text Box 9">
            <a:extLst>
              <a:ext uri="{FF2B5EF4-FFF2-40B4-BE49-F238E27FC236}">
                <a16:creationId xmlns:a16="http://schemas.microsoft.com/office/drawing/2014/main" id="{82090668-E58E-4CAE-8AF3-26BBCAD94430}"/>
              </a:ext>
            </a:extLst>
          </p:cNvPr>
          <p:cNvSpPr txBox="1">
            <a:spLocks noChangeArrowheads="1"/>
          </p:cNvSpPr>
          <p:nvPr/>
        </p:nvSpPr>
        <p:spPr bwMode="auto">
          <a:xfrm>
            <a:off x="7256139" y="5486797"/>
            <a:ext cx="130195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dirty="0">
                <a:latin typeface="Times New Roman" pitchFamily="18" charset="0"/>
                <a:ea typeface="华文新魏" pitchFamily="2" charset="-122"/>
              </a:rPr>
              <a:t>7FFFH </a:t>
            </a:r>
            <a:r>
              <a:rPr lang="en-US" altLang="zh-CN" sz="2400" b="1" dirty="0">
                <a:latin typeface="Times New Roman" pitchFamily="18" charset="0"/>
                <a:ea typeface="华文新魏" pitchFamily="2" charset="-122"/>
              </a:rPr>
              <a:t>/</a:t>
            </a:r>
          </a:p>
          <a:p>
            <a:pPr eaLnBrk="1" hangingPunct="1"/>
            <a:r>
              <a:rPr kumimoji="1" lang="en-US" altLang="zh-CN" sz="2400" b="1" dirty="0">
                <a:latin typeface="Times New Roman" pitchFamily="18" charset="0"/>
                <a:ea typeface="华文新魏" pitchFamily="2" charset="-122"/>
              </a:rPr>
              <a:t>32767</a:t>
            </a:r>
          </a:p>
        </p:txBody>
      </p:sp>
      <p:sp>
        <p:nvSpPr>
          <p:cNvPr id="28" name="Text Box 10">
            <a:extLst>
              <a:ext uri="{FF2B5EF4-FFF2-40B4-BE49-F238E27FC236}">
                <a16:creationId xmlns:a16="http://schemas.microsoft.com/office/drawing/2014/main" id="{DF0904A7-0D6F-4C80-94B5-E84F35A703A0}"/>
              </a:ext>
            </a:extLst>
          </p:cNvPr>
          <p:cNvSpPr txBox="1">
            <a:spLocks noChangeArrowheads="1"/>
          </p:cNvSpPr>
          <p:nvPr/>
        </p:nvSpPr>
        <p:spPr bwMode="auto">
          <a:xfrm>
            <a:off x="5847701" y="5494089"/>
            <a:ext cx="112402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dirty="0">
                <a:latin typeface="Times New Roman" pitchFamily="18" charset="0"/>
                <a:ea typeface="华文新魏" pitchFamily="2" charset="-122"/>
              </a:rPr>
              <a:t>8000H/</a:t>
            </a:r>
          </a:p>
          <a:p>
            <a:pPr eaLnBrk="1" hangingPunct="1"/>
            <a:r>
              <a:rPr lang="en-US" altLang="zh-CN" sz="2400" b="1" dirty="0">
                <a:latin typeface="Times New Roman" pitchFamily="18" charset="0"/>
                <a:ea typeface="华文新魏" pitchFamily="2" charset="-122"/>
              </a:rPr>
              <a:t>3276</a:t>
            </a:r>
            <a:r>
              <a:rPr kumimoji="1" lang="en-US" altLang="zh-CN" sz="2400" b="1" dirty="0">
                <a:latin typeface="Times New Roman" pitchFamily="18" charset="0"/>
                <a:ea typeface="华文新魏" pitchFamily="2" charset="-122"/>
              </a:rPr>
              <a:t>8</a:t>
            </a:r>
          </a:p>
        </p:txBody>
      </p:sp>
      <p:sp>
        <p:nvSpPr>
          <p:cNvPr id="29" name="Text Box 11">
            <a:extLst>
              <a:ext uri="{FF2B5EF4-FFF2-40B4-BE49-F238E27FC236}">
                <a16:creationId xmlns:a16="http://schemas.microsoft.com/office/drawing/2014/main" id="{E1A8DB12-FE2D-4E85-8F9C-6961E2403B25}"/>
              </a:ext>
            </a:extLst>
          </p:cNvPr>
          <p:cNvSpPr txBox="1">
            <a:spLocks noChangeArrowheads="1"/>
          </p:cNvSpPr>
          <p:nvPr/>
        </p:nvSpPr>
        <p:spPr bwMode="auto">
          <a:xfrm>
            <a:off x="5076056" y="2546746"/>
            <a:ext cx="20249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dirty="0">
                <a:latin typeface="Times New Roman" pitchFamily="18" charset="0"/>
                <a:ea typeface="华文新魏" pitchFamily="2" charset="-122"/>
              </a:rPr>
              <a:t>FFFFH/ 65535</a:t>
            </a:r>
          </a:p>
        </p:txBody>
      </p:sp>
      <p:sp>
        <p:nvSpPr>
          <p:cNvPr id="34" name="Text Box 16">
            <a:extLst>
              <a:ext uri="{FF2B5EF4-FFF2-40B4-BE49-F238E27FC236}">
                <a16:creationId xmlns:a16="http://schemas.microsoft.com/office/drawing/2014/main" id="{7471AEC9-C61D-440A-A47B-98DDFDC4C91D}"/>
              </a:ext>
            </a:extLst>
          </p:cNvPr>
          <p:cNvSpPr txBox="1">
            <a:spLocks noChangeArrowheads="1"/>
          </p:cNvSpPr>
          <p:nvPr/>
        </p:nvSpPr>
        <p:spPr bwMode="auto">
          <a:xfrm>
            <a:off x="4964956" y="2191117"/>
            <a:ext cx="10288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000" dirty="0">
                <a:latin typeface="Times New Roman" pitchFamily="18" charset="0"/>
                <a:ea typeface="华文新魏" pitchFamily="2" charset="-122"/>
              </a:rPr>
              <a:t>最大数</a:t>
            </a:r>
          </a:p>
        </p:txBody>
      </p:sp>
    </p:spTree>
    <p:extLst>
      <p:ext uri="{BB962C8B-B14F-4D97-AF65-F5344CB8AC3E}">
        <p14:creationId xmlns:p14="http://schemas.microsoft.com/office/powerpoint/2010/main" val="4168903789"/>
      </p:ext>
    </p:extLst>
  </p:cSld>
  <p:clrMapOvr>
    <a:masterClrMapping/>
  </p:clrMapOvr>
  <p:transition>
    <p:dissolv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395536" y="1340768"/>
            <a:ext cx="8136904" cy="4183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marL="457200" indent="-457200" eaLnBrk="1" hangingPunct="1">
              <a:lnSpc>
                <a:spcPct val="125000"/>
              </a:lnSpc>
              <a:spcBef>
                <a:spcPts val="0"/>
              </a:spcBef>
              <a:buFont typeface="Wingdings" panose="05000000000000000000" pitchFamily="2" charset="2"/>
              <a:buChar char="Ø"/>
            </a:pPr>
            <a:r>
              <a:rPr lang="en-US" altLang="zh-CN" sz="2400" b="1" dirty="0">
                <a:solidFill>
                  <a:srgbClr val="FF0000"/>
                </a:solidFill>
                <a:latin typeface="宋体" panose="02010600030101010101" pitchFamily="2" charset="-122"/>
                <a:ea typeface="宋体" panose="02010600030101010101" pitchFamily="2" charset="-122"/>
              </a:rPr>
              <a:t>IA-64</a:t>
            </a:r>
            <a:r>
              <a:rPr lang="zh-CN" altLang="en-US" sz="2400" b="1" dirty="0">
                <a:solidFill>
                  <a:schemeClr val="tx1"/>
                </a:solidFill>
                <a:latin typeface="宋体" panose="02010600030101010101" pitchFamily="2" charset="-122"/>
                <a:ea typeface="宋体" panose="02010600030101010101" pitchFamily="2" charset="-122"/>
              </a:rPr>
              <a:t>架构是一种全新处理器架构，与</a:t>
            </a:r>
            <a:r>
              <a:rPr lang="en-US" altLang="zh-CN" sz="2400" b="1" dirty="0">
                <a:solidFill>
                  <a:schemeClr val="tx1"/>
                </a:solidFill>
                <a:latin typeface="宋体" panose="02010600030101010101" pitchFamily="2" charset="-122"/>
                <a:ea typeface="宋体" panose="02010600030101010101" pitchFamily="2" charset="-122"/>
              </a:rPr>
              <a:t>x86</a:t>
            </a:r>
            <a:r>
              <a:rPr lang="zh-CN" altLang="en-US" sz="2400" b="1" dirty="0">
                <a:solidFill>
                  <a:schemeClr val="tx1"/>
                </a:solidFill>
                <a:latin typeface="宋体" panose="02010600030101010101" pitchFamily="2" charset="-122"/>
                <a:ea typeface="宋体" panose="02010600030101010101" pitchFamily="2" charset="-122"/>
              </a:rPr>
              <a:t>不能兼容。</a:t>
            </a:r>
            <a:endParaRPr lang="en-US" altLang="zh-CN" sz="2400" b="1" dirty="0">
              <a:solidFill>
                <a:schemeClr val="tx1"/>
              </a:solidFill>
              <a:latin typeface="宋体" panose="02010600030101010101" pitchFamily="2" charset="-122"/>
              <a:ea typeface="宋体" panose="02010600030101010101" pitchFamily="2" charset="-122"/>
            </a:endParaRPr>
          </a:p>
          <a:p>
            <a:pPr marL="457200" indent="-457200" eaLnBrk="1" hangingPunct="1">
              <a:lnSpc>
                <a:spcPct val="125000"/>
              </a:lnSpc>
              <a:spcBef>
                <a:spcPts val="0"/>
              </a:spcBef>
              <a:buFont typeface="Wingdings" panose="05000000000000000000" pitchFamily="2" charset="2"/>
              <a:buChar char="Ø"/>
            </a:pPr>
            <a:r>
              <a:rPr lang="zh-CN" altLang="en-US" sz="2400" b="1" dirty="0">
                <a:solidFill>
                  <a:schemeClr val="tx1"/>
                </a:solidFill>
                <a:latin typeface="宋体" panose="02010600030101010101" pitchFamily="2" charset="-122"/>
                <a:ea typeface="宋体" panose="02010600030101010101" pitchFamily="2" charset="-122"/>
              </a:rPr>
              <a:t>为了与</a:t>
            </a:r>
            <a:r>
              <a:rPr lang="en-US" altLang="zh-CN" sz="2400" b="1" dirty="0">
                <a:solidFill>
                  <a:schemeClr val="tx1"/>
                </a:solidFill>
                <a:latin typeface="宋体" panose="02010600030101010101" pitchFamily="2" charset="-122"/>
                <a:ea typeface="宋体" panose="02010600030101010101" pitchFamily="2" charset="-122"/>
              </a:rPr>
              <a:t>IA-32</a:t>
            </a:r>
            <a:r>
              <a:rPr lang="zh-CN" altLang="en-US" sz="2400" b="1" dirty="0">
                <a:solidFill>
                  <a:schemeClr val="tx1"/>
                </a:solidFill>
                <a:latin typeface="宋体" panose="02010600030101010101" pitchFamily="2" charset="-122"/>
                <a:ea typeface="宋体" panose="02010600030101010101" pitchFamily="2" charset="-122"/>
              </a:rPr>
              <a:t>兼容，设计了</a:t>
            </a:r>
            <a:r>
              <a:rPr lang="en-US" altLang="zh-CN" sz="2400" b="1" dirty="0">
                <a:solidFill>
                  <a:srgbClr val="FF0000"/>
                </a:solidFill>
                <a:latin typeface="宋体" panose="02010600030101010101" pitchFamily="2" charset="-122"/>
                <a:ea typeface="宋体" panose="02010600030101010101" pitchFamily="2" charset="-122"/>
              </a:rPr>
              <a:t>x86-64</a:t>
            </a:r>
            <a:r>
              <a:rPr lang="zh-CN" altLang="en-US" sz="2400" b="1" dirty="0">
                <a:solidFill>
                  <a:schemeClr val="tx1"/>
                </a:solidFill>
                <a:latin typeface="宋体" panose="02010600030101010101" pitchFamily="2" charset="-122"/>
                <a:ea typeface="宋体" panose="02010600030101010101" pitchFamily="2" charset="-122"/>
              </a:rPr>
              <a:t>结构</a:t>
            </a:r>
            <a:endParaRPr lang="en-US" altLang="zh-CN" sz="2400" b="1" dirty="0">
              <a:solidFill>
                <a:schemeClr val="tx1"/>
              </a:solidFill>
              <a:latin typeface="宋体" panose="02010600030101010101" pitchFamily="2" charset="-122"/>
              <a:ea typeface="宋体" panose="02010600030101010101" pitchFamily="2" charset="-122"/>
            </a:endParaRPr>
          </a:p>
          <a:p>
            <a:pPr eaLnBrk="1" hangingPunct="1">
              <a:lnSpc>
                <a:spcPct val="125000"/>
              </a:lnSpc>
              <a:spcBef>
                <a:spcPts val="0"/>
              </a:spcBef>
            </a:pPr>
            <a:r>
              <a:rPr lang="en-US" altLang="zh-CN" sz="2400" b="1" dirty="0">
                <a:solidFill>
                  <a:schemeClr val="tx1"/>
                </a:solidFill>
                <a:latin typeface="宋体" panose="02010600030101010101" pitchFamily="2" charset="-122"/>
                <a:ea typeface="宋体" panose="02010600030101010101" pitchFamily="2" charset="-122"/>
              </a:rPr>
              <a:t>   </a:t>
            </a:r>
            <a:r>
              <a:rPr lang="zh-CN" altLang="en-US" sz="2400" b="1" dirty="0">
                <a:solidFill>
                  <a:schemeClr val="tx1"/>
                </a:solidFill>
                <a:latin typeface="宋体" panose="02010600030101010101" pitchFamily="2" charset="-122"/>
                <a:ea typeface="宋体" panose="02010600030101010101" pitchFamily="2" charset="-122"/>
              </a:rPr>
              <a:t>（也称</a:t>
            </a:r>
            <a:r>
              <a:rPr lang="en-US" altLang="zh-CN" sz="2400" b="1" dirty="0">
                <a:solidFill>
                  <a:schemeClr val="tx1"/>
                </a:solidFill>
                <a:latin typeface="宋体" panose="02010600030101010101" pitchFamily="2" charset="-122"/>
                <a:ea typeface="宋体" panose="02010600030101010101" pitchFamily="2" charset="-122"/>
              </a:rPr>
              <a:t>Intel64</a:t>
            </a:r>
            <a:r>
              <a:rPr lang="zh-CN" altLang="en-US" sz="2400" b="1" dirty="0">
                <a:solidFill>
                  <a:schemeClr val="tx1"/>
                </a:solidFill>
                <a:latin typeface="宋体" panose="02010600030101010101" pitchFamily="2" charset="-122"/>
                <a:ea typeface="宋体" panose="02010600030101010101" pitchFamily="2" charset="-122"/>
              </a:rPr>
              <a:t>，</a:t>
            </a:r>
            <a:r>
              <a:rPr lang="en-US" altLang="zh-CN" sz="2400" b="1" dirty="0">
                <a:solidFill>
                  <a:srgbClr val="FF0000"/>
                </a:solidFill>
                <a:latin typeface="宋体" panose="02010600030101010101" pitchFamily="2" charset="-122"/>
                <a:ea typeface="宋体" panose="02010600030101010101" pitchFamily="2" charset="-122"/>
              </a:rPr>
              <a:t>x64</a:t>
            </a:r>
            <a:r>
              <a:rPr lang="zh-CN" altLang="en-US" sz="2400" b="1" dirty="0">
                <a:solidFill>
                  <a:schemeClr val="tx1"/>
                </a:solidFill>
                <a:latin typeface="宋体" panose="02010600030101010101" pitchFamily="2" charset="-122"/>
                <a:ea typeface="宋体" panose="02010600030101010101" pitchFamily="2" charset="-122"/>
              </a:rPr>
              <a:t>）。</a:t>
            </a:r>
            <a:endParaRPr lang="en-US" altLang="zh-CN" sz="2400" b="1" dirty="0">
              <a:solidFill>
                <a:schemeClr val="tx1"/>
              </a:solidFill>
              <a:latin typeface="宋体" panose="02010600030101010101" pitchFamily="2" charset="-122"/>
              <a:ea typeface="宋体" panose="02010600030101010101" pitchFamily="2" charset="-122"/>
            </a:endParaRPr>
          </a:p>
          <a:p>
            <a:pPr marL="457200" indent="-457200" eaLnBrk="1" hangingPunct="1">
              <a:lnSpc>
                <a:spcPct val="125000"/>
              </a:lnSpc>
              <a:spcBef>
                <a:spcPts val="0"/>
              </a:spcBef>
              <a:buFont typeface="Wingdings" panose="05000000000000000000" pitchFamily="2" charset="2"/>
              <a:buChar char="Ø"/>
            </a:pPr>
            <a:r>
              <a:rPr lang="zh-CN" altLang="en-US" sz="2400" b="1" dirty="0">
                <a:solidFill>
                  <a:schemeClr val="tx1"/>
                </a:solidFill>
                <a:latin typeface="宋体" panose="02010600030101010101" pitchFamily="2" charset="-122"/>
                <a:ea typeface="宋体" panose="02010600030101010101" pitchFamily="2" charset="-122"/>
              </a:rPr>
              <a:t>扩充内容：物理内存、指令集、</a:t>
            </a:r>
            <a:r>
              <a:rPr lang="en-US" altLang="zh-CN" sz="2400" b="1" dirty="0">
                <a:solidFill>
                  <a:schemeClr val="tx1"/>
                </a:solidFill>
                <a:latin typeface="宋体" panose="02010600030101010101" pitchFamily="2" charset="-122"/>
                <a:ea typeface="宋体" panose="02010600030101010101" pitchFamily="2" charset="-122"/>
              </a:rPr>
              <a:t>CPU</a:t>
            </a:r>
            <a:r>
              <a:rPr lang="zh-CN" altLang="en-US" sz="2400" b="1" dirty="0">
                <a:solidFill>
                  <a:schemeClr val="tx1"/>
                </a:solidFill>
                <a:latin typeface="宋体" panose="02010600030101010101" pitchFamily="2" charset="-122"/>
                <a:ea typeface="宋体" panose="02010600030101010101" pitchFamily="2" charset="-122"/>
              </a:rPr>
              <a:t>寄存器结构、应用程序的虚拟内存。</a:t>
            </a:r>
            <a:endParaRPr lang="en-US" altLang="zh-CN" sz="2400" b="1" dirty="0">
              <a:solidFill>
                <a:schemeClr val="tx1"/>
              </a:solidFill>
              <a:latin typeface="宋体" panose="02010600030101010101" pitchFamily="2" charset="-122"/>
              <a:ea typeface="宋体" panose="02010600030101010101" pitchFamily="2" charset="-122"/>
            </a:endParaRPr>
          </a:p>
          <a:p>
            <a:pPr marL="457200" indent="-457200" eaLnBrk="1" hangingPunct="1">
              <a:lnSpc>
                <a:spcPct val="125000"/>
              </a:lnSpc>
              <a:spcBef>
                <a:spcPts val="0"/>
              </a:spcBef>
              <a:buFont typeface="Wingdings" panose="05000000000000000000" pitchFamily="2" charset="2"/>
              <a:buChar char="Ø"/>
            </a:pPr>
            <a:r>
              <a:rPr lang="en-US" altLang="zh-CN" sz="2400" b="1" dirty="0">
                <a:solidFill>
                  <a:schemeClr val="tx1"/>
                </a:solidFill>
                <a:latin typeface="宋体" panose="02010600030101010101" pitchFamily="2" charset="-122"/>
                <a:ea typeface="宋体" panose="02010600030101010101" pitchFamily="2" charset="-122"/>
              </a:rPr>
              <a:t>x86</a:t>
            </a:r>
            <a:r>
              <a:rPr lang="zh-CN" altLang="en-US" sz="2400" b="1" dirty="0">
                <a:solidFill>
                  <a:schemeClr val="tx1"/>
                </a:solidFill>
                <a:latin typeface="宋体" panose="02010600030101010101" pitchFamily="2" charset="-122"/>
                <a:ea typeface="宋体" panose="02010600030101010101" pitchFamily="2" charset="-122"/>
              </a:rPr>
              <a:t>从</a:t>
            </a:r>
            <a:r>
              <a:rPr lang="en-US" altLang="zh-CN" sz="2400" b="1" dirty="0">
                <a:solidFill>
                  <a:schemeClr val="tx1"/>
                </a:solidFill>
                <a:latin typeface="宋体" panose="02010600030101010101" pitchFamily="2" charset="-122"/>
                <a:ea typeface="宋体" panose="02010600030101010101" pitchFamily="2" charset="-122"/>
              </a:rPr>
              <a:t>32</a:t>
            </a:r>
            <a:r>
              <a:rPr lang="zh-CN" altLang="en-US" sz="2400" b="1" dirty="0">
                <a:solidFill>
                  <a:schemeClr val="tx1"/>
                </a:solidFill>
                <a:latin typeface="宋体" panose="02010600030101010101" pitchFamily="2" charset="-122"/>
                <a:ea typeface="宋体" panose="02010600030101010101" pitchFamily="2" charset="-122"/>
              </a:rPr>
              <a:t>位到</a:t>
            </a:r>
            <a:r>
              <a:rPr lang="en-US" altLang="zh-CN" sz="2400" b="1" dirty="0">
                <a:solidFill>
                  <a:schemeClr val="tx1"/>
                </a:solidFill>
                <a:latin typeface="宋体" panose="02010600030101010101" pitchFamily="2" charset="-122"/>
                <a:ea typeface="宋体" panose="02010600030101010101" pitchFamily="2" charset="-122"/>
              </a:rPr>
              <a:t>64</a:t>
            </a:r>
            <a:r>
              <a:rPr lang="zh-CN" altLang="en-US" sz="2400" b="1" dirty="0">
                <a:solidFill>
                  <a:schemeClr val="tx1"/>
                </a:solidFill>
                <a:latin typeface="宋体" panose="02010600030101010101" pitchFamily="2" charset="-122"/>
                <a:ea typeface="宋体" panose="02010600030101010101" pitchFamily="2" charset="-122"/>
              </a:rPr>
              <a:t>位的变化，并没有像从</a:t>
            </a:r>
            <a:r>
              <a:rPr lang="en-US" altLang="zh-CN" sz="2400" b="1" dirty="0">
                <a:solidFill>
                  <a:schemeClr val="tx1"/>
                </a:solidFill>
                <a:latin typeface="宋体" panose="02010600030101010101" pitchFamily="2" charset="-122"/>
                <a:ea typeface="宋体" panose="02010600030101010101" pitchFamily="2" charset="-122"/>
              </a:rPr>
              <a:t>16</a:t>
            </a:r>
            <a:r>
              <a:rPr lang="zh-CN" altLang="en-US" sz="2400" b="1" dirty="0">
                <a:solidFill>
                  <a:schemeClr val="tx1"/>
                </a:solidFill>
                <a:latin typeface="宋体" panose="02010600030101010101" pitchFamily="2" charset="-122"/>
                <a:ea typeface="宋体" panose="02010600030101010101" pitchFamily="2" charset="-122"/>
              </a:rPr>
              <a:t>位到</a:t>
            </a:r>
            <a:r>
              <a:rPr lang="en-US" altLang="zh-CN" sz="2400" b="1" dirty="0">
                <a:solidFill>
                  <a:schemeClr val="tx1"/>
                </a:solidFill>
                <a:latin typeface="宋体" panose="02010600030101010101" pitchFamily="2" charset="-122"/>
                <a:ea typeface="宋体" panose="02010600030101010101" pitchFamily="2" charset="-122"/>
              </a:rPr>
              <a:t>32</a:t>
            </a:r>
            <a:r>
              <a:rPr lang="zh-CN" altLang="en-US" sz="2400" b="1" dirty="0">
                <a:solidFill>
                  <a:schemeClr val="tx1"/>
                </a:solidFill>
                <a:latin typeface="宋体" panose="02010600030101010101" pitchFamily="2" charset="-122"/>
                <a:ea typeface="宋体" panose="02010600030101010101" pitchFamily="2" charset="-122"/>
              </a:rPr>
              <a:t>位的变化那样，在</a:t>
            </a:r>
            <a:r>
              <a:rPr lang="zh-CN" altLang="en-US" sz="2400" b="1" dirty="0">
                <a:solidFill>
                  <a:srgbClr val="FF0000"/>
                </a:solidFill>
                <a:latin typeface="宋体" panose="02010600030101010101" pitchFamily="2" charset="-122"/>
                <a:ea typeface="宋体" panose="02010600030101010101" pitchFamily="2" charset="-122"/>
              </a:rPr>
              <a:t>系统软件层</a:t>
            </a:r>
            <a:r>
              <a:rPr lang="zh-CN" altLang="en-US" sz="2400" b="1" dirty="0">
                <a:solidFill>
                  <a:schemeClr val="tx1"/>
                </a:solidFill>
                <a:latin typeface="宋体" panose="02010600030101010101" pitchFamily="2" charset="-122"/>
                <a:ea typeface="宋体" panose="02010600030101010101" pitchFamily="2" charset="-122"/>
              </a:rPr>
              <a:t>面带来了</a:t>
            </a:r>
            <a:r>
              <a:rPr lang="zh-CN" altLang="en-US" sz="2400" b="1" dirty="0">
                <a:solidFill>
                  <a:srgbClr val="FF0000"/>
                </a:solidFill>
                <a:latin typeface="宋体" panose="02010600030101010101" pitchFamily="2" charset="-122"/>
                <a:ea typeface="宋体" panose="02010600030101010101" pitchFamily="2" charset="-122"/>
              </a:rPr>
              <a:t>革命性的变化</a:t>
            </a:r>
            <a:r>
              <a:rPr lang="zh-CN" altLang="en-US" sz="2400" b="1" dirty="0">
                <a:solidFill>
                  <a:schemeClr val="tx1"/>
                </a:solidFill>
                <a:latin typeface="宋体" panose="02010600030101010101" pitchFamily="2" charset="-122"/>
                <a:ea typeface="宋体" panose="02010600030101010101" pitchFamily="2" charset="-122"/>
              </a:rPr>
              <a:t>（例如页式地址管理、多任务的引入等等）。</a:t>
            </a:r>
            <a:endParaRPr lang="en-US" altLang="zh-CN" sz="2400" b="1" dirty="0">
              <a:solidFill>
                <a:schemeClr val="tx1"/>
              </a:solidFill>
              <a:latin typeface="宋体" panose="02010600030101010101" pitchFamily="2" charset="-122"/>
              <a:ea typeface="宋体" panose="02010600030101010101" pitchFamily="2" charset="-122"/>
            </a:endParaRPr>
          </a:p>
          <a:p>
            <a:pPr marL="457200" indent="-457200" eaLnBrk="1" hangingPunct="1">
              <a:lnSpc>
                <a:spcPct val="125000"/>
              </a:lnSpc>
              <a:spcBef>
                <a:spcPts val="0"/>
              </a:spcBef>
              <a:buFont typeface="Wingdings" panose="05000000000000000000" pitchFamily="2" charset="2"/>
              <a:buChar char="Ø"/>
            </a:pPr>
            <a:r>
              <a:rPr lang="zh-CN" altLang="en-US" sz="2400" b="1" dirty="0">
                <a:solidFill>
                  <a:schemeClr val="tx1"/>
                </a:solidFill>
                <a:latin typeface="宋体" panose="02010600030101010101" pitchFamily="2" charset="-122"/>
                <a:ea typeface="宋体" panose="02010600030101010101" pitchFamily="2" charset="-122"/>
              </a:rPr>
              <a:t>操作系统仍然使用以前的各种机制来对硬件进行管理。</a:t>
            </a:r>
          </a:p>
        </p:txBody>
      </p:sp>
      <p:sp>
        <p:nvSpPr>
          <p:cNvPr id="20483" name="Text Box 3"/>
          <p:cNvSpPr txBox="1">
            <a:spLocks noChangeArrowheads="1"/>
          </p:cNvSpPr>
          <p:nvPr/>
        </p:nvSpPr>
        <p:spPr bwMode="auto">
          <a:xfrm>
            <a:off x="395536" y="188640"/>
            <a:ext cx="72723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3600" b="1" dirty="0">
                <a:solidFill>
                  <a:schemeClr val="bg1"/>
                </a:solidFill>
              </a:rPr>
              <a:t>2.1  Intel</a:t>
            </a:r>
            <a:r>
              <a:rPr lang="zh-CN" altLang="en-US" sz="3600" b="1" dirty="0">
                <a:solidFill>
                  <a:schemeClr val="bg1"/>
                </a:solidFill>
              </a:rPr>
              <a:t>微处理器的发展史</a:t>
            </a:r>
          </a:p>
        </p:txBody>
      </p:sp>
    </p:spTree>
    <p:extLst>
      <p:ext uri="{BB962C8B-B14F-4D97-AF65-F5344CB8AC3E}">
        <p14:creationId xmlns:p14="http://schemas.microsoft.com/office/powerpoint/2010/main" val="35000886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Box 2">
            <a:extLst>
              <a:ext uri="{FF2B5EF4-FFF2-40B4-BE49-F238E27FC236}">
                <a16:creationId xmlns:a16="http://schemas.microsoft.com/office/drawing/2014/main" id="{BFD68850-F629-453D-97B0-9924EA94A678}"/>
              </a:ext>
            </a:extLst>
          </p:cNvPr>
          <p:cNvSpPr txBox="1">
            <a:spLocks noChangeArrowheads="1"/>
          </p:cNvSpPr>
          <p:nvPr/>
        </p:nvSpPr>
        <p:spPr bwMode="auto">
          <a:xfrm>
            <a:off x="755650" y="188913"/>
            <a:ext cx="662466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zh-CN" altLang="en-US" sz="3600" b="1" dirty="0">
                <a:solidFill>
                  <a:schemeClr val="bg1"/>
                </a:solidFill>
                <a:latin typeface="Times New Roman" pitchFamily="18" charset="0"/>
              </a:rPr>
              <a:t>测验</a:t>
            </a:r>
          </a:p>
        </p:txBody>
      </p:sp>
      <p:sp>
        <p:nvSpPr>
          <p:cNvPr id="20" name="文本框 19">
            <a:extLst>
              <a:ext uri="{FF2B5EF4-FFF2-40B4-BE49-F238E27FC236}">
                <a16:creationId xmlns:a16="http://schemas.microsoft.com/office/drawing/2014/main" id="{89118A7D-2520-42BC-9EB5-58B45AE44B0B}"/>
              </a:ext>
            </a:extLst>
          </p:cNvPr>
          <p:cNvSpPr txBox="1"/>
          <p:nvPr/>
        </p:nvSpPr>
        <p:spPr>
          <a:xfrm>
            <a:off x="493315" y="1557814"/>
            <a:ext cx="6912768" cy="3280706"/>
          </a:xfrm>
          <a:prstGeom prst="rect">
            <a:avLst/>
          </a:prstGeom>
          <a:noFill/>
        </p:spPr>
        <p:txBody>
          <a:bodyPr wrap="square">
            <a:spAutoFit/>
          </a:bodyPr>
          <a:lstStyle/>
          <a:p>
            <a:pPr marR="0" lvl="0" algn="l" defTabSz="914400" rtl="0" eaLnBrk="1" fontAlgn="base" latinLnBrk="0" hangingPunct="1">
              <a:lnSpc>
                <a:spcPct val="125000"/>
              </a:lnSpc>
              <a:spcBef>
                <a:spcPct val="0"/>
              </a:spcBef>
              <a:spcAft>
                <a:spcPct val="0"/>
              </a:spcAft>
              <a:buClrTx/>
              <a:buSzTx/>
              <a:tabLst/>
              <a:defRPr/>
            </a:pPr>
            <a:r>
              <a:rPr kumimoji="1" lang="en-US" altLang="zh-CN" sz="2400" b="1" i="0" u="none" strike="noStrike" kern="1200" cap="none" spc="0" normalizeH="0" baseline="0" noProof="0" dirty="0">
                <a:ln>
                  <a:noFill/>
                </a:ln>
                <a:solidFill>
                  <a:srgbClr val="40458C"/>
                </a:solidFill>
                <a:effectLst/>
                <a:uLnTx/>
                <a:uFillTx/>
                <a:latin typeface="Times New Roman" pitchFamily="18" charset="0"/>
                <a:ea typeface="宋体" pitchFamily="2" charset="-122"/>
                <a:cs typeface="+mn-cs"/>
              </a:rPr>
              <a:t>void f()</a:t>
            </a:r>
          </a:p>
          <a:p>
            <a:pPr marR="0" lvl="0" algn="l" defTabSz="914400" rtl="0" eaLnBrk="1" fontAlgn="base" latinLnBrk="0" hangingPunct="1">
              <a:lnSpc>
                <a:spcPct val="125000"/>
              </a:lnSpc>
              <a:spcBef>
                <a:spcPct val="0"/>
              </a:spcBef>
              <a:spcAft>
                <a:spcPct val="0"/>
              </a:spcAft>
              <a:buClrTx/>
              <a:buSzTx/>
              <a:tabLst/>
              <a:defRPr/>
            </a:pPr>
            <a:r>
              <a:rPr kumimoji="1" lang="en-US" altLang="zh-CN" sz="2400" b="1" i="0" u="none" strike="noStrike" kern="1200" cap="none" spc="0" normalizeH="0" baseline="0" noProof="0" dirty="0">
                <a:ln>
                  <a:noFill/>
                </a:ln>
                <a:solidFill>
                  <a:srgbClr val="40458C"/>
                </a:solidFill>
                <a:effectLst/>
                <a:uLnTx/>
                <a:uFillTx/>
                <a:latin typeface="Times New Roman" pitchFamily="18" charset="0"/>
                <a:ea typeface="宋体" pitchFamily="2" charset="-122"/>
                <a:cs typeface="+mn-cs"/>
              </a:rPr>
              <a:t>{	char  x = -255;</a:t>
            </a:r>
          </a:p>
          <a:p>
            <a:pPr marR="0" lvl="0" algn="l" defTabSz="914400" rtl="0" eaLnBrk="1" fontAlgn="base" latinLnBrk="0" hangingPunct="1">
              <a:lnSpc>
                <a:spcPct val="125000"/>
              </a:lnSpc>
              <a:spcBef>
                <a:spcPct val="0"/>
              </a:spcBef>
              <a:spcAft>
                <a:spcPct val="0"/>
              </a:spcAft>
              <a:buClrTx/>
              <a:buSzTx/>
              <a:tabLst/>
              <a:defRPr/>
            </a:pPr>
            <a:r>
              <a:rPr kumimoji="1" lang="en-US" altLang="zh-CN" sz="2400" b="1" i="0" u="none" strike="noStrike" kern="1200" cap="none" spc="0" normalizeH="0" baseline="0" noProof="0" dirty="0">
                <a:ln>
                  <a:noFill/>
                </a:ln>
                <a:solidFill>
                  <a:srgbClr val="40458C"/>
                </a:solidFill>
                <a:effectLst/>
                <a:uLnTx/>
                <a:uFillTx/>
                <a:latin typeface="Times New Roman" pitchFamily="18" charset="0"/>
                <a:ea typeface="宋体" pitchFamily="2" charset="-122"/>
                <a:cs typeface="+mn-cs"/>
              </a:rPr>
              <a:t>	char  y = 1;</a:t>
            </a:r>
          </a:p>
          <a:p>
            <a:pPr marR="0" lvl="0" algn="l" defTabSz="914400" rtl="0" eaLnBrk="1" fontAlgn="base" latinLnBrk="0" hangingPunct="1">
              <a:lnSpc>
                <a:spcPct val="125000"/>
              </a:lnSpc>
              <a:spcBef>
                <a:spcPct val="0"/>
              </a:spcBef>
              <a:spcAft>
                <a:spcPct val="0"/>
              </a:spcAft>
              <a:buClrTx/>
              <a:buSzTx/>
              <a:tabLst/>
              <a:defRPr/>
            </a:pPr>
            <a:r>
              <a:rPr kumimoji="1" lang="en-US" altLang="zh-CN" sz="2400" b="1" i="0" u="none" strike="noStrike" kern="1200" cap="none" spc="0" normalizeH="0" baseline="0" noProof="0" dirty="0">
                <a:ln>
                  <a:noFill/>
                </a:ln>
                <a:solidFill>
                  <a:srgbClr val="40458C"/>
                </a:solidFill>
                <a:effectLst/>
                <a:uLnTx/>
                <a:uFillTx/>
                <a:latin typeface="Times New Roman" pitchFamily="18" charset="0"/>
                <a:ea typeface="宋体" pitchFamily="2" charset="-122"/>
                <a:cs typeface="+mn-cs"/>
              </a:rPr>
              <a:t>	if (x == y) </a:t>
            </a:r>
          </a:p>
          <a:p>
            <a:pPr marR="0" lvl="0" algn="l" defTabSz="914400" rtl="0" eaLnBrk="1" fontAlgn="base" latinLnBrk="0" hangingPunct="1">
              <a:lnSpc>
                <a:spcPct val="125000"/>
              </a:lnSpc>
              <a:spcBef>
                <a:spcPct val="0"/>
              </a:spcBef>
              <a:spcAft>
                <a:spcPct val="0"/>
              </a:spcAft>
              <a:buClrTx/>
              <a:buSzTx/>
              <a:tabLst/>
              <a:defRPr/>
            </a:pPr>
            <a:r>
              <a:rPr kumimoji="1" lang="en-US" altLang="zh-CN" sz="2400" b="1" i="0" u="none" strike="noStrike" kern="1200" cap="none" spc="0" normalizeH="0" baseline="0" noProof="0" dirty="0">
                <a:ln>
                  <a:noFill/>
                </a:ln>
                <a:solidFill>
                  <a:srgbClr val="40458C"/>
                </a:solidFill>
                <a:effectLst/>
                <a:uLnTx/>
                <a:uFillTx/>
                <a:latin typeface="Times New Roman" pitchFamily="18" charset="0"/>
                <a:ea typeface="宋体" pitchFamily="2" charset="-122"/>
                <a:cs typeface="+mn-cs"/>
              </a:rPr>
              <a:t>		</a:t>
            </a:r>
            <a:r>
              <a:rPr kumimoji="1" lang="en-US" altLang="zh-CN" sz="2400" b="1" i="0" u="none" strike="noStrike" kern="1200" cap="none" spc="0" normalizeH="0" baseline="0" noProof="0" dirty="0" err="1">
                <a:ln>
                  <a:noFill/>
                </a:ln>
                <a:solidFill>
                  <a:srgbClr val="40458C"/>
                </a:solidFill>
                <a:effectLst/>
                <a:uLnTx/>
                <a:uFillTx/>
                <a:latin typeface="Times New Roman" pitchFamily="18" charset="0"/>
                <a:ea typeface="宋体" pitchFamily="2" charset="-122"/>
                <a:cs typeface="+mn-cs"/>
              </a:rPr>
              <a:t>printf</a:t>
            </a:r>
            <a:r>
              <a:rPr kumimoji="1" lang="en-US" altLang="zh-CN" sz="2400" b="1" i="0" u="none" strike="noStrike" kern="1200" cap="none" spc="0" normalizeH="0" baseline="0" noProof="0" dirty="0">
                <a:ln>
                  <a:noFill/>
                </a:ln>
                <a:solidFill>
                  <a:srgbClr val="40458C"/>
                </a:solidFill>
                <a:effectLst/>
                <a:uLnTx/>
                <a:uFillTx/>
                <a:latin typeface="Times New Roman" pitchFamily="18" charset="0"/>
                <a:ea typeface="宋体" pitchFamily="2" charset="-122"/>
                <a:cs typeface="+mn-cs"/>
              </a:rPr>
              <a:t>("%d %d is equal \n", x, y);</a:t>
            </a:r>
          </a:p>
          <a:p>
            <a:pPr marR="0" lvl="0" algn="l" defTabSz="914400" rtl="0" eaLnBrk="1" fontAlgn="base" latinLnBrk="0" hangingPunct="1">
              <a:lnSpc>
                <a:spcPct val="125000"/>
              </a:lnSpc>
              <a:spcBef>
                <a:spcPct val="0"/>
              </a:spcBef>
              <a:spcAft>
                <a:spcPct val="0"/>
              </a:spcAft>
              <a:buClrTx/>
              <a:buSzTx/>
              <a:tabLst/>
              <a:defRPr/>
            </a:pPr>
            <a:r>
              <a:rPr kumimoji="1" lang="en-US" altLang="zh-CN" sz="2400" b="1" i="0" u="none" strike="noStrike" kern="1200" cap="none" spc="0" normalizeH="0" baseline="0" noProof="0" dirty="0">
                <a:ln>
                  <a:noFill/>
                </a:ln>
                <a:solidFill>
                  <a:srgbClr val="40458C"/>
                </a:solidFill>
                <a:effectLst/>
                <a:uLnTx/>
                <a:uFillTx/>
                <a:latin typeface="Times New Roman" pitchFamily="18" charset="0"/>
                <a:ea typeface="宋体" pitchFamily="2" charset="-122"/>
                <a:cs typeface="+mn-cs"/>
              </a:rPr>
              <a:t>	else </a:t>
            </a:r>
            <a:r>
              <a:rPr kumimoji="1" lang="en-US" altLang="zh-CN" sz="2400" b="1" i="0" u="none" strike="noStrike" kern="1200" cap="none" spc="0" normalizeH="0" baseline="0" noProof="0" dirty="0" err="1">
                <a:ln>
                  <a:noFill/>
                </a:ln>
                <a:solidFill>
                  <a:srgbClr val="40458C"/>
                </a:solidFill>
                <a:effectLst/>
                <a:uLnTx/>
                <a:uFillTx/>
                <a:latin typeface="Times New Roman" pitchFamily="18" charset="0"/>
                <a:ea typeface="宋体" pitchFamily="2" charset="-122"/>
                <a:cs typeface="+mn-cs"/>
              </a:rPr>
              <a:t>printf</a:t>
            </a:r>
            <a:r>
              <a:rPr kumimoji="1" lang="en-US" altLang="zh-CN" sz="2400" b="1" i="0" u="none" strike="noStrike" kern="1200" cap="none" spc="0" normalizeH="0" baseline="0" noProof="0" dirty="0">
                <a:ln>
                  <a:noFill/>
                </a:ln>
                <a:solidFill>
                  <a:srgbClr val="40458C"/>
                </a:solidFill>
                <a:effectLst/>
                <a:uLnTx/>
                <a:uFillTx/>
                <a:latin typeface="Times New Roman" pitchFamily="18" charset="0"/>
                <a:ea typeface="宋体" pitchFamily="2" charset="-122"/>
                <a:cs typeface="+mn-cs"/>
              </a:rPr>
              <a:t>("%d %d not equal\n",</a:t>
            </a:r>
            <a:r>
              <a:rPr kumimoji="1" lang="en-US" altLang="zh-CN" sz="2400" b="1" i="0" u="none" strike="noStrike" kern="1200" cap="none" spc="0" normalizeH="0" baseline="0" noProof="0" dirty="0" err="1">
                <a:ln>
                  <a:noFill/>
                </a:ln>
                <a:solidFill>
                  <a:srgbClr val="40458C"/>
                </a:solidFill>
                <a:effectLst/>
                <a:uLnTx/>
                <a:uFillTx/>
                <a:latin typeface="Times New Roman" pitchFamily="18" charset="0"/>
                <a:ea typeface="宋体" pitchFamily="2" charset="-122"/>
                <a:cs typeface="+mn-cs"/>
              </a:rPr>
              <a:t>x,y</a:t>
            </a:r>
            <a:r>
              <a:rPr kumimoji="1" lang="en-US" altLang="zh-CN" sz="2400" b="1" i="0" u="none" strike="noStrike" kern="1200" cap="none" spc="0" normalizeH="0" baseline="0" noProof="0" dirty="0">
                <a:ln>
                  <a:noFill/>
                </a:ln>
                <a:solidFill>
                  <a:srgbClr val="40458C"/>
                </a:solidFill>
                <a:effectLst/>
                <a:uLnTx/>
                <a:uFillTx/>
                <a:latin typeface="Times New Roman" pitchFamily="18" charset="0"/>
                <a:ea typeface="宋体" pitchFamily="2" charset="-122"/>
                <a:cs typeface="+mn-cs"/>
              </a:rPr>
              <a:t>);</a:t>
            </a:r>
          </a:p>
          <a:p>
            <a:pPr marR="0" lvl="0" algn="l" defTabSz="914400" rtl="0" eaLnBrk="1" fontAlgn="base" latinLnBrk="0" hangingPunct="1">
              <a:lnSpc>
                <a:spcPct val="125000"/>
              </a:lnSpc>
              <a:spcBef>
                <a:spcPct val="0"/>
              </a:spcBef>
              <a:spcAft>
                <a:spcPct val="0"/>
              </a:spcAft>
              <a:buClrTx/>
              <a:buSzTx/>
              <a:tabLst/>
              <a:defRPr/>
            </a:pPr>
            <a:r>
              <a:rPr kumimoji="1" lang="en-US" altLang="zh-CN" sz="2400" b="1" i="0" u="none" strike="noStrike" kern="1200" cap="none" spc="0" normalizeH="0" baseline="0" noProof="0" dirty="0">
                <a:ln>
                  <a:noFill/>
                </a:ln>
                <a:solidFill>
                  <a:srgbClr val="40458C"/>
                </a:solidFill>
                <a:effectLst/>
                <a:uLnTx/>
                <a:uFillTx/>
                <a:latin typeface="Times New Roman" pitchFamily="18" charset="0"/>
                <a:ea typeface="宋体" pitchFamily="2" charset="-122"/>
                <a:cs typeface="+mn-cs"/>
              </a:rPr>
              <a:t>}</a:t>
            </a:r>
          </a:p>
        </p:txBody>
      </p:sp>
      <p:pic>
        <p:nvPicPr>
          <p:cNvPr id="3" name="图片 2">
            <a:extLst>
              <a:ext uri="{FF2B5EF4-FFF2-40B4-BE49-F238E27FC236}">
                <a16:creationId xmlns:a16="http://schemas.microsoft.com/office/drawing/2014/main" id="{10980E5B-E3DE-49BC-AC17-34521BC062EB}"/>
              </a:ext>
            </a:extLst>
          </p:cNvPr>
          <p:cNvPicPr>
            <a:picLocks noChangeAspect="1"/>
          </p:cNvPicPr>
          <p:nvPr/>
        </p:nvPicPr>
        <p:blipFill>
          <a:blip r:embed="rId2"/>
          <a:stretch>
            <a:fillRect/>
          </a:stretch>
        </p:blipFill>
        <p:spPr>
          <a:xfrm>
            <a:off x="755650" y="5445224"/>
            <a:ext cx="2789736" cy="519225"/>
          </a:xfrm>
          <a:prstGeom prst="rect">
            <a:avLst/>
          </a:prstGeom>
        </p:spPr>
      </p:pic>
      <p:sp>
        <p:nvSpPr>
          <p:cNvPr id="5" name="文本框 4">
            <a:extLst>
              <a:ext uri="{FF2B5EF4-FFF2-40B4-BE49-F238E27FC236}">
                <a16:creationId xmlns:a16="http://schemas.microsoft.com/office/drawing/2014/main" id="{63B21E2A-A072-45E8-BB79-0D9AE16576D1}"/>
              </a:ext>
            </a:extLst>
          </p:cNvPr>
          <p:cNvSpPr txBox="1"/>
          <p:nvPr/>
        </p:nvSpPr>
        <p:spPr>
          <a:xfrm>
            <a:off x="5292080" y="4960892"/>
            <a:ext cx="3480611" cy="968663"/>
          </a:xfrm>
          <a:prstGeom prst="rect">
            <a:avLst/>
          </a:prstGeom>
          <a:noFill/>
        </p:spPr>
        <p:txBody>
          <a:bodyPr wrap="square">
            <a:spAutoFit/>
          </a:bodyPr>
          <a:lstStyle/>
          <a:p>
            <a:pPr marR="0" lvl="0" algn="l" defTabSz="914400" rtl="0" eaLnBrk="1" fontAlgn="base" latinLnBrk="0" hangingPunct="1">
              <a:lnSpc>
                <a:spcPct val="125000"/>
              </a:lnSpc>
              <a:spcBef>
                <a:spcPct val="0"/>
              </a:spcBef>
              <a:spcAft>
                <a:spcPct val="0"/>
              </a:spcAft>
              <a:buClrTx/>
              <a:buSzTx/>
              <a:tabLst/>
              <a:defRPr/>
            </a:pPr>
            <a:r>
              <a:rPr kumimoji="1" lang="zh-CN" altLang="en-US" sz="2400" b="1" i="0" u="none" strike="noStrike" kern="1200" cap="none" spc="0" normalizeH="0" baseline="0" noProof="0" dirty="0">
                <a:ln>
                  <a:noFill/>
                </a:ln>
                <a:solidFill>
                  <a:srgbClr val="40458C"/>
                </a:solidFill>
                <a:effectLst/>
                <a:uLnTx/>
                <a:uFillTx/>
                <a:latin typeface="Times New Roman" pitchFamily="18" charset="0"/>
                <a:ea typeface="宋体" pitchFamily="2" charset="-122"/>
                <a:cs typeface="+mn-cs"/>
              </a:rPr>
              <a:t>若 </a:t>
            </a:r>
            <a:r>
              <a:rPr kumimoji="1" lang="en-US" altLang="zh-CN" sz="2400" b="1" i="0" u="none" strike="noStrike" kern="1200" cap="none" spc="0" normalizeH="0" baseline="0" noProof="0" dirty="0">
                <a:ln>
                  <a:noFill/>
                </a:ln>
                <a:solidFill>
                  <a:srgbClr val="40458C"/>
                </a:solidFill>
                <a:effectLst/>
                <a:uLnTx/>
                <a:uFillTx/>
                <a:latin typeface="Times New Roman" pitchFamily="18" charset="0"/>
                <a:ea typeface="宋体" pitchFamily="2" charset="-122"/>
                <a:cs typeface="+mn-cs"/>
              </a:rPr>
              <a:t>char x = 255, y= -1;</a:t>
            </a:r>
          </a:p>
          <a:p>
            <a:pPr marR="0" lvl="0" algn="l" defTabSz="914400" rtl="0" eaLnBrk="1" fontAlgn="base" latinLnBrk="0" hangingPunct="1">
              <a:lnSpc>
                <a:spcPct val="125000"/>
              </a:lnSpc>
              <a:spcBef>
                <a:spcPct val="0"/>
              </a:spcBef>
              <a:spcAft>
                <a:spcPct val="0"/>
              </a:spcAft>
              <a:buClrTx/>
              <a:buSzTx/>
              <a:tabLst/>
              <a:defRPr/>
            </a:pPr>
            <a:r>
              <a:rPr kumimoji="1" lang="zh-CN" altLang="en-US" sz="2400" b="1" i="0" u="none" strike="noStrike" kern="1200" cap="none" spc="0" normalizeH="0" baseline="0" noProof="0" dirty="0">
                <a:ln>
                  <a:noFill/>
                </a:ln>
                <a:solidFill>
                  <a:srgbClr val="40458C"/>
                </a:solidFill>
                <a:effectLst/>
                <a:uLnTx/>
                <a:uFillTx/>
                <a:latin typeface="Times New Roman" pitchFamily="18" charset="0"/>
                <a:ea typeface="宋体" pitchFamily="2" charset="-122"/>
                <a:cs typeface="+mn-cs"/>
              </a:rPr>
              <a:t>结果又如何？</a:t>
            </a:r>
            <a:endParaRPr kumimoji="1" lang="en-US" altLang="zh-CN" sz="2400" b="1" i="0" u="none" strike="noStrike" kern="1200" cap="none" spc="0" normalizeH="0" baseline="0" noProof="0" dirty="0">
              <a:ln>
                <a:noFill/>
              </a:ln>
              <a:solidFill>
                <a:srgbClr val="40458C"/>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674943522"/>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Box 2">
            <a:extLst>
              <a:ext uri="{FF2B5EF4-FFF2-40B4-BE49-F238E27FC236}">
                <a16:creationId xmlns:a16="http://schemas.microsoft.com/office/drawing/2014/main" id="{BFD68850-F629-453D-97B0-9924EA94A678}"/>
              </a:ext>
            </a:extLst>
          </p:cNvPr>
          <p:cNvSpPr txBox="1">
            <a:spLocks noChangeArrowheads="1"/>
          </p:cNvSpPr>
          <p:nvPr/>
        </p:nvSpPr>
        <p:spPr bwMode="auto">
          <a:xfrm>
            <a:off x="755650" y="188913"/>
            <a:ext cx="662466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zh-CN" altLang="en-US" sz="3600" b="1" dirty="0">
                <a:solidFill>
                  <a:schemeClr val="bg1"/>
                </a:solidFill>
                <a:latin typeface="Times New Roman" pitchFamily="18" charset="0"/>
              </a:rPr>
              <a:t>理解 正、负</a:t>
            </a:r>
          </a:p>
        </p:txBody>
      </p:sp>
      <p:sp>
        <p:nvSpPr>
          <p:cNvPr id="5" name="文本框 4">
            <a:extLst>
              <a:ext uri="{FF2B5EF4-FFF2-40B4-BE49-F238E27FC236}">
                <a16:creationId xmlns:a16="http://schemas.microsoft.com/office/drawing/2014/main" id="{63B21E2A-A072-45E8-BB79-0D9AE16576D1}"/>
              </a:ext>
            </a:extLst>
          </p:cNvPr>
          <p:cNvSpPr txBox="1"/>
          <p:nvPr/>
        </p:nvSpPr>
        <p:spPr>
          <a:xfrm>
            <a:off x="5580113" y="1412776"/>
            <a:ext cx="2520280" cy="3738652"/>
          </a:xfrm>
          <a:prstGeom prst="rect">
            <a:avLst/>
          </a:prstGeom>
          <a:noFill/>
        </p:spPr>
        <p:txBody>
          <a:bodyPr wrap="square">
            <a:spAutoFit/>
          </a:bodyPr>
          <a:lstStyle/>
          <a:p>
            <a:pPr marR="0" lvl="0" algn="l" defTabSz="914400" rtl="0" eaLnBrk="1" fontAlgn="base" latinLnBrk="0" hangingPunct="1">
              <a:lnSpc>
                <a:spcPct val="125000"/>
              </a:lnSpc>
              <a:spcBef>
                <a:spcPct val="0"/>
              </a:spcBef>
              <a:spcAft>
                <a:spcPct val="0"/>
              </a:spcAft>
              <a:buClrTx/>
              <a:buSzTx/>
              <a:tabLst/>
              <a:defRPr/>
            </a:pPr>
            <a:r>
              <a:rPr kumimoji="1" lang="zh-CN" altLang="en-US" sz="2400" b="1" i="0" u="none" strike="noStrike" kern="1200" cap="none" spc="0" normalizeH="0" baseline="0" noProof="0" dirty="0">
                <a:ln>
                  <a:noFill/>
                </a:ln>
                <a:solidFill>
                  <a:srgbClr val="40458C"/>
                </a:solidFill>
                <a:effectLst/>
                <a:uLnTx/>
                <a:uFillTx/>
                <a:latin typeface="Times New Roman" pitchFamily="18" charset="0"/>
                <a:ea typeface="宋体" pitchFamily="2" charset="-122"/>
                <a:cs typeface="+mn-cs"/>
              </a:rPr>
              <a:t>正：顺时针转</a:t>
            </a:r>
            <a:endParaRPr lang="en-US" altLang="zh-CN" sz="2400" b="1" dirty="0">
              <a:solidFill>
                <a:srgbClr val="40458C"/>
              </a:solidFill>
              <a:latin typeface="Times New Roman" pitchFamily="18" charset="0"/>
              <a:ea typeface="宋体" pitchFamily="2" charset="-122"/>
            </a:endParaRPr>
          </a:p>
          <a:p>
            <a:pPr marR="0" lvl="0" algn="l" defTabSz="914400" rtl="0" eaLnBrk="1" fontAlgn="base" latinLnBrk="0" hangingPunct="1">
              <a:lnSpc>
                <a:spcPct val="125000"/>
              </a:lnSpc>
              <a:spcBef>
                <a:spcPct val="0"/>
              </a:spcBef>
              <a:spcAft>
                <a:spcPct val="0"/>
              </a:spcAft>
              <a:buClrTx/>
              <a:buSzTx/>
              <a:tabLst/>
              <a:defRPr/>
            </a:pPr>
            <a:r>
              <a:rPr lang="zh-CN" altLang="en-US" sz="2400" b="1" noProof="0" dirty="0">
                <a:solidFill>
                  <a:srgbClr val="40458C"/>
                </a:solidFill>
                <a:latin typeface="Times New Roman" pitchFamily="18" charset="0"/>
                <a:ea typeface="宋体" pitchFamily="2" charset="-122"/>
              </a:rPr>
              <a:t>负：逆时针转</a:t>
            </a:r>
            <a:endParaRPr lang="en-US" altLang="zh-CN" sz="2400" b="1" noProof="0" dirty="0">
              <a:solidFill>
                <a:srgbClr val="40458C"/>
              </a:solidFill>
              <a:latin typeface="Times New Roman" pitchFamily="18" charset="0"/>
              <a:ea typeface="宋体" pitchFamily="2" charset="-122"/>
            </a:endParaRPr>
          </a:p>
          <a:p>
            <a:pPr marR="0" lvl="0" algn="l" defTabSz="914400" rtl="0" eaLnBrk="1" fontAlgn="base" latinLnBrk="0" hangingPunct="1">
              <a:lnSpc>
                <a:spcPct val="125000"/>
              </a:lnSpc>
              <a:spcBef>
                <a:spcPct val="0"/>
              </a:spcBef>
              <a:spcAft>
                <a:spcPct val="0"/>
              </a:spcAft>
              <a:buClrTx/>
              <a:buSzTx/>
              <a:tabLst/>
              <a:defRPr/>
            </a:pPr>
            <a:endParaRPr lang="en-US" altLang="zh-CN" sz="2400" b="1" dirty="0">
              <a:solidFill>
                <a:srgbClr val="40458C"/>
              </a:solidFill>
              <a:latin typeface="Times New Roman" pitchFamily="18" charset="0"/>
              <a:ea typeface="宋体" pitchFamily="2" charset="-122"/>
            </a:endParaRPr>
          </a:p>
          <a:p>
            <a:pPr marR="0" lvl="0" algn="l" defTabSz="914400" rtl="0" eaLnBrk="1" fontAlgn="base" latinLnBrk="0" hangingPunct="1">
              <a:lnSpc>
                <a:spcPct val="125000"/>
              </a:lnSpc>
              <a:spcBef>
                <a:spcPct val="0"/>
              </a:spcBef>
              <a:spcAft>
                <a:spcPct val="0"/>
              </a:spcAft>
              <a:buClrTx/>
              <a:buSzTx/>
              <a:tabLst/>
              <a:defRPr/>
            </a:pPr>
            <a:r>
              <a:rPr lang="en-US" altLang="zh-CN" sz="2400" b="1" dirty="0">
                <a:solidFill>
                  <a:srgbClr val="40458C"/>
                </a:solidFill>
                <a:latin typeface="Times New Roman" pitchFamily="18" charset="0"/>
                <a:ea typeface="宋体" pitchFamily="2" charset="-122"/>
              </a:rPr>
              <a:t>N=8</a:t>
            </a:r>
            <a:r>
              <a:rPr lang="zh-CN" altLang="en-US" sz="2400" b="1" dirty="0">
                <a:solidFill>
                  <a:srgbClr val="40458C"/>
                </a:solidFill>
                <a:latin typeface="Times New Roman" pitchFamily="18" charset="0"/>
                <a:ea typeface="宋体" pitchFamily="2" charset="-122"/>
              </a:rPr>
              <a:t>时（</a:t>
            </a:r>
            <a:r>
              <a:rPr lang="en-US" altLang="zh-CN" sz="2400" b="1" dirty="0">
                <a:solidFill>
                  <a:srgbClr val="40458C"/>
                </a:solidFill>
                <a:latin typeface="Times New Roman" pitchFamily="18" charset="0"/>
                <a:ea typeface="宋体" pitchFamily="2" charset="-122"/>
              </a:rPr>
              <a:t>char</a:t>
            </a:r>
            <a:r>
              <a:rPr lang="zh-CN" altLang="en-US" sz="2400" b="1" dirty="0">
                <a:solidFill>
                  <a:srgbClr val="40458C"/>
                </a:solidFill>
                <a:latin typeface="Times New Roman" pitchFamily="18" charset="0"/>
                <a:ea typeface="宋体" pitchFamily="2" charset="-122"/>
              </a:rPr>
              <a:t>），</a:t>
            </a:r>
            <a:endParaRPr kumimoji="1" lang="en-US" altLang="zh-CN" sz="2400" b="1" i="0" u="none" strike="noStrike" kern="1200" cap="none" spc="0" normalizeH="0" baseline="0" dirty="0">
              <a:ln>
                <a:noFill/>
              </a:ln>
              <a:solidFill>
                <a:srgbClr val="40458C"/>
              </a:solidFill>
              <a:effectLst/>
              <a:uLnTx/>
              <a:uFillTx/>
              <a:latin typeface="Times New Roman" pitchFamily="18" charset="0"/>
              <a:ea typeface="宋体" pitchFamily="2" charset="-122"/>
              <a:cs typeface="+mn-cs"/>
            </a:endParaRPr>
          </a:p>
          <a:p>
            <a:pPr marR="0" lvl="0" algn="l" defTabSz="914400" rtl="0" eaLnBrk="1" fontAlgn="base" latinLnBrk="0" hangingPunct="1">
              <a:lnSpc>
                <a:spcPct val="125000"/>
              </a:lnSpc>
              <a:spcBef>
                <a:spcPct val="0"/>
              </a:spcBef>
              <a:spcAft>
                <a:spcPct val="0"/>
              </a:spcAft>
              <a:buClrTx/>
              <a:buSzTx/>
              <a:tabLst/>
              <a:defRPr/>
            </a:pPr>
            <a:r>
              <a:rPr lang="en-US" altLang="zh-CN" sz="2400" b="1" noProof="0" dirty="0">
                <a:solidFill>
                  <a:srgbClr val="40458C"/>
                </a:solidFill>
                <a:latin typeface="Times New Roman" pitchFamily="18" charset="0"/>
                <a:ea typeface="宋体" pitchFamily="2" charset="-122"/>
              </a:rPr>
              <a:t>+255  《=》-1</a:t>
            </a:r>
          </a:p>
          <a:p>
            <a:pPr marR="0" lvl="0" algn="l" defTabSz="914400" rtl="0" eaLnBrk="1" fontAlgn="base" latinLnBrk="0" hangingPunct="1">
              <a:lnSpc>
                <a:spcPct val="125000"/>
              </a:lnSpc>
              <a:spcBef>
                <a:spcPct val="0"/>
              </a:spcBef>
              <a:spcAft>
                <a:spcPct val="0"/>
              </a:spcAft>
              <a:buClrTx/>
              <a:buSzTx/>
              <a:tabLst/>
              <a:defRPr/>
            </a:pPr>
            <a:r>
              <a:rPr lang="en-US" altLang="zh-CN" sz="2400" b="1" dirty="0">
                <a:solidFill>
                  <a:srgbClr val="40458C"/>
                </a:solidFill>
                <a:latin typeface="Times New Roman" pitchFamily="18" charset="0"/>
                <a:ea typeface="宋体" pitchFamily="2" charset="-122"/>
              </a:rPr>
              <a:t>-255   《=》1</a:t>
            </a:r>
          </a:p>
          <a:p>
            <a:pPr marR="0" lvl="0" algn="l" defTabSz="914400" rtl="0" eaLnBrk="1" fontAlgn="base" latinLnBrk="0" hangingPunct="1">
              <a:lnSpc>
                <a:spcPct val="125000"/>
              </a:lnSpc>
              <a:spcBef>
                <a:spcPct val="0"/>
              </a:spcBef>
              <a:spcAft>
                <a:spcPct val="0"/>
              </a:spcAft>
              <a:buClrTx/>
              <a:buSzTx/>
              <a:tabLst/>
              <a:defRPr/>
            </a:pPr>
            <a:r>
              <a:rPr lang="en-US" altLang="zh-CN" sz="2400" b="1" dirty="0">
                <a:solidFill>
                  <a:srgbClr val="40458C"/>
                </a:solidFill>
                <a:latin typeface="Times New Roman" pitchFamily="18" charset="0"/>
                <a:ea typeface="宋体" pitchFamily="2" charset="-122"/>
              </a:rPr>
              <a:t>+257  《=》1</a:t>
            </a:r>
          </a:p>
          <a:p>
            <a:pPr marR="0" lvl="0" algn="l" defTabSz="914400" rtl="0" eaLnBrk="1" fontAlgn="base" latinLnBrk="0" hangingPunct="1">
              <a:lnSpc>
                <a:spcPct val="125000"/>
              </a:lnSpc>
              <a:spcBef>
                <a:spcPct val="0"/>
              </a:spcBef>
              <a:spcAft>
                <a:spcPct val="0"/>
              </a:spcAft>
              <a:buClrTx/>
              <a:buSzTx/>
              <a:tabLst/>
              <a:defRPr/>
            </a:pPr>
            <a:r>
              <a:rPr lang="en-US" altLang="zh-CN" sz="2400" b="1" dirty="0">
                <a:solidFill>
                  <a:srgbClr val="40458C"/>
                </a:solidFill>
                <a:latin typeface="Times New Roman" pitchFamily="18" charset="0"/>
                <a:ea typeface="宋体" pitchFamily="2" charset="-122"/>
              </a:rPr>
              <a:t>-257   《=》-1</a:t>
            </a:r>
          </a:p>
        </p:txBody>
      </p:sp>
      <p:sp>
        <p:nvSpPr>
          <p:cNvPr id="7" name="椭圆 6">
            <a:extLst>
              <a:ext uri="{FF2B5EF4-FFF2-40B4-BE49-F238E27FC236}">
                <a16:creationId xmlns:a16="http://schemas.microsoft.com/office/drawing/2014/main" id="{9B83CA45-0278-43D5-9F29-3CD52F14A0AE}"/>
              </a:ext>
            </a:extLst>
          </p:cNvPr>
          <p:cNvSpPr/>
          <p:nvPr/>
        </p:nvSpPr>
        <p:spPr bwMode="auto">
          <a:xfrm>
            <a:off x="1440583" y="3775494"/>
            <a:ext cx="1080120" cy="1029962"/>
          </a:xfrm>
          <a:prstGeom prst="ellipse">
            <a:avLst/>
          </a:prstGeom>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4400" b="0" i="0" u="none" strike="noStrike" cap="none" normalizeH="0" baseline="0">
              <a:ln>
                <a:noFill/>
              </a:ln>
              <a:solidFill>
                <a:srgbClr val="FF00FF"/>
              </a:solidFill>
              <a:effectLst/>
              <a:latin typeface="华文新魏" pitchFamily="2" charset="-122"/>
              <a:ea typeface="华文新魏" pitchFamily="2" charset="-122"/>
            </a:endParaRPr>
          </a:p>
        </p:txBody>
      </p:sp>
      <p:sp>
        <p:nvSpPr>
          <p:cNvPr id="8" name="流程图: 或者 7">
            <a:extLst>
              <a:ext uri="{FF2B5EF4-FFF2-40B4-BE49-F238E27FC236}">
                <a16:creationId xmlns:a16="http://schemas.microsoft.com/office/drawing/2014/main" id="{439143DF-9EBD-48AB-A605-E6AB4888166D}"/>
              </a:ext>
            </a:extLst>
          </p:cNvPr>
          <p:cNvSpPr/>
          <p:nvPr/>
        </p:nvSpPr>
        <p:spPr bwMode="auto">
          <a:xfrm>
            <a:off x="1467087" y="4517428"/>
            <a:ext cx="144016" cy="146745"/>
          </a:xfrm>
          <a:prstGeom prst="flowChartOr">
            <a:avLst/>
          </a:prstGeom>
          <a:noFill/>
          <a:ln w="19050" cap="flat" cmpd="sng" algn="ctr">
            <a:solidFill>
              <a:srgbClr val="FF66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4400" b="0" i="0" u="none" strike="noStrike" cap="none" normalizeH="0" baseline="0">
              <a:ln>
                <a:noFill/>
              </a:ln>
              <a:solidFill>
                <a:srgbClr val="FF00FF"/>
              </a:solidFill>
              <a:effectLst/>
              <a:latin typeface="华文新魏" pitchFamily="2" charset="-122"/>
              <a:ea typeface="华文新魏" pitchFamily="2" charset="-122"/>
            </a:endParaRPr>
          </a:p>
        </p:txBody>
      </p:sp>
      <p:sp>
        <p:nvSpPr>
          <p:cNvPr id="9" name="任意多边形: 形状 8">
            <a:extLst>
              <a:ext uri="{FF2B5EF4-FFF2-40B4-BE49-F238E27FC236}">
                <a16:creationId xmlns:a16="http://schemas.microsoft.com/office/drawing/2014/main" id="{61A746FF-6D81-4259-B39E-48FFE4EA0DD1}"/>
              </a:ext>
            </a:extLst>
          </p:cNvPr>
          <p:cNvSpPr/>
          <p:nvPr/>
        </p:nvSpPr>
        <p:spPr bwMode="auto">
          <a:xfrm>
            <a:off x="1222665" y="3678349"/>
            <a:ext cx="742122" cy="980675"/>
          </a:xfrm>
          <a:custGeom>
            <a:avLst/>
            <a:gdLst>
              <a:gd name="connsiteX0" fmla="*/ 742122 w 742122"/>
              <a:gd name="connsiteY0" fmla="*/ 26504 h 980675"/>
              <a:gd name="connsiteX1" fmla="*/ 629479 w 742122"/>
              <a:gd name="connsiteY1" fmla="*/ 19878 h 980675"/>
              <a:gd name="connsiteX2" fmla="*/ 569844 w 742122"/>
              <a:gd name="connsiteY2" fmla="*/ 0 h 980675"/>
              <a:gd name="connsiteX3" fmla="*/ 437322 w 742122"/>
              <a:gd name="connsiteY3" fmla="*/ 6626 h 980675"/>
              <a:gd name="connsiteX4" fmla="*/ 410818 w 742122"/>
              <a:gd name="connsiteY4" fmla="*/ 19878 h 980675"/>
              <a:gd name="connsiteX5" fmla="*/ 390940 w 742122"/>
              <a:gd name="connsiteY5" fmla="*/ 26504 h 980675"/>
              <a:gd name="connsiteX6" fmla="*/ 371061 w 742122"/>
              <a:gd name="connsiteY6" fmla="*/ 39757 h 980675"/>
              <a:gd name="connsiteX7" fmla="*/ 357809 w 742122"/>
              <a:gd name="connsiteY7" fmla="*/ 59635 h 980675"/>
              <a:gd name="connsiteX8" fmla="*/ 318053 w 742122"/>
              <a:gd name="connsiteY8" fmla="*/ 112644 h 980675"/>
              <a:gd name="connsiteX9" fmla="*/ 284922 w 742122"/>
              <a:gd name="connsiteY9" fmla="*/ 159026 h 980675"/>
              <a:gd name="connsiteX10" fmla="*/ 238540 w 742122"/>
              <a:gd name="connsiteY10" fmla="*/ 185530 h 980675"/>
              <a:gd name="connsiteX11" fmla="*/ 198783 w 742122"/>
              <a:gd name="connsiteY11" fmla="*/ 238539 h 980675"/>
              <a:gd name="connsiteX12" fmla="*/ 172279 w 742122"/>
              <a:gd name="connsiteY12" fmla="*/ 265044 h 980675"/>
              <a:gd name="connsiteX13" fmla="*/ 165653 w 742122"/>
              <a:gd name="connsiteY13" fmla="*/ 304800 h 980675"/>
              <a:gd name="connsiteX14" fmla="*/ 152400 w 742122"/>
              <a:gd name="connsiteY14" fmla="*/ 318052 h 980675"/>
              <a:gd name="connsiteX15" fmla="*/ 139148 w 742122"/>
              <a:gd name="connsiteY15" fmla="*/ 337930 h 980675"/>
              <a:gd name="connsiteX16" fmla="*/ 119270 w 742122"/>
              <a:gd name="connsiteY16" fmla="*/ 377687 h 980675"/>
              <a:gd name="connsiteX17" fmla="*/ 112644 w 742122"/>
              <a:gd name="connsiteY17" fmla="*/ 397565 h 980675"/>
              <a:gd name="connsiteX18" fmla="*/ 92766 w 742122"/>
              <a:gd name="connsiteY18" fmla="*/ 424070 h 980675"/>
              <a:gd name="connsiteX19" fmla="*/ 53009 w 742122"/>
              <a:gd name="connsiteY19" fmla="*/ 490330 h 980675"/>
              <a:gd name="connsiteX20" fmla="*/ 46383 w 742122"/>
              <a:gd name="connsiteY20" fmla="*/ 523461 h 980675"/>
              <a:gd name="connsiteX21" fmla="*/ 39757 w 742122"/>
              <a:gd name="connsiteY21" fmla="*/ 549965 h 980675"/>
              <a:gd name="connsiteX22" fmla="*/ 19879 w 742122"/>
              <a:gd name="connsiteY22" fmla="*/ 609600 h 980675"/>
              <a:gd name="connsiteX23" fmla="*/ 6627 w 742122"/>
              <a:gd name="connsiteY23" fmla="*/ 682487 h 980675"/>
              <a:gd name="connsiteX24" fmla="*/ 0 w 742122"/>
              <a:gd name="connsiteY24" fmla="*/ 702365 h 980675"/>
              <a:gd name="connsiteX25" fmla="*/ 26505 w 742122"/>
              <a:gd name="connsiteY25" fmla="*/ 828261 h 980675"/>
              <a:gd name="connsiteX26" fmla="*/ 59635 w 742122"/>
              <a:gd name="connsiteY26" fmla="*/ 861391 h 980675"/>
              <a:gd name="connsiteX27" fmla="*/ 86140 w 742122"/>
              <a:gd name="connsiteY27" fmla="*/ 894522 h 980675"/>
              <a:gd name="connsiteX28" fmla="*/ 119270 w 742122"/>
              <a:gd name="connsiteY28" fmla="*/ 947530 h 980675"/>
              <a:gd name="connsiteX29" fmla="*/ 159027 w 742122"/>
              <a:gd name="connsiteY29" fmla="*/ 967409 h 980675"/>
              <a:gd name="connsiteX30" fmla="*/ 192157 w 742122"/>
              <a:gd name="connsiteY30" fmla="*/ 980661 h 98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42122" h="980675">
                <a:moveTo>
                  <a:pt x="742122" y="26504"/>
                </a:moveTo>
                <a:cubicBezTo>
                  <a:pt x="704574" y="24295"/>
                  <a:pt x="666654" y="25597"/>
                  <a:pt x="629479" y="19878"/>
                </a:cubicBezTo>
                <a:cubicBezTo>
                  <a:pt x="608769" y="16692"/>
                  <a:pt x="569844" y="0"/>
                  <a:pt x="569844" y="0"/>
                </a:cubicBezTo>
                <a:cubicBezTo>
                  <a:pt x="525670" y="2209"/>
                  <a:pt x="481210" y="1140"/>
                  <a:pt x="437322" y="6626"/>
                </a:cubicBezTo>
                <a:cubicBezTo>
                  <a:pt x="427521" y="7851"/>
                  <a:pt x="419897" y="15987"/>
                  <a:pt x="410818" y="19878"/>
                </a:cubicBezTo>
                <a:cubicBezTo>
                  <a:pt x="404398" y="22629"/>
                  <a:pt x="397566" y="24295"/>
                  <a:pt x="390940" y="26504"/>
                </a:cubicBezTo>
                <a:cubicBezTo>
                  <a:pt x="384314" y="30922"/>
                  <a:pt x="376692" y="34126"/>
                  <a:pt x="371061" y="39757"/>
                </a:cubicBezTo>
                <a:cubicBezTo>
                  <a:pt x="365430" y="45388"/>
                  <a:pt x="362493" y="53195"/>
                  <a:pt x="357809" y="59635"/>
                </a:cubicBezTo>
                <a:cubicBezTo>
                  <a:pt x="344818" y="77498"/>
                  <a:pt x="330305" y="94267"/>
                  <a:pt x="318053" y="112644"/>
                </a:cubicBezTo>
                <a:cubicBezTo>
                  <a:pt x="310530" y="123927"/>
                  <a:pt x="293137" y="150811"/>
                  <a:pt x="284922" y="159026"/>
                </a:cubicBezTo>
                <a:cubicBezTo>
                  <a:pt x="271366" y="172582"/>
                  <a:pt x="254131" y="175136"/>
                  <a:pt x="238540" y="185530"/>
                </a:cubicBezTo>
                <a:cubicBezTo>
                  <a:pt x="220906" y="197286"/>
                  <a:pt x="211210" y="226112"/>
                  <a:pt x="198783" y="238539"/>
                </a:cubicBezTo>
                <a:lnTo>
                  <a:pt x="172279" y="265044"/>
                </a:lnTo>
                <a:cubicBezTo>
                  <a:pt x="170070" y="278296"/>
                  <a:pt x="170370" y="292221"/>
                  <a:pt x="165653" y="304800"/>
                </a:cubicBezTo>
                <a:cubicBezTo>
                  <a:pt x="163459" y="310649"/>
                  <a:pt x="156303" y="313174"/>
                  <a:pt x="152400" y="318052"/>
                </a:cubicBezTo>
                <a:cubicBezTo>
                  <a:pt x="147425" y="324270"/>
                  <a:pt x="143565" y="331304"/>
                  <a:pt x="139148" y="337930"/>
                </a:cubicBezTo>
                <a:cubicBezTo>
                  <a:pt x="122494" y="387894"/>
                  <a:pt x="144958" y="326310"/>
                  <a:pt x="119270" y="377687"/>
                </a:cubicBezTo>
                <a:cubicBezTo>
                  <a:pt x="116146" y="383934"/>
                  <a:pt x="116109" y="391501"/>
                  <a:pt x="112644" y="397565"/>
                </a:cubicBezTo>
                <a:cubicBezTo>
                  <a:pt x="107165" y="407154"/>
                  <a:pt x="98129" y="414416"/>
                  <a:pt x="92766" y="424070"/>
                </a:cubicBezTo>
                <a:cubicBezTo>
                  <a:pt x="50712" y="499766"/>
                  <a:pt x="114942" y="412913"/>
                  <a:pt x="53009" y="490330"/>
                </a:cubicBezTo>
                <a:cubicBezTo>
                  <a:pt x="50800" y="501374"/>
                  <a:pt x="48826" y="512467"/>
                  <a:pt x="46383" y="523461"/>
                </a:cubicBezTo>
                <a:cubicBezTo>
                  <a:pt x="44408" y="532351"/>
                  <a:pt x="41543" y="541035"/>
                  <a:pt x="39757" y="549965"/>
                </a:cubicBezTo>
                <a:cubicBezTo>
                  <a:pt x="29555" y="600978"/>
                  <a:pt x="41927" y="576527"/>
                  <a:pt x="19879" y="609600"/>
                </a:cubicBezTo>
                <a:cubicBezTo>
                  <a:pt x="15462" y="633896"/>
                  <a:pt x="11801" y="658341"/>
                  <a:pt x="6627" y="682487"/>
                </a:cubicBezTo>
                <a:cubicBezTo>
                  <a:pt x="5163" y="689316"/>
                  <a:pt x="0" y="695380"/>
                  <a:pt x="0" y="702365"/>
                </a:cubicBezTo>
                <a:cubicBezTo>
                  <a:pt x="0" y="742196"/>
                  <a:pt x="4509" y="792517"/>
                  <a:pt x="26505" y="828261"/>
                </a:cubicBezTo>
                <a:cubicBezTo>
                  <a:pt x="34690" y="841562"/>
                  <a:pt x="49187" y="849783"/>
                  <a:pt x="59635" y="861391"/>
                </a:cubicBezTo>
                <a:cubicBezTo>
                  <a:pt x="69096" y="871903"/>
                  <a:pt x="78295" y="882754"/>
                  <a:pt x="86140" y="894522"/>
                </a:cubicBezTo>
                <a:cubicBezTo>
                  <a:pt x="107136" y="926016"/>
                  <a:pt x="90329" y="918588"/>
                  <a:pt x="119270" y="947530"/>
                </a:cubicBezTo>
                <a:cubicBezTo>
                  <a:pt x="135189" y="963450"/>
                  <a:pt x="140162" y="959324"/>
                  <a:pt x="159027" y="967409"/>
                </a:cubicBezTo>
                <a:cubicBezTo>
                  <a:pt x="192254" y="981649"/>
                  <a:pt x="174592" y="980661"/>
                  <a:pt x="192157" y="980661"/>
                </a:cubicBezTo>
              </a:path>
            </a:pathLst>
          </a:custGeom>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4400" b="0" i="0" u="none" strike="noStrike" cap="none" normalizeH="0" baseline="0">
              <a:ln>
                <a:noFill/>
              </a:ln>
              <a:solidFill>
                <a:srgbClr val="FF00FF"/>
              </a:solidFill>
              <a:effectLst/>
              <a:latin typeface="华文新魏" pitchFamily="2" charset="-122"/>
              <a:ea typeface="华文新魏" pitchFamily="2" charset="-122"/>
            </a:endParaRPr>
          </a:p>
        </p:txBody>
      </p:sp>
      <p:sp>
        <p:nvSpPr>
          <p:cNvPr id="10" name="任意多边形: 形状 9">
            <a:extLst>
              <a:ext uri="{FF2B5EF4-FFF2-40B4-BE49-F238E27FC236}">
                <a16:creationId xmlns:a16="http://schemas.microsoft.com/office/drawing/2014/main" id="{80972A2B-066B-4AD0-ABCE-4AB2A90A1DA6}"/>
              </a:ext>
            </a:extLst>
          </p:cNvPr>
          <p:cNvSpPr/>
          <p:nvPr/>
        </p:nvSpPr>
        <p:spPr bwMode="auto">
          <a:xfrm>
            <a:off x="1275674" y="4506610"/>
            <a:ext cx="198783" cy="231913"/>
          </a:xfrm>
          <a:custGeom>
            <a:avLst/>
            <a:gdLst>
              <a:gd name="connsiteX0" fmla="*/ 112644 w 198783"/>
              <a:gd name="connsiteY0" fmla="*/ 0 h 231913"/>
              <a:gd name="connsiteX1" fmla="*/ 145774 w 198783"/>
              <a:gd name="connsiteY1" fmla="*/ 33130 h 231913"/>
              <a:gd name="connsiteX2" fmla="*/ 165652 w 198783"/>
              <a:gd name="connsiteY2" fmla="*/ 66261 h 231913"/>
              <a:gd name="connsiteX3" fmla="*/ 198783 w 198783"/>
              <a:gd name="connsiteY3" fmla="*/ 145774 h 231913"/>
              <a:gd name="connsiteX4" fmla="*/ 39757 w 198783"/>
              <a:gd name="connsiteY4" fmla="*/ 185530 h 231913"/>
              <a:gd name="connsiteX5" fmla="*/ 19878 w 198783"/>
              <a:gd name="connsiteY5" fmla="*/ 218661 h 231913"/>
              <a:gd name="connsiteX6" fmla="*/ 0 w 198783"/>
              <a:gd name="connsiteY6" fmla="*/ 231913 h 23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783" h="231913">
                <a:moveTo>
                  <a:pt x="112644" y="0"/>
                </a:moveTo>
                <a:cubicBezTo>
                  <a:pt x="123687" y="11043"/>
                  <a:pt x="136018" y="20935"/>
                  <a:pt x="145774" y="33130"/>
                </a:cubicBezTo>
                <a:cubicBezTo>
                  <a:pt x="153819" y="43187"/>
                  <a:pt x="159398" y="55003"/>
                  <a:pt x="165652" y="66261"/>
                </a:cubicBezTo>
                <a:cubicBezTo>
                  <a:pt x="182338" y="96296"/>
                  <a:pt x="184999" y="109018"/>
                  <a:pt x="198783" y="145774"/>
                </a:cubicBezTo>
                <a:cubicBezTo>
                  <a:pt x="164147" y="232363"/>
                  <a:pt x="210984" y="144435"/>
                  <a:pt x="39757" y="185530"/>
                </a:cubicBezTo>
                <a:cubicBezTo>
                  <a:pt x="27234" y="188536"/>
                  <a:pt x="28260" y="208882"/>
                  <a:pt x="19878" y="218661"/>
                </a:cubicBezTo>
                <a:cubicBezTo>
                  <a:pt x="14695" y="224707"/>
                  <a:pt x="0" y="231913"/>
                  <a:pt x="0" y="231913"/>
                </a:cubicBezTo>
              </a:path>
            </a:pathLst>
          </a:cu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4400" b="0" i="0" u="none" strike="noStrike" cap="none" normalizeH="0" baseline="0">
              <a:ln>
                <a:noFill/>
              </a:ln>
              <a:solidFill>
                <a:srgbClr val="FF00FF"/>
              </a:solidFill>
              <a:effectLst/>
              <a:latin typeface="华文新魏" pitchFamily="2" charset="-122"/>
              <a:ea typeface="华文新魏" pitchFamily="2" charset="-122"/>
            </a:endParaRPr>
          </a:p>
        </p:txBody>
      </p:sp>
      <p:sp>
        <p:nvSpPr>
          <p:cNvPr id="11" name="椭圆 10">
            <a:extLst>
              <a:ext uri="{FF2B5EF4-FFF2-40B4-BE49-F238E27FC236}">
                <a16:creationId xmlns:a16="http://schemas.microsoft.com/office/drawing/2014/main" id="{D7645E02-12F6-436C-B6D0-C396B93BF5B2}"/>
              </a:ext>
            </a:extLst>
          </p:cNvPr>
          <p:cNvSpPr/>
          <p:nvPr/>
        </p:nvSpPr>
        <p:spPr bwMode="auto">
          <a:xfrm>
            <a:off x="3637047" y="1549567"/>
            <a:ext cx="1080120" cy="1029962"/>
          </a:xfrm>
          <a:prstGeom prst="ellipse">
            <a:avLst/>
          </a:prstGeom>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4400" b="0" i="0" u="none" strike="noStrike" cap="none" normalizeH="0" baseline="0">
              <a:ln>
                <a:noFill/>
              </a:ln>
              <a:solidFill>
                <a:srgbClr val="FF00FF"/>
              </a:solidFill>
              <a:effectLst/>
              <a:latin typeface="华文新魏" pitchFamily="2" charset="-122"/>
              <a:ea typeface="华文新魏" pitchFamily="2" charset="-122"/>
            </a:endParaRPr>
          </a:p>
        </p:txBody>
      </p:sp>
      <p:sp>
        <p:nvSpPr>
          <p:cNvPr id="12" name="流程图: 或者 11">
            <a:extLst>
              <a:ext uri="{FF2B5EF4-FFF2-40B4-BE49-F238E27FC236}">
                <a16:creationId xmlns:a16="http://schemas.microsoft.com/office/drawing/2014/main" id="{BC876EE3-9EF2-4E76-8F6F-AF792AC65138}"/>
              </a:ext>
            </a:extLst>
          </p:cNvPr>
          <p:cNvSpPr/>
          <p:nvPr/>
        </p:nvSpPr>
        <p:spPr bwMode="auto">
          <a:xfrm>
            <a:off x="3663551" y="2291501"/>
            <a:ext cx="144016" cy="146745"/>
          </a:xfrm>
          <a:prstGeom prst="flowChartOr">
            <a:avLst/>
          </a:prstGeom>
          <a:noFill/>
          <a:ln w="19050" cap="flat" cmpd="sng" algn="ctr">
            <a:solidFill>
              <a:srgbClr val="FF66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4400" b="0" i="0" u="none" strike="noStrike" cap="none" normalizeH="0" baseline="0">
              <a:ln>
                <a:noFill/>
              </a:ln>
              <a:solidFill>
                <a:srgbClr val="FF00FF"/>
              </a:solidFill>
              <a:effectLst/>
              <a:latin typeface="华文新魏" pitchFamily="2" charset="-122"/>
              <a:ea typeface="华文新魏" pitchFamily="2" charset="-122"/>
            </a:endParaRPr>
          </a:p>
        </p:txBody>
      </p:sp>
      <p:sp>
        <p:nvSpPr>
          <p:cNvPr id="13" name="任意多边形: 形状 12">
            <a:extLst>
              <a:ext uri="{FF2B5EF4-FFF2-40B4-BE49-F238E27FC236}">
                <a16:creationId xmlns:a16="http://schemas.microsoft.com/office/drawing/2014/main" id="{271A7B08-53A2-468F-9819-285796F2B8BC}"/>
              </a:ext>
            </a:extLst>
          </p:cNvPr>
          <p:cNvSpPr/>
          <p:nvPr/>
        </p:nvSpPr>
        <p:spPr bwMode="auto">
          <a:xfrm>
            <a:off x="3635896" y="1412776"/>
            <a:ext cx="1245728" cy="1341330"/>
          </a:xfrm>
          <a:custGeom>
            <a:avLst/>
            <a:gdLst>
              <a:gd name="connsiteX0" fmla="*/ 496957 w 1245728"/>
              <a:gd name="connsiteY0" fmla="*/ 42617 h 1341330"/>
              <a:gd name="connsiteX1" fmla="*/ 530087 w 1245728"/>
              <a:gd name="connsiteY1" fmla="*/ 35991 h 1341330"/>
              <a:gd name="connsiteX2" fmla="*/ 563218 w 1245728"/>
              <a:gd name="connsiteY2" fmla="*/ 22738 h 1341330"/>
              <a:gd name="connsiteX3" fmla="*/ 609600 w 1245728"/>
              <a:gd name="connsiteY3" fmla="*/ 16112 h 1341330"/>
              <a:gd name="connsiteX4" fmla="*/ 762000 w 1245728"/>
              <a:gd name="connsiteY4" fmla="*/ 16112 h 1341330"/>
              <a:gd name="connsiteX5" fmla="*/ 834887 w 1245728"/>
              <a:gd name="connsiteY5" fmla="*/ 69121 h 1341330"/>
              <a:gd name="connsiteX6" fmla="*/ 887896 w 1245728"/>
              <a:gd name="connsiteY6" fmla="*/ 95625 h 1341330"/>
              <a:gd name="connsiteX7" fmla="*/ 934279 w 1245728"/>
              <a:gd name="connsiteY7" fmla="*/ 122130 h 1341330"/>
              <a:gd name="connsiteX8" fmla="*/ 954157 w 1245728"/>
              <a:gd name="connsiteY8" fmla="*/ 142008 h 1341330"/>
              <a:gd name="connsiteX9" fmla="*/ 1013792 w 1245728"/>
              <a:gd name="connsiteY9" fmla="*/ 168512 h 1341330"/>
              <a:gd name="connsiteX10" fmla="*/ 1080052 w 1245728"/>
              <a:gd name="connsiteY10" fmla="*/ 228147 h 1341330"/>
              <a:gd name="connsiteX11" fmla="*/ 1099931 w 1245728"/>
              <a:gd name="connsiteY11" fmla="*/ 248025 h 1341330"/>
              <a:gd name="connsiteX12" fmla="*/ 1126435 w 1245728"/>
              <a:gd name="connsiteY12" fmla="*/ 281156 h 1341330"/>
              <a:gd name="connsiteX13" fmla="*/ 1186070 w 1245728"/>
              <a:gd name="connsiteY13" fmla="*/ 327538 h 1341330"/>
              <a:gd name="connsiteX14" fmla="*/ 1212574 w 1245728"/>
              <a:gd name="connsiteY14" fmla="*/ 380547 h 1341330"/>
              <a:gd name="connsiteX15" fmla="*/ 1232452 w 1245728"/>
              <a:gd name="connsiteY15" fmla="*/ 420304 h 1341330"/>
              <a:gd name="connsiteX16" fmla="*/ 1239079 w 1245728"/>
              <a:gd name="connsiteY16" fmla="*/ 453434 h 1341330"/>
              <a:gd name="connsiteX17" fmla="*/ 1245705 w 1245728"/>
              <a:gd name="connsiteY17" fmla="*/ 479938 h 1341330"/>
              <a:gd name="connsiteX18" fmla="*/ 1225826 w 1245728"/>
              <a:gd name="connsiteY18" fmla="*/ 744982 h 1341330"/>
              <a:gd name="connsiteX19" fmla="*/ 1219200 w 1245728"/>
              <a:gd name="connsiteY19" fmla="*/ 870878 h 1341330"/>
              <a:gd name="connsiteX20" fmla="*/ 1192696 w 1245728"/>
              <a:gd name="connsiteY20" fmla="*/ 963643 h 1341330"/>
              <a:gd name="connsiteX21" fmla="*/ 1172818 w 1245728"/>
              <a:gd name="connsiteY21" fmla="*/ 1043156 h 1341330"/>
              <a:gd name="connsiteX22" fmla="*/ 1119809 w 1245728"/>
              <a:gd name="connsiteY22" fmla="*/ 1142547 h 1341330"/>
              <a:gd name="connsiteX23" fmla="*/ 1080052 w 1245728"/>
              <a:gd name="connsiteY23" fmla="*/ 1169051 h 1341330"/>
              <a:gd name="connsiteX24" fmla="*/ 974035 w 1245728"/>
              <a:gd name="connsiteY24" fmla="*/ 1241938 h 1341330"/>
              <a:gd name="connsiteX25" fmla="*/ 887896 w 1245728"/>
              <a:gd name="connsiteY25" fmla="*/ 1261817 h 1341330"/>
              <a:gd name="connsiteX26" fmla="*/ 848139 w 1245728"/>
              <a:gd name="connsiteY26" fmla="*/ 1281695 h 1341330"/>
              <a:gd name="connsiteX27" fmla="*/ 801757 w 1245728"/>
              <a:gd name="connsiteY27" fmla="*/ 1294947 h 1341330"/>
              <a:gd name="connsiteX28" fmla="*/ 768626 w 1245728"/>
              <a:gd name="connsiteY28" fmla="*/ 1308199 h 1341330"/>
              <a:gd name="connsiteX29" fmla="*/ 735496 w 1245728"/>
              <a:gd name="connsiteY29" fmla="*/ 1314825 h 1341330"/>
              <a:gd name="connsiteX30" fmla="*/ 649357 w 1245728"/>
              <a:gd name="connsiteY30" fmla="*/ 1334704 h 1341330"/>
              <a:gd name="connsiteX31" fmla="*/ 583096 w 1245728"/>
              <a:gd name="connsiteY31" fmla="*/ 1341330 h 1341330"/>
              <a:gd name="connsiteX32" fmla="*/ 377687 w 1245728"/>
              <a:gd name="connsiteY32" fmla="*/ 1334704 h 1341330"/>
              <a:gd name="connsiteX33" fmla="*/ 291548 w 1245728"/>
              <a:gd name="connsiteY33" fmla="*/ 1308199 h 1341330"/>
              <a:gd name="connsiteX34" fmla="*/ 265044 w 1245728"/>
              <a:gd name="connsiteY34" fmla="*/ 1301573 h 1341330"/>
              <a:gd name="connsiteX35" fmla="*/ 192157 w 1245728"/>
              <a:gd name="connsiteY35" fmla="*/ 1241938 h 1341330"/>
              <a:gd name="connsiteX36" fmla="*/ 165652 w 1245728"/>
              <a:gd name="connsiteY36" fmla="*/ 1215434 h 1341330"/>
              <a:gd name="connsiteX37" fmla="*/ 145774 w 1245728"/>
              <a:gd name="connsiteY37" fmla="*/ 1195556 h 1341330"/>
              <a:gd name="connsiteX38" fmla="*/ 99392 w 1245728"/>
              <a:gd name="connsiteY38" fmla="*/ 1109417 h 1341330"/>
              <a:gd name="connsiteX39" fmla="*/ 86139 w 1245728"/>
              <a:gd name="connsiteY39" fmla="*/ 1096164 h 1341330"/>
              <a:gd name="connsiteX40" fmla="*/ 46383 w 1245728"/>
              <a:gd name="connsiteY40" fmla="*/ 1122669 h 1341330"/>
              <a:gd name="connsiteX41" fmla="*/ 0 w 1245728"/>
              <a:gd name="connsiteY41" fmla="*/ 1155799 h 134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45728" h="1341330">
                <a:moveTo>
                  <a:pt x="496957" y="42617"/>
                </a:moveTo>
                <a:cubicBezTo>
                  <a:pt x="508000" y="40408"/>
                  <a:pt x="519300" y="39227"/>
                  <a:pt x="530087" y="35991"/>
                </a:cubicBezTo>
                <a:cubicBezTo>
                  <a:pt x="541480" y="32573"/>
                  <a:pt x="551679" y="25623"/>
                  <a:pt x="563218" y="22738"/>
                </a:cubicBezTo>
                <a:cubicBezTo>
                  <a:pt x="578369" y="18950"/>
                  <a:pt x="594139" y="18321"/>
                  <a:pt x="609600" y="16112"/>
                </a:cubicBezTo>
                <a:cubicBezTo>
                  <a:pt x="662949" y="-1670"/>
                  <a:pt x="676259" y="-8781"/>
                  <a:pt x="762000" y="16112"/>
                </a:cubicBezTo>
                <a:cubicBezTo>
                  <a:pt x="790850" y="24488"/>
                  <a:pt x="808017" y="55686"/>
                  <a:pt x="834887" y="69121"/>
                </a:cubicBezTo>
                <a:lnTo>
                  <a:pt x="887896" y="95625"/>
                </a:lnTo>
                <a:cubicBezTo>
                  <a:pt x="921824" y="129556"/>
                  <a:pt x="871994" y="83203"/>
                  <a:pt x="934279" y="122130"/>
                </a:cubicBezTo>
                <a:cubicBezTo>
                  <a:pt x="942225" y="127096"/>
                  <a:pt x="946360" y="136810"/>
                  <a:pt x="954157" y="142008"/>
                </a:cubicBezTo>
                <a:cubicBezTo>
                  <a:pt x="977160" y="157343"/>
                  <a:pt x="990700" y="160815"/>
                  <a:pt x="1013792" y="168512"/>
                </a:cubicBezTo>
                <a:cubicBezTo>
                  <a:pt x="1070354" y="225076"/>
                  <a:pt x="1006039" y="162358"/>
                  <a:pt x="1080052" y="228147"/>
                </a:cubicBezTo>
                <a:cubicBezTo>
                  <a:pt x="1087056" y="234373"/>
                  <a:pt x="1093760" y="240973"/>
                  <a:pt x="1099931" y="248025"/>
                </a:cubicBezTo>
                <a:cubicBezTo>
                  <a:pt x="1109244" y="258668"/>
                  <a:pt x="1116043" y="271563"/>
                  <a:pt x="1126435" y="281156"/>
                </a:cubicBezTo>
                <a:cubicBezTo>
                  <a:pt x="1144940" y="298237"/>
                  <a:pt x="1166192" y="312077"/>
                  <a:pt x="1186070" y="327538"/>
                </a:cubicBezTo>
                <a:cubicBezTo>
                  <a:pt x="1198587" y="365091"/>
                  <a:pt x="1185749" y="331367"/>
                  <a:pt x="1212574" y="380547"/>
                </a:cubicBezTo>
                <a:cubicBezTo>
                  <a:pt x="1219669" y="393554"/>
                  <a:pt x="1225826" y="407052"/>
                  <a:pt x="1232452" y="420304"/>
                </a:cubicBezTo>
                <a:cubicBezTo>
                  <a:pt x="1234661" y="431347"/>
                  <a:pt x="1236636" y="442440"/>
                  <a:pt x="1239079" y="453434"/>
                </a:cubicBezTo>
                <a:cubicBezTo>
                  <a:pt x="1241055" y="462324"/>
                  <a:pt x="1246119" y="470841"/>
                  <a:pt x="1245705" y="479938"/>
                </a:cubicBezTo>
                <a:cubicBezTo>
                  <a:pt x="1241682" y="568443"/>
                  <a:pt x="1231819" y="656589"/>
                  <a:pt x="1225826" y="744982"/>
                </a:cubicBezTo>
                <a:cubicBezTo>
                  <a:pt x="1222983" y="786909"/>
                  <a:pt x="1223841" y="829112"/>
                  <a:pt x="1219200" y="870878"/>
                </a:cubicBezTo>
                <a:cubicBezTo>
                  <a:pt x="1214243" y="915492"/>
                  <a:pt x="1202747" y="923439"/>
                  <a:pt x="1192696" y="963643"/>
                </a:cubicBezTo>
                <a:cubicBezTo>
                  <a:pt x="1172865" y="1042969"/>
                  <a:pt x="1201661" y="963836"/>
                  <a:pt x="1172818" y="1043156"/>
                </a:cubicBezTo>
                <a:cubicBezTo>
                  <a:pt x="1162906" y="1070413"/>
                  <a:pt x="1137735" y="1130597"/>
                  <a:pt x="1119809" y="1142547"/>
                </a:cubicBezTo>
                <a:cubicBezTo>
                  <a:pt x="1106557" y="1151382"/>
                  <a:pt x="1092624" y="1159273"/>
                  <a:pt x="1080052" y="1169051"/>
                </a:cubicBezTo>
                <a:cubicBezTo>
                  <a:pt x="1036034" y="1203287"/>
                  <a:pt x="1069237" y="1218136"/>
                  <a:pt x="974035" y="1241938"/>
                </a:cubicBezTo>
                <a:cubicBezTo>
                  <a:pt x="910100" y="1257923"/>
                  <a:pt x="938886" y="1251619"/>
                  <a:pt x="887896" y="1261817"/>
                </a:cubicBezTo>
                <a:cubicBezTo>
                  <a:pt x="874644" y="1268443"/>
                  <a:pt x="861679" y="1275678"/>
                  <a:pt x="848139" y="1281695"/>
                </a:cubicBezTo>
                <a:cubicBezTo>
                  <a:pt x="828995" y="1290203"/>
                  <a:pt x="822815" y="1287928"/>
                  <a:pt x="801757" y="1294947"/>
                </a:cubicBezTo>
                <a:cubicBezTo>
                  <a:pt x="790473" y="1298708"/>
                  <a:pt x="780019" y="1304781"/>
                  <a:pt x="768626" y="1308199"/>
                </a:cubicBezTo>
                <a:cubicBezTo>
                  <a:pt x="757839" y="1311435"/>
                  <a:pt x="746470" y="1312293"/>
                  <a:pt x="735496" y="1314825"/>
                </a:cubicBezTo>
                <a:cubicBezTo>
                  <a:pt x="715358" y="1319472"/>
                  <a:pt x="673266" y="1331516"/>
                  <a:pt x="649357" y="1334704"/>
                </a:cubicBezTo>
                <a:cubicBezTo>
                  <a:pt x="627355" y="1337638"/>
                  <a:pt x="605183" y="1339121"/>
                  <a:pt x="583096" y="1341330"/>
                </a:cubicBezTo>
                <a:cubicBezTo>
                  <a:pt x="514626" y="1339121"/>
                  <a:pt x="446087" y="1338504"/>
                  <a:pt x="377687" y="1334704"/>
                </a:cubicBezTo>
                <a:cubicBezTo>
                  <a:pt x="347212" y="1333011"/>
                  <a:pt x="319645" y="1317565"/>
                  <a:pt x="291548" y="1308199"/>
                </a:cubicBezTo>
                <a:cubicBezTo>
                  <a:pt x="282909" y="1305319"/>
                  <a:pt x="273879" y="1303782"/>
                  <a:pt x="265044" y="1301573"/>
                </a:cubicBezTo>
                <a:cubicBezTo>
                  <a:pt x="212288" y="1266403"/>
                  <a:pt x="236553" y="1286334"/>
                  <a:pt x="192157" y="1241938"/>
                </a:cubicBezTo>
                <a:lnTo>
                  <a:pt x="165652" y="1215434"/>
                </a:lnTo>
                <a:lnTo>
                  <a:pt x="145774" y="1195556"/>
                </a:lnTo>
                <a:cubicBezTo>
                  <a:pt x="133991" y="1171990"/>
                  <a:pt x="116082" y="1132783"/>
                  <a:pt x="99392" y="1109417"/>
                </a:cubicBezTo>
                <a:cubicBezTo>
                  <a:pt x="95761" y="1104333"/>
                  <a:pt x="90557" y="1100582"/>
                  <a:pt x="86139" y="1096164"/>
                </a:cubicBezTo>
                <a:cubicBezTo>
                  <a:pt x="46270" y="1109456"/>
                  <a:pt x="86093" y="1092887"/>
                  <a:pt x="46383" y="1122669"/>
                </a:cubicBezTo>
                <a:cubicBezTo>
                  <a:pt x="-15197" y="1168853"/>
                  <a:pt x="33560" y="1122239"/>
                  <a:pt x="0" y="1155799"/>
                </a:cubicBezTo>
              </a:path>
            </a:pathLst>
          </a:custGeom>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4400" b="0" i="0" u="none" strike="noStrike" cap="none" normalizeH="0" baseline="0">
              <a:ln>
                <a:noFill/>
              </a:ln>
              <a:solidFill>
                <a:srgbClr val="FF00FF"/>
              </a:solidFill>
              <a:effectLst/>
              <a:latin typeface="华文新魏" pitchFamily="2" charset="-122"/>
              <a:ea typeface="华文新魏" pitchFamily="2" charset="-122"/>
            </a:endParaRPr>
          </a:p>
        </p:txBody>
      </p:sp>
      <p:sp>
        <p:nvSpPr>
          <p:cNvPr id="14" name="任意多边形: 形状 13">
            <a:extLst>
              <a:ext uri="{FF2B5EF4-FFF2-40B4-BE49-F238E27FC236}">
                <a16:creationId xmlns:a16="http://schemas.microsoft.com/office/drawing/2014/main" id="{E1FEC1A7-A5AB-41C6-A631-F27D1770CF44}"/>
              </a:ext>
            </a:extLst>
          </p:cNvPr>
          <p:cNvSpPr/>
          <p:nvPr/>
        </p:nvSpPr>
        <p:spPr bwMode="auto">
          <a:xfrm>
            <a:off x="3728662" y="2495688"/>
            <a:ext cx="139147" cy="33860"/>
          </a:xfrm>
          <a:custGeom>
            <a:avLst/>
            <a:gdLst>
              <a:gd name="connsiteX0" fmla="*/ 0 w 139147"/>
              <a:gd name="connsiteY0" fmla="*/ 0 h 33860"/>
              <a:gd name="connsiteX1" fmla="*/ 39756 w 139147"/>
              <a:gd name="connsiteY1" fmla="*/ 6626 h 33860"/>
              <a:gd name="connsiteX2" fmla="*/ 86139 w 139147"/>
              <a:gd name="connsiteY2" fmla="*/ 13252 h 33860"/>
              <a:gd name="connsiteX3" fmla="*/ 125895 w 139147"/>
              <a:gd name="connsiteY3" fmla="*/ 33131 h 33860"/>
              <a:gd name="connsiteX4" fmla="*/ 139147 w 139147"/>
              <a:gd name="connsiteY4" fmla="*/ 33131 h 3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47" h="33860">
                <a:moveTo>
                  <a:pt x="0" y="0"/>
                </a:moveTo>
                <a:lnTo>
                  <a:pt x="39756" y="6626"/>
                </a:lnTo>
                <a:cubicBezTo>
                  <a:pt x="55192" y="9001"/>
                  <a:pt x="70824" y="10189"/>
                  <a:pt x="86139" y="13252"/>
                </a:cubicBezTo>
                <a:cubicBezTo>
                  <a:pt x="125321" y="21089"/>
                  <a:pt x="86810" y="17497"/>
                  <a:pt x="125895" y="33131"/>
                </a:cubicBezTo>
                <a:cubicBezTo>
                  <a:pt x="129996" y="34772"/>
                  <a:pt x="134730" y="33131"/>
                  <a:pt x="139147" y="33131"/>
                </a:cubicBezTo>
              </a:path>
            </a:pathLst>
          </a:custGeom>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4400" b="0" i="0" u="none" strike="noStrike" cap="none" normalizeH="0" baseline="0">
              <a:ln>
                <a:noFill/>
              </a:ln>
              <a:solidFill>
                <a:srgbClr val="FF00FF"/>
              </a:solidFill>
              <a:effectLst/>
              <a:latin typeface="华文新魏" pitchFamily="2" charset="-122"/>
              <a:ea typeface="华文新魏" pitchFamily="2" charset="-122"/>
            </a:endParaRPr>
          </a:p>
        </p:txBody>
      </p:sp>
      <p:sp>
        <p:nvSpPr>
          <p:cNvPr id="26" name="椭圆 25">
            <a:extLst>
              <a:ext uri="{FF2B5EF4-FFF2-40B4-BE49-F238E27FC236}">
                <a16:creationId xmlns:a16="http://schemas.microsoft.com/office/drawing/2014/main" id="{9EECD21E-39F9-4126-BE43-DDF61D7CEC42}"/>
              </a:ext>
            </a:extLst>
          </p:cNvPr>
          <p:cNvSpPr/>
          <p:nvPr/>
        </p:nvSpPr>
        <p:spPr bwMode="auto">
          <a:xfrm>
            <a:off x="1403648" y="1614278"/>
            <a:ext cx="1080120" cy="1029962"/>
          </a:xfrm>
          <a:prstGeom prst="ellipse">
            <a:avLst/>
          </a:prstGeom>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4400" b="0" i="0" u="none" strike="noStrike" cap="none" normalizeH="0" baseline="0">
              <a:ln>
                <a:noFill/>
              </a:ln>
              <a:solidFill>
                <a:srgbClr val="FF00FF"/>
              </a:solidFill>
              <a:effectLst/>
              <a:latin typeface="华文新魏" pitchFamily="2" charset="-122"/>
              <a:ea typeface="华文新魏" pitchFamily="2" charset="-122"/>
            </a:endParaRPr>
          </a:p>
        </p:txBody>
      </p:sp>
      <p:sp>
        <p:nvSpPr>
          <p:cNvPr id="27" name="流程图: 或者 26">
            <a:extLst>
              <a:ext uri="{FF2B5EF4-FFF2-40B4-BE49-F238E27FC236}">
                <a16:creationId xmlns:a16="http://schemas.microsoft.com/office/drawing/2014/main" id="{5070391B-6FC5-4690-8CBB-029D2C020D14}"/>
              </a:ext>
            </a:extLst>
          </p:cNvPr>
          <p:cNvSpPr/>
          <p:nvPr/>
        </p:nvSpPr>
        <p:spPr bwMode="auto">
          <a:xfrm>
            <a:off x="2331952" y="2309942"/>
            <a:ext cx="144016" cy="146745"/>
          </a:xfrm>
          <a:prstGeom prst="flowChartOr">
            <a:avLst/>
          </a:prstGeom>
          <a:noFill/>
          <a:ln w="19050" cap="flat" cmpd="sng" algn="ctr">
            <a:solidFill>
              <a:srgbClr val="FF66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4400" b="0" i="0" u="none" strike="noStrike" cap="none" normalizeH="0" baseline="0">
              <a:ln>
                <a:noFill/>
              </a:ln>
              <a:solidFill>
                <a:srgbClr val="FF00FF"/>
              </a:solidFill>
              <a:effectLst/>
              <a:latin typeface="华文新魏" pitchFamily="2" charset="-122"/>
              <a:ea typeface="华文新魏" pitchFamily="2" charset="-122"/>
            </a:endParaRPr>
          </a:p>
        </p:txBody>
      </p:sp>
      <p:sp>
        <p:nvSpPr>
          <p:cNvPr id="31" name="任意多边形: 形状 30">
            <a:extLst>
              <a:ext uri="{FF2B5EF4-FFF2-40B4-BE49-F238E27FC236}">
                <a16:creationId xmlns:a16="http://schemas.microsoft.com/office/drawing/2014/main" id="{C785A727-46BA-474C-AF14-BA0683FE572D}"/>
              </a:ext>
            </a:extLst>
          </p:cNvPr>
          <p:cNvSpPr/>
          <p:nvPr/>
        </p:nvSpPr>
        <p:spPr bwMode="auto">
          <a:xfrm>
            <a:off x="1980643" y="1528218"/>
            <a:ext cx="629920" cy="839893"/>
          </a:xfrm>
          <a:custGeom>
            <a:avLst/>
            <a:gdLst>
              <a:gd name="connsiteX0" fmla="*/ 0 w 629920"/>
              <a:gd name="connsiteY0" fmla="*/ 0 h 839893"/>
              <a:gd name="connsiteX1" fmla="*/ 176106 w 629920"/>
              <a:gd name="connsiteY1" fmla="*/ 6773 h 839893"/>
              <a:gd name="connsiteX2" fmla="*/ 209973 w 629920"/>
              <a:gd name="connsiteY2" fmla="*/ 13546 h 839893"/>
              <a:gd name="connsiteX3" fmla="*/ 298026 w 629920"/>
              <a:gd name="connsiteY3" fmla="*/ 67733 h 839893"/>
              <a:gd name="connsiteX4" fmla="*/ 318346 w 629920"/>
              <a:gd name="connsiteY4" fmla="*/ 94826 h 839893"/>
              <a:gd name="connsiteX5" fmla="*/ 392853 w 629920"/>
              <a:gd name="connsiteY5" fmla="*/ 135466 h 839893"/>
              <a:gd name="connsiteX6" fmla="*/ 433493 w 629920"/>
              <a:gd name="connsiteY6" fmla="*/ 189653 h 839893"/>
              <a:gd name="connsiteX7" fmla="*/ 460586 w 629920"/>
              <a:gd name="connsiteY7" fmla="*/ 216746 h 839893"/>
              <a:gd name="connsiteX8" fmla="*/ 480906 w 629920"/>
              <a:gd name="connsiteY8" fmla="*/ 264160 h 839893"/>
              <a:gd name="connsiteX9" fmla="*/ 501226 w 629920"/>
              <a:gd name="connsiteY9" fmla="*/ 311573 h 839893"/>
              <a:gd name="connsiteX10" fmla="*/ 508000 w 629920"/>
              <a:gd name="connsiteY10" fmla="*/ 338666 h 839893"/>
              <a:gd name="connsiteX11" fmla="*/ 541866 w 629920"/>
              <a:gd name="connsiteY11" fmla="*/ 386080 h 839893"/>
              <a:gd name="connsiteX12" fmla="*/ 555413 w 629920"/>
              <a:gd name="connsiteY12" fmla="*/ 419946 h 839893"/>
              <a:gd name="connsiteX13" fmla="*/ 568960 w 629920"/>
              <a:gd name="connsiteY13" fmla="*/ 447040 h 839893"/>
              <a:gd name="connsiteX14" fmla="*/ 582506 w 629920"/>
              <a:gd name="connsiteY14" fmla="*/ 487680 h 839893"/>
              <a:gd name="connsiteX15" fmla="*/ 589280 w 629920"/>
              <a:gd name="connsiteY15" fmla="*/ 508000 h 839893"/>
              <a:gd name="connsiteX16" fmla="*/ 602826 w 629920"/>
              <a:gd name="connsiteY16" fmla="*/ 541866 h 839893"/>
              <a:gd name="connsiteX17" fmla="*/ 616373 w 629920"/>
              <a:gd name="connsiteY17" fmla="*/ 562186 h 839893"/>
              <a:gd name="connsiteX18" fmla="*/ 629920 w 629920"/>
              <a:gd name="connsiteY18" fmla="*/ 596053 h 839893"/>
              <a:gd name="connsiteX19" fmla="*/ 623146 w 629920"/>
              <a:gd name="connsiteY19" fmla="*/ 765386 h 839893"/>
              <a:gd name="connsiteX20" fmla="*/ 602826 w 629920"/>
              <a:gd name="connsiteY20" fmla="*/ 772160 h 839893"/>
              <a:gd name="connsiteX21" fmla="*/ 562186 w 629920"/>
              <a:gd name="connsiteY21" fmla="*/ 799253 h 839893"/>
              <a:gd name="connsiteX22" fmla="*/ 535093 w 629920"/>
              <a:gd name="connsiteY22" fmla="*/ 839893 h 839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9920" h="839893">
                <a:moveTo>
                  <a:pt x="0" y="0"/>
                </a:moveTo>
                <a:cubicBezTo>
                  <a:pt x="58702" y="2258"/>
                  <a:pt x="117482" y="2991"/>
                  <a:pt x="176106" y="6773"/>
                </a:cubicBezTo>
                <a:cubicBezTo>
                  <a:pt x="187595" y="7514"/>
                  <a:pt x="199837" y="8088"/>
                  <a:pt x="209973" y="13546"/>
                </a:cubicBezTo>
                <a:cubicBezTo>
                  <a:pt x="371552" y="100549"/>
                  <a:pt x="190604" y="24762"/>
                  <a:pt x="298026" y="67733"/>
                </a:cubicBezTo>
                <a:cubicBezTo>
                  <a:pt x="304799" y="76764"/>
                  <a:pt x="309909" y="87326"/>
                  <a:pt x="318346" y="94826"/>
                </a:cubicBezTo>
                <a:cubicBezTo>
                  <a:pt x="346034" y="119438"/>
                  <a:pt x="361096" y="122764"/>
                  <a:pt x="392853" y="135466"/>
                </a:cubicBezTo>
                <a:cubicBezTo>
                  <a:pt x="475811" y="218428"/>
                  <a:pt x="375713" y="112614"/>
                  <a:pt x="433493" y="189653"/>
                </a:cubicBezTo>
                <a:cubicBezTo>
                  <a:pt x="441156" y="199870"/>
                  <a:pt x="451555" y="207715"/>
                  <a:pt x="460586" y="216746"/>
                </a:cubicBezTo>
                <a:cubicBezTo>
                  <a:pt x="467359" y="232551"/>
                  <a:pt x="475030" y="248000"/>
                  <a:pt x="480906" y="264160"/>
                </a:cubicBezTo>
                <a:cubicBezTo>
                  <a:pt x="498401" y="312271"/>
                  <a:pt x="474868" y="272034"/>
                  <a:pt x="501226" y="311573"/>
                </a:cubicBezTo>
                <a:cubicBezTo>
                  <a:pt x="503484" y="320604"/>
                  <a:pt x="504333" y="330110"/>
                  <a:pt x="508000" y="338666"/>
                </a:cubicBezTo>
                <a:cubicBezTo>
                  <a:pt x="512762" y="349778"/>
                  <a:pt x="537527" y="378269"/>
                  <a:pt x="541866" y="386080"/>
                </a:cubicBezTo>
                <a:cubicBezTo>
                  <a:pt x="547771" y="396708"/>
                  <a:pt x="550475" y="408836"/>
                  <a:pt x="555413" y="419946"/>
                </a:cubicBezTo>
                <a:cubicBezTo>
                  <a:pt x="559514" y="429173"/>
                  <a:pt x="565210" y="437665"/>
                  <a:pt x="568960" y="447040"/>
                </a:cubicBezTo>
                <a:cubicBezTo>
                  <a:pt x="574263" y="460298"/>
                  <a:pt x="577990" y="474133"/>
                  <a:pt x="582506" y="487680"/>
                </a:cubicBezTo>
                <a:cubicBezTo>
                  <a:pt x="584764" y="494453"/>
                  <a:pt x="586628" y="501371"/>
                  <a:pt x="589280" y="508000"/>
                </a:cubicBezTo>
                <a:cubicBezTo>
                  <a:pt x="593795" y="519289"/>
                  <a:pt x="597389" y="530991"/>
                  <a:pt x="602826" y="541866"/>
                </a:cubicBezTo>
                <a:cubicBezTo>
                  <a:pt x="606467" y="549147"/>
                  <a:pt x="612732" y="554905"/>
                  <a:pt x="616373" y="562186"/>
                </a:cubicBezTo>
                <a:cubicBezTo>
                  <a:pt x="621811" y="573061"/>
                  <a:pt x="625404" y="584764"/>
                  <a:pt x="629920" y="596053"/>
                </a:cubicBezTo>
                <a:cubicBezTo>
                  <a:pt x="627662" y="652497"/>
                  <a:pt x="631736" y="709553"/>
                  <a:pt x="623146" y="765386"/>
                </a:cubicBezTo>
                <a:cubicBezTo>
                  <a:pt x="622060" y="772443"/>
                  <a:pt x="609067" y="768693"/>
                  <a:pt x="602826" y="772160"/>
                </a:cubicBezTo>
                <a:cubicBezTo>
                  <a:pt x="588594" y="780067"/>
                  <a:pt x="562186" y="799253"/>
                  <a:pt x="562186" y="799253"/>
                </a:cubicBezTo>
                <a:lnTo>
                  <a:pt x="535093" y="839893"/>
                </a:lnTo>
              </a:path>
            </a:pathLst>
          </a:cu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4400" b="0" i="0" u="none" strike="noStrike" cap="none" normalizeH="0" baseline="0">
              <a:ln>
                <a:noFill/>
              </a:ln>
              <a:solidFill>
                <a:srgbClr val="FF00FF"/>
              </a:solidFill>
              <a:effectLst/>
              <a:latin typeface="华文新魏" pitchFamily="2" charset="-122"/>
              <a:ea typeface="华文新魏" pitchFamily="2" charset="-122"/>
            </a:endParaRPr>
          </a:p>
        </p:txBody>
      </p:sp>
      <p:sp>
        <p:nvSpPr>
          <p:cNvPr id="32" name="椭圆 31">
            <a:extLst>
              <a:ext uri="{FF2B5EF4-FFF2-40B4-BE49-F238E27FC236}">
                <a16:creationId xmlns:a16="http://schemas.microsoft.com/office/drawing/2014/main" id="{1D6EA015-1075-4896-B387-6E9D78ED2512}"/>
              </a:ext>
            </a:extLst>
          </p:cNvPr>
          <p:cNvSpPr/>
          <p:nvPr/>
        </p:nvSpPr>
        <p:spPr bwMode="auto">
          <a:xfrm>
            <a:off x="3563888" y="3683135"/>
            <a:ext cx="1080120" cy="1029962"/>
          </a:xfrm>
          <a:prstGeom prst="ellipse">
            <a:avLst/>
          </a:prstGeom>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4400" b="0" i="0" u="none" strike="noStrike" cap="none" normalizeH="0" baseline="0">
              <a:ln>
                <a:noFill/>
              </a:ln>
              <a:solidFill>
                <a:srgbClr val="FF00FF"/>
              </a:solidFill>
              <a:effectLst/>
              <a:latin typeface="华文新魏" pitchFamily="2" charset="-122"/>
              <a:ea typeface="华文新魏" pitchFamily="2" charset="-122"/>
            </a:endParaRPr>
          </a:p>
        </p:txBody>
      </p:sp>
      <p:sp>
        <p:nvSpPr>
          <p:cNvPr id="33" name="流程图: 或者 32">
            <a:extLst>
              <a:ext uri="{FF2B5EF4-FFF2-40B4-BE49-F238E27FC236}">
                <a16:creationId xmlns:a16="http://schemas.microsoft.com/office/drawing/2014/main" id="{35BFE84A-F0BF-42EE-A4E5-2F9679A82BF8}"/>
              </a:ext>
            </a:extLst>
          </p:cNvPr>
          <p:cNvSpPr/>
          <p:nvPr/>
        </p:nvSpPr>
        <p:spPr bwMode="auto">
          <a:xfrm>
            <a:off x="4496931" y="4370683"/>
            <a:ext cx="144016" cy="146745"/>
          </a:xfrm>
          <a:prstGeom prst="flowChartOr">
            <a:avLst/>
          </a:prstGeom>
          <a:noFill/>
          <a:ln w="19050" cap="flat" cmpd="sng" algn="ctr">
            <a:solidFill>
              <a:srgbClr val="FF66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4400" b="0" i="0" u="none" strike="noStrike" cap="none" normalizeH="0" baseline="0">
              <a:ln>
                <a:noFill/>
              </a:ln>
              <a:solidFill>
                <a:srgbClr val="FF00FF"/>
              </a:solidFill>
              <a:effectLst/>
              <a:latin typeface="华文新魏" pitchFamily="2" charset="-122"/>
              <a:ea typeface="华文新魏" pitchFamily="2" charset="-122"/>
            </a:endParaRPr>
          </a:p>
        </p:txBody>
      </p:sp>
      <p:sp>
        <p:nvSpPr>
          <p:cNvPr id="34" name="任意多边形: 形状 33">
            <a:extLst>
              <a:ext uri="{FF2B5EF4-FFF2-40B4-BE49-F238E27FC236}">
                <a16:creationId xmlns:a16="http://schemas.microsoft.com/office/drawing/2014/main" id="{81DDD3D6-1E8A-4ADD-A103-8B552742B18E}"/>
              </a:ext>
            </a:extLst>
          </p:cNvPr>
          <p:cNvSpPr/>
          <p:nvPr/>
        </p:nvSpPr>
        <p:spPr bwMode="auto">
          <a:xfrm>
            <a:off x="3399721" y="3633154"/>
            <a:ext cx="742122" cy="980675"/>
          </a:xfrm>
          <a:custGeom>
            <a:avLst/>
            <a:gdLst>
              <a:gd name="connsiteX0" fmla="*/ 742122 w 742122"/>
              <a:gd name="connsiteY0" fmla="*/ 26504 h 980675"/>
              <a:gd name="connsiteX1" fmla="*/ 629479 w 742122"/>
              <a:gd name="connsiteY1" fmla="*/ 19878 h 980675"/>
              <a:gd name="connsiteX2" fmla="*/ 569844 w 742122"/>
              <a:gd name="connsiteY2" fmla="*/ 0 h 980675"/>
              <a:gd name="connsiteX3" fmla="*/ 437322 w 742122"/>
              <a:gd name="connsiteY3" fmla="*/ 6626 h 980675"/>
              <a:gd name="connsiteX4" fmla="*/ 410818 w 742122"/>
              <a:gd name="connsiteY4" fmla="*/ 19878 h 980675"/>
              <a:gd name="connsiteX5" fmla="*/ 390940 w 742122"/>
              <a:gd name="connsiteY5" fmla="*/ 26504 h 980675"/>
              <a:gd name="connsiteX6" fmla="*/ 371061 w 742122"/>
              <a:gd name="connsiteY6" fmla="*/ 39757 h 980675"/>
              <a:gd name="connsiteX7" fmla="*/ 357809 w 742122"/>
              <a:gd name="connsiteY7" fmla="*/ 59635 h 980675"/>
              <a:gd name="connsiteX8" fmla="*/ 318053 w 742122"/>
              <a:gd name="connsiteY8" fmla="*/ 112644 h 980675"/>
              <a:gd name="connsiteX9" fmla="*/ 284922 w 742122"/>
              <a:gd name="connsiteY9" fmla="*/ 159026 h 980675"/>
              <a:gd name="connsiteX10" fmla="*/ 238540 w 742122"/>
              <a:gd name="connsiteY10" fmla="*/ 185530 h 980675"/>
              <a:gd name="connsiteX11" fmla="*/ 198783 w 742122"/>
              <a:gd name="connsiteY11" fmla="*/ 238539 h 980675"/>
              <a:gd name="connsiteX12" fmla="*/ 172279 w 742122"/>
              <a:gd name="connsiteY12" fmla="*/ 265044 h 980675"/>
              <a:gd name="connsiteX13" fmla="*/ 165653 w 742122"/>
              <a:gd name="connsiteY13" fmla="*/ 304800 h 980675"/>
              <a:gd name="connsiteX14" fmla="*/ 152400 w 742122"/>
              <a:gd name="connsiteY14" fmla="*/ 318052 h 980675"/>
              <a:gd name="connsiteX15" fmla="*/ 139148 w 742122"/>
              <a:gd name="connsiteY15" fmla="*/ 337930 h 980675"/>
              <a:gd name="connsiteX16" fmla="*/ 119270 w 742122"/>
              <a:gd name="connsiteY16" fmla="*/ 377687 h 980675"/>
              <a:gd name="connsiteX17" fmla="*/ 112644 w 742122"/>
              <a:gd name="connsiteY17" fmla="*/ 397565 h 980675"/>
              <a:gd name="connsiteX18" fmla="*/ 92766 w 742122"/>
              <a:gd name="connsiteY18" fmla="*/ 424070 h 980675"/>
              <a:gd name="connsiteX19" fmla="*/ 53009 w 742122"/>
              <a:gd name="connsiteY19" fmla="*/ 490330 h 980675"/>
              <a:gd name="connsiteX20" fmla="*/ 46383 w 742122"/>
              <a:gd name="connsiteY20" fmla="*/ 523461 h 980675"/>
              <a:gd name="connsiteX21" fmla="*/ 39757 w 742122"/>
              <a:gd name="connsiteY21" fmla="*/ 549965 h 980675"/>
              <a:gd name="connsiteX22" fmla="*/ 19879 w 742122"/>
              <a:gd name="connsiteY22" fmla="*/ 609600 h 980675"/>
              <a:gd name="connsiteX23" fmla="*/ 6627 w 742122"/>
              <a:gd name="connsiteY23" fmla="*/ 682487 h 980675"/>
              <a:gd name="connsiteX24" fmla="*/ 0 w 742122"/>
              <a:gd name="connsiteY24" fmla="*/ 702365 h 980675"/>
              <a:gd name="connsiteX25" fmla="*/ 26505 w 742122"/>
              <a:gd name="connsiteY25" fmla="*/ 828261 h 980675"/>
              <a:gd name="connsiteX26" fmla="*/ 59635 w 742122"/>
              <a:gd name="connsiteY26" fmla="*/ 861391 h 980675"/>
              <a:gd name="connsiteX27" fmla="*/ 86140 w 742122"/>
              <a:gd name="connsiteY27" fmla="*/ 894522 h 980675"/>
              <a:gd name="connsiteX28" fmla="*/ 119270 w 742122"/>
              <a:gd name="connsiteY28" fmla="*/ 947530 h 980675"/>
              <a:gd name="connsiteX29" fmla="*/ 159027 w 742122"/>
              <a:gd name="connsiteY29" fmla="*/ 967409 h 980675"/>
              <a:gd name="connsiteX30" fmla="*/ 192157 w 742122"/>
              <a:gd name="connsiteY30" fmla="*/ 980661 h 98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42122" h="980675">
                <a:moveTo>
                  <a:pt x="742122" y="26504"/>
                </a:moveTo>
                <a:cubicBezTo>
                  <a:pt x="704574" y="24295"/>
                  <a:pt x="666654" y="25597"/>
                  <a:pt x="629479" y="19878"/>
                </a:cubicBezTo>
                <a:cubicBezTo>
                  <a:pt x="608769" y="16692"/>
                  <a:pt x="569844" y="0"/>
                  <a:pt x="569844" y="0"/>
                </a:cubicBezTo>
                <a:cubicBezTo>
                  <a:pt x="525670" y="2209"/>
                  <a:pt x="481210" y="1140"/>
                  <a:pt x="437322" y="6626"/>
                </a:cubicBezTo>
                <a:cubicBezTo>
                  <a:pt x="427521" y="7851"/>
                  <a:pt x="419897" y="15987"/>
                  <a:pt x="410818" y="19878"/>
                </a:cubicBezTo>
                <a:cubicBezTo>
                  <a:pt x="404398" y="22629"/>
                  <a:pt x="397566" y="24295"/>
                  <a:pt x="390940" y="26504"/>
                </a:cubicBezTo>
                <a:cubicBezTo>
                  <a:pt x="384314" y="30922"/>
                  <a:pt x="376692" y="34126"/>
                  <a:pt x="371061" y="39757"/>
                </a:cubicBezTo>
                <a:cubicBezTo>
                  <a:pt x="365430" y="45388"/>
                  <a:pt x="362493" y="53195"/>
                  <a:pt x="357809" y="59635"/>
                </a:cubicBezTo>
                <a:cubicBezTo>
                  <a:pt x="344818" y="77498"/>
                  <a:pt x="330305" y="94267"/>
                  <a:pt x="318053" y="112644"/>
                </a:cubicBezTo>
                <a:cubicBezTo>
                  <a:pt x="310530" y="123927"/>
                  <a:pt x="293137" y="150811"/>
                  <a:pt x="284922" y="159026"/>
                </a:cubicBezTo>
                <a:cubicBezTo>
                  <a:pt x="271366" y="172582"/>
                  <a:pt x="254131" y="175136"/>
                  <a:pt x="238540" y="185530"/>
                </a:cubicBezTo>
                <a:cubicBezTo>
                  <a:pt x="220906" y="197286"/>
                  <a:pt x="211210" y="226112"/>
                  <a:pt x="198783" y="238539"/>
                </a:cubicBezTo>
                <a:lnTo>
                  <a:pt x="172279" y="265044"/>
                </a:lnTo>
                <a:cubicBezTo>
                  <a:pt x="170070" y="278296"/>
                  <a:pt x="170370" y="292221"/>
                  <a:pt x="165653" y="304800"/>
                </a:cubicBezTo>
                <a:cubicBezTo>
                  <a:pt x="163459" y="310649"/>
                  <a:pt x="156303" y="313174"/>
                  <a:pt x="152400" y="318052"/>
                </a:cubicBezTo>
                <a:cubicBezTo>
                  <a:pt x="147425" y="324270"/>
                  <a:pt x="143565" y="331304"/>
                  <a:pt x="139148" y="337930"/>
                </a:cubicBezTo>
                <a:cubicBezTo>
                  <a:pt x="122494" y="387894"/>
                  <a:pt x="144958" y="326310"/>
                  <a:pt x="119270" y="377687"/>
                </a:cubicBezTo>
                <a:cubicBezTo>
                  <a:pt x="116146" y="383934"/>
                  <a:pt x="116109" y="391501"/>
                  <a:pt x="112644" y="397565"/>
                </a:cubicBezTo>
                <a:cubicBezTo>
                  <a:pt x="107165" y="407154"/>
                  <a:pt x="98129" y="414416"/>
                  <a:pt x="92766" y="424070"/>
                </a:cubicBezTo>
                <a:cubicBezTo>
                  <a:pt x="50712" y="499766"/>
                  <a:pt x="114942" y="412913"/>
                  <a:pt x="53009" y="490330"/>
                </a:cubicBezTo>
                <a:cubicBezTo>
                  <a:pt x="50800" y="501374"/>
                  <a:pt x="48826" y="512467"/>
                  <a:pt x="46383" y="523461"/>
                </a:cubicBezTo>
                <a:cubicBezTo>
                  <a:pt x="44408" y="532351"/>
                  <a:pt x="41543" y="541035"/>
                  <a:pt x="39757" y="549965"/>
                </a:cubicBezTo>
                <a:cubicBezTo>
                  <a:pt x="29555" y="600978"/>
                  <a:pt x="41927" y="576527"/>
                  <a:pt x="19879" y="609600"/>
                </a:cubicBezTo>
                <a:cubicBezTo>
                  <a:pt x="15462" y="633896"/>
                  <a:pt x="11801" y="658341"/>
                  <a:pt x="6627" y="682487"/>
                </a:cubicBezTo>
                <a:cubicBezTo>
                  <a:pt x="5163" y="689316"/>
                  <a:pt x="0" y="695380"/>
                  <a:pt x="0" y="702365"/>
                </a:cubicBezTo>
                <a:cubicBezTo>
                  <a:pt x="0" y="742196"/>
                  <a:pt x="4509" y="792517"/>
                  <a:pt x="26505" y="828261"/>
                </a:cubicBezTo>
                <a:cubicBezTo>
                  <a:pt x="34690" y="841562"/>
                  <a:pt x="49187" y="849783"/>
                  <a:pt x="59635" y="861391"/>
                </a:cubicBezTo>
                <a:cubicBezTo>
                  <a:pt x="69096" y="871903"/>
                  <a:pt x="78295" y="882754"/>
                  <a:pt x="86140" y="894522"/>
                </a:cubicBezTo>
                <a:cubicBezTo>
                  <a:pt x="107136" y="926016"/>
                  <a:pt x="90329" y="918588"/>
                  <a:pt x="119270" y="947530"/>
                </a:cubicBezTo>
                <a:cubicBezTo>
                  <a:pt x="135189" y="963450"/>
                  <a:pt x="140162" y="959324"/>
                  <a:pt x="159027" y="967409"/>
                </a:cubicBezTo>
                <a:cubicBezTo>
                  <a:pt x="192254" y="981649"/>
                  <a:pt x="174592" y="980661"/>
                  <a:pt x="192157" y="980661"/>
                </a:cubicBezTo>
              </a:path>
            </a:pathLst>
          </a:custGeom>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4400" b="0" i="0" u="none" strike="noStrike" cap="none" normalizeH="0" baseline="0">
              <a:ln>
                <a:noFill/>
              </a:ln>
              <a:solidFill>
                <a:srgbClr val="FF00FF"/>
              </a:solidFill>
              <a:effectLst/>
              <a:latin typeface="华文新魏" pitchFamily="2" charset="-122"/>
              <a:ea typeface="华文新魏" pitchFamily="2" charset="-122"/>
            </a:endParaRPr>
          </a:p>
        </p:txBody>
      </p:sp>
      <p:sp>
        <p:nvSpPr>
          <p:cNvPr id="35" name="任意多边形: 形状 34">
            <a:extLst>
              <a:ext uri="{FF2B5EF4-FFF2-40B4-BE49-F238E27FC236}">
                <a16:creationId xmlns:a16="http://schemas.microsoft.com/office/drawing/2014/main" id="{098E3078-C04E-4B79-B556-00C5F8B1F3E2}"/>
              </a:ext>
            </a:extLst>
          </p:cNvPr>
          <p:cNvSpPr/>
          <p:nvPr/>
        </p:nvSpPr>
        <p:spPr bwMode="auto">
          <a:xfrm>
            <a:off x="4376375" y="4517428"/>
            <a:ext cx="264572" cy="258609"/>
          </a:xfrm>
          <a:custGeom>
            <a:avLst/>
            <a:gdLst>
              <a:gd name="connsiteX0" fmla="*/ 112644 w 198783"/>
              <a:gd name="connsiteY0" fmla="*/ 0 h 231913"/>
              <a:gd name="connsiteX1" fmla="*/ 145774 w 198783"/>
              <a:gd name="connsiteY1" fmla="*/ 33130 h 231913"/>
              <a:gd name="connsiteX2" fmla="*/ 165652 w 198783"/>
              <a:gd name="connsiteY2" fmla="*/ 66261 h 231913"/>
              <a:gd name="connsiteX3" fmla="*/ 198783 w 198783"/>
              <a:gd name="connsiteY3" fmla="*/ 145774 h 231913"/>
              <a:gd name="connsiteX4" fmla="*/ 39757 w 198783"/>
              <a:gd name="connsiteY4" fmla="*/ 185530 h 231913"/>
              <a:gd name="connsiteX5" fmla="*/ 19878 w 198783"/>
              <a:gd name="connsiteY5" fmla="*/ 218661 h 231913"/>
              <a:gd name="connsiteX6" fmla="*/ 0 w 198783"/>
              <a:gd name="connsiteY6" fmla="*/ 231913 h 23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783" h="231913">
                <a:moveTo>
                  <a:pt x="112644" y="0"/>
                </a:moveTo>
                <a:cubicBezTo>
                  <a:pt x="123687" y="11043"/>
                  <a:pt x="136018" y="20935"/>
                  <a:pt x="145774" y="33130"/>
                </a:cubicBezTo>
                <a:cubicBezTo>
                  <a:pt x="153819" y="43187"/>
                  <a:pt x="159398" y="55003"/>
                  <a:pt x="165652" y="66261"/>
                </a:cubicBezTo>
                <a:cubicBezTo>
                  <a:pt x="182338" y="96296"/>
                  <a:pt x="184999" y="109018"/>
                  <a:pt x="198783" y="145774"/>
                </a:cubicBezTo>
                <a:cubicBezTo>
                  <a:pt x="164147" y="232363"/>
                  <a:pt x="210984" y="144435"/>
                  <a:pt x="39757" y="185530"/>
                </a:cubicBezTo>
                <a:cubicBezTo>
                  <a:pt x="27234" y="188536"/>
                  <a:pt x="28260" y="208882"/>
                  <a:pt x="19878" y="218661"/>
                </a:cubicBezTo>
                <a:cubicBezTo>
                  <a:pt x="14695" y="224707"/>
                  <a:pt x="0" y="231913"/>
                  <a:pt x="0" y="231913"/>
                </a:cubicBezTo>
              </a:path>
            </a:pathLst>
          </a:cu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4400" b="0" i="0" u="none" strike="noStrike" cap="none" normalizeH="0" baseline="0">
              <a:ln>
                <a:noFill/>
              </a:ln>
              <a:solidFill>
                <a:srgbClr val="FF00FF"/>
              </a:solidFill>
              <a:effectLst/>
              <a:latin typeface="华文新魏" pitchFamily="2" charset="-122"/>
              <a:ea typeface="华文新魏" pitchFamily="2" charset="-122"/>
            </a:endParaRPr>
          </a:p>
        </p:txBody>
      </p:sp>
      <p:sp>
        <p:nvSpPr>
          <p:cNvPr id="36" name="任意多边形: 形状 35">
            <a:extLst>
              <a:ext uri="{FF2B5EF4-FFF2-40B4-BE49-F238E27FC236}">
                <a16:creationId xmlns:a16="http://schemas.microsoft.com/office/drawing/2014/main" id="{3D81EBC0-1773-4A4E-9990-0E8DDD52939F}"/>
              </a:ext>
            </a:extLst>
          </p:cNvPr>
          <p:cNvSpPr/>
          <p:nvPr/>
        </p:nvSpPr>
        <p:spPr bwMode="auto">
          <a:xfrm>
            <a:off x="3596640" y="4575221"/>
            <a:ext cx="1023656" cy="243840"/>
          </a:xfrm>
          <a:custGeom>
            <a:avLst/>
            <a:gdLst>
              <a:gd name="connsiteX0" fmla="*/ 0 w 1023656"/>
              <a:gd name="connsiteY0" fmla="*/ 40640 h 243840"/>
              <a:gd name="connsiteX1" fmla="*/ 20320 w 1023656"/>
              <a:gd name="connsiteY1" fmla="*/ 81280 h 243840"/>
              <a:gd name="connsiteX2" fmla="*/ 101600 w 1023656"/>
              <a:gd name="connsiteY2" fmla="*/ 135467 h 243840"/>
              <a:gd name="connsiteX3" fmla="*/ 270933 w 1023656"/>
              <a:gd name="connsiteY3" fmla="*/ 155787 h 243840"/>
              <a:gd name="connsiteX4" fmla="*/ 325120 w 1023656"/>
              <a:gd name="connsiteY4" fmla="*/ 189654 h 243840"/>
              <a:gd name="connsiteX5" fmla="*/ 372533 w 1023656"/>
              <a:gd name="connsiteY5" fmla="*/ 209974 h 243840"/>
              <a:gd name="connsiteX6" fmla="*/ 392853 w 1023656"/>
              <a:gd name="connsiteY6" fmla="*/ 223520 h 243840"/>
              <a:gd name="connsiteX7" fmla="*/ 433493 w 1023656"/>
              <a:gd name="connsiteY7" fmla="*/ 230294 h 243840"/>
              <a:gd name="connsiteX8" fmla="*/ 474133 w 1023656"/>
              <a:gd name="connsiteY8" fmla="*/ 243840 h 243840"/>
              <a:gd name="connsiteX9" fmla="*/ 514773 w 1023656"/>
              <a:gd name="connsiteY9" fmla="*/ 237067 h 243840"/>
              <a:gd name="connsiteX10" fmla="*/ 535093 w 1023656"/>
              <a:gd name="connsiteY10" fmla="*/ 230294 h 243840"/>
              <a:gd name="connsiteX11" fmla="*/ 711200 w 1023656"/>
              <a:gd name="connsiteY11" fmla="*/ 243840 h 243840"/>
              <a:gd name="connsiteX12" fmla="*/ 778933 w 1023656"/>
              <a:gd name="connsiteY12" fmla="*/ 216747 h 243840"/>
              <a:gd name="connsiteX13" fmla="*/ 812800 w 1023656"/>
              <a:gd name="connsiteY13" fmla="*/ 189654 h 243840"/>
              <a:gd name="connsiteX14" fmla="*/ 833120 w 1023656"/>
              <a:gd name="connsiteY14" fmla="*/ 176107 h 243840"/>
              <a:gd name="connsiteX15" fmla="*/ 846667 w 1023656"/>
              <a:gd name="connsiteY15" fmla="*/ 155787 h 243840"/>
              <a:gd name="connsiteX16" fmla="*/ 866987 w 1023656"/>
              <a:gd name="connsiteY16" fmla="*/ 149014 h 243840"/>
              <a:gd name="connsiteX17" fmla="*/ 948267 w 1023656"/>
              <a:gd name="connsiteY17" fmla="*/ 142240 h 243840"/>
              <a:gd name="connsiteX18" fmla="*/ 982133 w 1023656"/>
              <a:gd name="connsiteY18" fmla="*/ 88054 h 243840"/>
              <a:gd name="connsiteX19" fmla="*/ 1009227 w 1023656"/>
              <a:gd name="connsiteY19" fmla="*/ 67734 h 243840"/>
              <a:gd name="connsiteX20" fmla="*/ 1022773 w 1023656"/>
              <a:gd name="connsiteY20" fmla="*/ 0 h 24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23656" h="243840">
                <a:moveTo>
                  <a:pt x="0" y="40640"/>
                </a:moveTo>
                <a:cubicBezTo>
                  <a:pt x="6773" y="54187"/>
                  <a:pt x="10086" y="70115"/>
                  <a:pt x="20320" y="81280"/>
                </a:cubicBezTo>
                <a:cubicBezTo>
                  <a:pt x="28080" y="89746"/>
                  <a:pt x="78688" y="128920"/>
                  <a:pt x="101600" y="135467"/>
                </a:cubicBezTo>
                <a:cubicBezTo>
                  <a:pt x="163089" y="153036"/>
                  <a:pt x="204628" y="151367"/>
                  <a:pt x="270933" y="155787"/>
                </a:cubicBezTo>
                <a:cubicBezTo>
                  <a:pt x="287055" y="166535"/>
                  <a:pt x="308777" y="181483"/>
                  <a:pt x="325120" y="189654"/>
                </a:cubicBezTo>
                <a:cubicBezTo>
                  <a:pt x="340499" y="197344"/>
                  <a:pt x="357154" y="202284"/>
                  <a:pt x="372533" y="209974"/>
                </a:cubicBezTo>
                <a:cubicBezTo>
                  <a:pt x="379814" y="213614"/>
                  <a:pt x="385130" y="220946"/>
                  <a:pt x="392853" y="223520"/>
                </a:cubicBezTo>
                <a:cubicBezTo>
                  <a:pt x="405882" y="227863"/>
                  <a:pt x="420169" y="226963"/>
                  <a:pt x="433493" y="230294"/>
                </a:cubicBezTo>
                <a:cubicBezTo>
                  <a:pt x="447346" y="233757"/>
                  <a:pt x="460586" y="239325"/>
                  <a:pt x="474133" y="243840"/>
                </a:cubicBezTo>
                <a:cubicBezTo>
                  <a:pt x="487680" y="241582"/>
                  <a:pt x="501366" y="240046"/>
                  <a:pt x="514773" y="237067"/>
                </a:cubicBezTo>
                <a:cubicBezTo>
                  <a:pt x="521743" y="235518"/>
                  <a:pt x="527958" y="230048"/>
                  <a:pt x="535093" y="230294"/>
                </a:cubicBezTo>
                <a:cubicBezTo>
                  <a:pt x="593934" y="232323"/>
                  <a:pt x="652498" y="239325"/>
                  <a:pt x="711200" y="243840"/>
                </a:cubicBezTo>
                <a:cubicBezTo>
                  <a:pt x="743010" y="237478"/>
                  <a:pt x="752309" y="239568"/>
                  <a:pt x="778933" y="216747"/>
                </a:cubicBezTo>
                <a:cubicBezTo>
                  <a:pt x="817925" y="183325"/>
                  <a:pt x="765915" y="205282"/>
                  <a:pt x="812800" y="189654"/>
                </a:cubicBezTo>
                <a:cubicBezTo>
                  <a:pt x="819573" y="185138"/>
                  <a:pt x="827364" y="181863"/>
                  <a:pt x="833120" y="176107"/>
                </a:cubicBezTo>
                <a:cubicBezTo>
                  <a:pt x="838876" y="170351"/>
                  <a:pt x="840310" y="160872"/>
                  <a:pt x="846667" y="155787"/>
                </a:cubicBezTo>
                <a:cubicBezTo>
                  <a:pt x="852242" y="151327"/>
                  <a:pt x="859910" y="149958"/>
                  <a:pt x="866987" y="149014"/>
                </a:cubicBezTo>
                <a:cubicBezTo>
                  <a:pt x="893936" y="145421"/>
                  <a:pt x="921174" y="144498"/>
                  <a:pt x="948267" y="142240"/>
                </a:cubicBezTo>
                <a:cubicBezTo>
                  <a:pt x="1019823" y="88572"/>
                  <a:pt x="937195" y="159953"/>
                  <a:pt x="982133" y="88054"/>
                </a:cubicBezTo>
                <a:cubicBezTo>
                  <a:pt x="988116" y="78481"/>
                  <a:pt x="1000196" y="74507"/>
                  <a:pt x="1009227" y="67734"/>
                </a:cubicBezTo>
                <a:cubicBezTo>
                  <a:pt x="1028831" y="28523"/>
                  <a:pt x="1022773" y="50737"/>
                  <a:pt x="1022773" y="0"/>
                </a:cubicBezTo>
              </a:path>
            </a:pathLst>
          </a:custGeom>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4400" b="0" i="0" u="none" strike="noStrike" cap="none" normalizeH="0" baseline="0">
              <a:ln>
                <a:noFill/>
              </a:ln>
              <a:solidFill>
                <a:srgbClr val="FF00FF"/>
              </a:solidFill>
              <a:effectLst/>
              <a:latin typeface="华文新魏" pitchFamily="2" charset="-122"/>
              <a:ea typeface="华文新魏" pitchFamily="2" charset="-122"/>
            </a:endParaRPr>
          </a:p>
        </p:txBody>
      </p:sp>
      <p:sp>
        <p:nvSpPr>
          <p:cNvPr id="37" name="Text Box 2">
            <a:extLst>
              <a:ext uri="{FF2B5EF4-FFF2-40B4-BE49-F238E27FC236}">
                <a16:creationId xmlns:a16="http://schemas.microsoft.com/office/drawing/2014/main" id="{585F65D9-6026-4147-BB5C-DD109EF932DE}"/>
              </a:ext>
            </a:extLst>
          </p:cNvPr>
          <p:cNvSpPr txBox="1">
            <a:spLocks noChangeArrowheads="1"/>
          </p:cNvSpPr>
          <p:nvPr/>
        </p:nvSpPr>
        <p:spPr bwMode="auto">
          <a:xfrm>
            <a:off x="1064044" y="5212517"/>
            <a:ext cx="662466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zh-CN" altLang="en-US" sz="2400" b="1" dirty="0">
                <a:solidFill>
                  <a:srgbClr val="40458C"/>
                </a:solidFill>
                <a:latin typeface="Times New Roman" pitchFamily="18" charset="0"/>
                <a:ea typeface="宋体" pitchFamily="2" charset="-122"/>
              </a:rPr>
              <a:t>补码的计算：有正号的数，视为顺时针转的结果</a:t>
            </a:r>
            <a:endParaRPr lang="en-US" altLang="zh-CN" sz="2400" b="1" dirty="0">
              <a:solidFill>
                <a:srgbClr val="40458C"/>
              </a:solidFill>
              <a:latin typeface="Times New Roman" pitchFamily="18" charset="0"/>
              <a:ea typeface="宋体" pitchFamily="2" charset="-122"/>
            </a:endParaRPr>
          </a:p>
          <a:p>
            <a:pPr eaLnBrk="1" hangingPunct="1"/>
            <a:r>
              <a:rPr lang="en-US" altLang="zh-CN" sz="2400" b="1" dirty="0">
                <a:solidFill>
                  <a:srgbClr val="40458C"/>
                </a:solidFill>
                <a:latin typeface="Times New Roman" pitchFamily="18" charset="0"/>
                <a:ea typeface="宋体" pitchFamily="2" charset="-122"/>
              </a:rPr>
              <a:t>                        </a:t>
            </a:r>
            <a:r>
              <a:rPr lang="zh-CN" altLang="en-US" sz="2400" b="1" dirty="0">
                <a:solidFill>
                  <a:srgbClr val="40458C"/>
                </a:solidFill>
                <a:latin typeface="Times New Roman" pitchFamily="18" charset="0"/>
                <a:ea typeface="宋体" pitchFamily="2" charset="-122"/>
              </a:rPr>
              <a:t>有符号的数，视为逆时针转的结果</a:t>
            </a:r>
          </a:p>
        </p:txBody>
      </p:sp>
      <p:sp>
        <p:nvSpPr>
          <p:cNvPr id="38" name="Text Box 2">
            <a:extLst>
              <a:ext uri="{FF2B5EF4-FFF2-40B4-BE49-F238E27FC236}">
                <a16:creationId xmlns:a16="http://schemas.microsoft.com/office/drawing/2014/main" id="{D310B901-DFAC-4243-B41E-498902979FAF}"/>
              </a:ext>
            </a:extLst>
          </p:cNvPr>
          <p:cNvSpPr txBox="1">
            <a:spLocks noChangeArrowheads="1"/>
          </p:cNvSpPr>
          <p:nvPr/>
        </p:nvSpPr>
        <p:spPr bwMode="auto">
          <a:xfrm>
            <a:off x="971600" y="6063679"/>
            <a:ext cx="770485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zh-CN" altLang="en-US" sz="2400" b="1" dirty="0">
                <a:solidFill>
                  <a:srgbClr val="40458C"/>
                </a:solidFill>
                <a:latin typeface="Times New Roman" pitchFamily="18" charset="0"/>
                <a:ea typeface="宋体" pitchFamily="2" charset="-122"/>
              </a:rPr>
              <a:t>注：</a:t>
            </a:r>
            <a:r>
              <a:rPr lang="en-US" altLang="zh-CN" sz="2400" b="1" dirty="0">
                <a:solidFill>
                  <a:srgbClr val="40458C"/>
                </a:solidFill>
                <a:latin typeface="Times New Roman" pitchFamily="18" charset="0"/>
                <a:ea typeface="宋体" pitchFamily="2" charset="-122"/>
              </a:rPr>
              <a:t>C</a:t>
            </a:r>
            <a:r>
              <a:rPr lang="zh-CN" altLang="en-US" sz="2400" b="1" dirty="0">
                <a:solidFill>
                  <a:srgbClr val="40458C"/>
                </a:solidFill>
                <a:latin typeface="Times New Roman" pitchFamily="18" charset="0"/>
                <a:ea typeface="宋体" pitchFamily="2" charset="-122"/>
              </a:rPr>
              <a:t>编译器对超范围的数，采用截断的处理策略</a:t>
            </a:r>
          </a:p>
        </p:txBody>
      </p:sp>
    </p:spTree>
    <p:extLst>
      <p:ext uri="{BB962C8B-B14F-4D97-AF65-F5344CB8AC3E}">
        <p14:creationId xmlns:p14="http://schemas.microsoft.com/office/powerpoint/2010/main" val="3342406896"/>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500" fill="hold"/>
                                        <p:tgtEl>
                                          <p:spTgt spid="38"/>
                                        </p:tgtEl>
                                        <p:attrNameLst>
                                          <p:attrName>ppt_x</p:attrName>
                                        </p:attrNameLst>
                                      </p:cBhvr>
                                      <p:tavLst>
                                        <p:tav tm="0">
                                          <p:val>
                                            <p:strVal val="#ppt_x"/>
                                          </p:val>
                                        </p:tav>
                                        <p:tav tm="100000">
                                          <p:val>
                                            <p:strVal val="#ppt_x"/>
                                          </p:val>
                                        </p:tav>
                                      </p:tavLst>
                                    </p:anim>
                                    <p:anim calcmode="lin" valueType="num">
                                      <p:cBhvr additive="base">
                                        <p:cTn id="1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Box 2">
            <a:extLst>
              <a:ext uri="{FF2B5EF4-FFF2-40B4-BE49-F238E27FC236}">
                <a16:creationId xmlns:a16="http://schemas.microsoft.com/office/drawing/2014/main" id="{BFD68850-F629-453D-97B0-9924EA94A678}"/>
              </a:ext>
            </a:extLst>
          </p:cNvPr>
          <p:cNvSpPr txBox="1">
            <a:spLocks noChangeArrowheads="1"/>
          </p:cNvSpPr>
          <p:nvPr/>
        </p:nvSpPr>
        <p:spPr bwMode="auto">
          <a:xfrm>
            <a:off x="755650" y="188913"/>
            <a:ext cx="662466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zh-CN" altLang="en-US" sz="3600" b="1" dirty="0">
                <a:solidFill>
                  <a:schemeClr val="bg1"/>
                </a:solidFill>
                <a:latin typeface="Times New Roman" pitchFamily="18" charset="0"/>
              </a:rPr>
              <a:t>补码的计算方法</a:t>
            </a:r>
          </a:p>
        </p:txBody>
      </p:sp>
      <p:sp>
        <p:nvSpPr>
          <p:cNvPr id="37" name="Text Box 2">
            <a:extLst>
              <a:ext uri="{FF2B5EF4-FFF2-40B4-BE49-F238E27FC236}">
                <a16:creationId xmlns:a16="http://schemas.microsoft.com/office/drawing/2014/main" id="{585F65D9-6026-4147-BB5C-DD109EF932DE}"/>
              </a:ext>
            </a:extLst>
          </p:cNvPr>
          <p:cNvSpPr txBox="1">
            <a:spLocks noChangeArrowheads="1"/>
          </p:cNvSpPr>
          <p:nvPr/>
        </p:nvSpPr>
        <p:spPr bwMode="auto">
          <a:xfrm>
            <a:off x="539552" y="1556792"/>
            <a:ext cx="7848872"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zh-CN" altLang="en-US" sz="2400" b="1" dirty="0">
                <a:solidFill>
                  <a:srgbClr val="40458C"/>
                </a:solidFill>
                <a:latin typeface="Times New Roman" pitchFamily="18" charset="0"/>
                <a:ea typeface="宋体" pitchFamily="2" charset="-122"/>
              </a:rPr>
              <a:t>补码的计算：</a:t>
            </a:r>
            <a:endParaRPr lang="en-US" altLang="zh-CN" sz="2400" b="1" dirty="0">
              <a:solidFill>
                <a:srgbClr val="40458C"/>
              </a:solidFill>
              <a:latin typeface="Times New Roman" pitchFamily="18" charset="0"/>
              <a:ea typeface="宋体" pitchFamily="2" charset="-122"/>
            </a:endParaRPr>
          </a:p>
          <a:p>
            <a:pPr eaLnBrk="1" hangingPunct="1"/>
            <a:r>
              <a:rPr lang="en-US" altLang="zh-CN" sz="2400" b="1" dirty="0">
                <a:solidFill>
                  <a:srgbClr val="40458C"/>
                </a:solidFill>
                <a:latin typeface="Times New Roman" pitchFamily="18" charset="0"/>
                <a:ea typeface="宋体" pitchFamily="2" charset="-122"/>
              </a:rPr>
              <a:t>     </a:t>
            </a:r>
          </a:p>
          <a:p>
            <a:pPr eaLnBrk="1" hangingPunct="1"/>
            <a:r>
              <a:rPr lang="zh-CN" altLang="en-US" sz="2400" b="1" dirty="0">
                <a:solidFill>
                  <a:srgbClr val="FF0000"/>
                </a:solidFill>
                <a:latin typeface="Times New Roman" pitchFamily="18" charset="0"/>
                <a:ea typeface="宋体" pitchFamily="2" charset="-122"/>
              </a:rPr>
              <a:t>    要计算一个数据的补码时，肯定会指明 数据的长度 </a:t>
            </a:r>
            <a:r>
              <a:rPr lang="en-US" altLang="zh-CN" sz="2400" b="1" dirty="0">
                <a:solidFill>
                  <a:srgbClr val="FF0000"/>
                </a:solidFill>
                <a:latin typeface="Times New Roman" pitchFamily="18" charset="0"/>
                <a:ea typeface="宋体" pitchFamily="2" charset="-122"/>
              </a:rPr>
              <a:t>n</a:t>
            </a:r>
            <a:r>
              <a:rPr lang="zh-CN" altLang="en-US" sz="2400" b="1" dirty="0">
                <a:solidFill>
                  <a:srgbClr val="FF0000"/>
                </a:solidFill>
                <a:latin typeface="Times New Roman" pitchFamily="18" charset="0"/>
                <a:ea typeface="宋体" pitchFamily="2" charset="-122"/>
              </a:rPr>
              <a:t>。</a:t>
            </a:r>
            <a:r>
              <a:rPr lang="zh-CN" altLang="en-US" sz="2400" b="1" dirty="0">
                <a:solidFill>
                  <a:srgbClr val="40458C"/>
                </a:solidFill>
                <a:latin typeface="Times New Roman" pitchFamily="18" charset="0"/>
                <a:ea typeface="宋体" pitchFamily="2" charset="-122"/>
              </a:rPr>
              <a:t>一个字节（</a:t>
            </a:r>
            <a:r>
              <a:rPr lang="en-US" altLang="zh-CN" sz="2400" b="1" dirty="0">
                <a:solidFill>
                  <a:srgbClr val="40458C"/>
                </a:solidFill>
                <a:latin typeface="Times New Roman" pitchFamily="18" charset="0"/>
                <a:ea typeface="宋体" pitchFamily="2" charset="-122"/>
              </a:rPr>
              <a:t>n=8, 8</a:t>
            </a:r>
            <a:r>
              <a:rPr lang="zh-CN" altLang="en-US" sz="2400" b="1" dirty="0">
                <a:solidFill>
                  <a:srgbClr val="40458C"/>
                </a:solidFill>
                <a:latin typeface="Times New Roman" pitchFamily="18" charset="0"/>
                <a:ea typeface="宋体" pitchFamily="2" charset="-122"/>
              </a:rPr>
              <a:t>个二进制位）、二个字节（</a:t>
            </a:r>
            <a:r>
              <a:rPr lang="en-US" altLang="zh-CN" sz="2400" b="1" dirty="0">
                <a:solidFill>
                  <a:srgbClr val="40458C"/>
                </a:solidFill>
                <a:latin typeface="Times New Roman" pitchFamily="18" charset="0"/>
                <a:ea typeface="宋体" pitchFamily="2" charset="-122"/>
              </a:rPr>
              <a:t>n=16, 16</a:t>
            </a:r>
            <a:r>
              <a:rPr lang="zh-CN" altLang="en-US" sz="2400" b="1" dirty="0">
                <a:solidFill>
                  <a:srgbClr val="40458C"/>
                </a:solidFill>
                <a:latin typeface="Times New Roman" pitchFamily="18" charset="0"/>
                <a:ea typeface="宋体" pitchFamily="2" charset="-122"/>
              </a:rPr>
              <a:t>个二进制位）、等等。</a:t>
            </a:r>
          </a:p>
        </p:txBody>
      </p:sp>
      <p:sp>
        <p:nvSpPr>
          <p:cNvPr id="38" name="Text Box 2">
            <a:extLst>
              <a:ext uri="{FF2B5EF4-FFF2-40B4-BE49-F238E27FC236}">
                <a16:creationId xmlns:a16="http://schemas.microsoft.com/office/drawing/2014/main" id="{D310B901-DFAC-4243-B41E-498902979FAF}"/>
              </a:ext>
            </a:extLst>
          </p:cNvPr>
          <p:cNvSpPr txBox="1">
            <a:spLocks noChangeArrowheads="1"/>
          </p:cNvSpPr>
          <p:nvPr/>
        </p:nvSpPr>
        <p:spPr bwMode="auto">
          <a:xfrm>
            <a:off x="719572" y="3573016"/>
            <a:ext cx="7704856"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zh-CN" altLang="en-US" sz="2400" b="1" dirty="0">
                <a:solidFill>
                  <a:srgbClr val="40458C"/>
                </a:solidFill>
                <a:latin typeface="Times New Roman" pitchFamily="18" charset="0"/>
                <a:ea typeface="宋体" pitchFamily="2" charset="-122"/>
              </a:rPr>
              <a:t>（</a:t>
            </a:r>
            <a:r>
              <a:rPr lang="en-US" altLang="zh-CN" sz="2400" b="1" dirty="0">
                <a:solidFill>
                  <a:srgbClr val="40458C"/>
                </a:solidFill>
                <a:latin typeface="Times New Roman" pitchFamily="18" charset="0"/>
                <a:ea typeface="宋体" pitchFamily="2" charset="-122"/>
              </a:rPr>
              <a:t>1</a:t>
            </a:r>
            <a:r>
              <a:rPr lang="zh-CN" altLang="en-US" sz="2400" b="1" dirty="0">
                <a:solidFill>
                  <a:srgbClr val="40458C"/>
                </a:solidFill>
                <a:latin typeface="Times New Roman" pitchFamily="18" charset="0"/>
                <a:ea typeface="宋体" pitchFamily="2" charset="-122"/>
              </a:rPr>
              <a:t>）不看数据前面的正负号，将数据转换成二进制；</a:t>
            </a:r>
            <a:endParaRPr lang="en-US" altLang="zh-CN" sz="2400" b="1" dirty="0">
              <a:solidFill>
                <a:srgbClr val="40458C"/>
              </a:solidFill>
              <a:latin typeface="Times New Roman" pitchFamily="18" charset="0"/>
              <a:ea typeface="宋体" pitchFamily="2" charset="-122"/>
            </a:endParaRPr>
          </a:p>
          <a:p>
            <a:pPr eaLnBrk="1" hangingPunct="1"/>
            <a:r>
              <a:rPr lang="en-US" altLang="zh-CN" sz="2400" b="1" dirty="0">
                <a:solidFill>
                  <a:srgbClr val="40458C"/>
                </a:solidFill>
                <a:latin typeface="Times New Roman" pitchFamily="18" charset="0"/>
                <a:ea typeface="宋体" pitchFamily="2" charset="-122"/>
              </a:rPr>
              <a:t>          </a:t>
            </a:r>
            <a:r>
              <a:rPr lang="zh-CN" altLang="en-US" sz="2400" b="1" dirty="0">
                <a:solidFill>
                  <a:srgbClr val="40458C"/>
                </a:solidFill>
                <a:latin typeface="Times New Roman" pitchFamily="18" charset="0"/>
                <a:ea typeface="宋体" pitchFamily="2" charset="-122"/>
              </a:rPr>
              <a:t>补足 </a:t>
            </a:r>
            <a:r>
              <a:rPr lang="en-US" altLang="zh-CN" sz="2400" b="1" dirty="0">
                <a:solidFill>
                  <a:srgbClr val="40458C"/>
                </a:solidFill>
                <a:latin typeface="Times New Roman" pitchFamily="18" charset="0"/>
                <a:ea typeface="宋体" pitchFamily="2" charset="-122"/>
              </a:rPr>
              <a:t>n </a:t>
            </a:r>
            <a:r>
              <a:rPr lang="zh-CN" altLang="en-US" sz="2400" b="1" dirty="0">
                <a:solidFill>
                  <a:srgbClr val="40458C"/>
                </a:solidFill>
                <a:latin typeface="Times New Roman" pitchFamily="18" charset="0"/>
                <a:ea typeface="宋体" pitchFamily="2" charset="-122"/>
              </a:rPr>
              <a:t>位。若超出 </a:t>
            </a:r>
            <a:r>
              <a:rPr lang="en-US" altLang="zh-CN" sz="2400" b="1" dirty="0">
                <a:solidFill>
                  <a:srgbClr val="40458C"/>
                </a:solidFill>
                <a:latin typeface="Times New Roman" pitchFamily="18" charset="0"/>
                <a:ea typeface="宋体" pitchFamily="2" charset="-122"/>
              </a:rPr>
              <a:t>n </a:t>
            </a:r>
            <a:r>
              <a:rPr lang="zh-CN" altLang="en-US" sz="2400" b="1" dirty="0">
                <a:solidFill>
                  <a:srgbClr val="40458C"/>
                </a:solidFill>
                <a:latin typeface="Times New Roman" pitchFamily="18" charset="0"/>
                <a:ea typeface="宋体" pitchFamily="2" charset="-122"/>
              </a:rPr>
              <a:t>位，则截断，保留低 </a:t>
            </a:r>
            <a:r>
              <a:rPr lang="en-US" altLang="zh-CN" sz="2400" b="1" dirty="0">
                <a:solidFill>
                  <a:srgbClr val="40458C"/>
                </a:solidFill>
                <a:latin typeface="Times New Roman" pitchFamily="18" charset="0"/>
                <a:ea typeface="宋体" pitchFamily="2" charset="-122"/>
              </a:rPr>
              <a:t>n </a:t>
            </a:r>
            <a:r>
              <a:rPr lang="zh-CN" altLang="en-US" sz="2400" b="1" dirty="0">
                <a:solidFill>
                  <a:srgbClr val="40458C"/>
                </a:solidFill>
                <a:latin typeface="Times New Roman" pitchFamily="18" charset="0"/>
                <a:ea typeface="宋体" pitchFamily="2" charset="-122"/>
              </a:rPr>
              <a:t>位。</a:t>
            </a:r>
            <a:endParaRPr lang="en-US" altLang="zh-CN" sz="2400" b="1" dirty="0">
              <a:solidFill>
                <a:srgbClr val="40458C"/>
              </a:solidFill>
              <a:latin typeface="Times New Roman" pitchFamily="18" charset="0"/>
              <a:ea typeface="宋体" pitchFamily="2" charset="-122"/>
            </a:endParaRPr>
          </a:p>
          <a:p>
            <a:pPr eaLnBrk="1" hangingPunct="1"/>
            <a:r>
              <a:rPr lang="zh-CN" altLang="en-US" sz="2400" b="1" dirty="0">
                <a:solidFill>
                  <a:srgbClr val="40458C"/>
                </a:solidFill>
                <a:latin typeface="Times New Roman" pitchFamily="18" charset="0"/>
                <a:ea typeface="宋体" pitchFamily="2" charset="-122"/>
              </a:rPr>
              <a:t>（</a:t>
            </a:r>
            <a:r>
              <a:rPr lang="en-US" altLang="zh-CN" sz="2400" b="1" dirty="0">
                <a:solidFill>
                  <a:srgbClr val="40458C"/>
                </a:solidFill>
                <a:latin typeface="Times New Roman" pitchFamily="18" charset="0"/>
                <a:ea typeface="宋体" pitchFamily="2" charset="-122"/>
              </a:rPr>
              <a:t>2</a:t>
            </a:r>
            <a:r>
              <a:rPr lang="zh-CN" altLang="en-US" sz="2400" b="1" dirty="0">
                <a:solidFill>
                  <a:srgbClr val="40458C"/>
                </a:solidFill>
                <a:latin typeface="Times New Roman" pitchFamily="18" charset="0"/>
                <a:ea typeface="宋体" pitchFamily="2" charset="-122"/>
              </a:rPr>
              <a:t>）若数据前面无符号，即缺省为 </a:t>
            </a:r>
            <a:r>
              <a:rPr lang="en-US" altLang="zh-CN" sz="2400" b="1" dirty="0">
                <a:solidFill>
                  <a:srgbClr val="40458C"/>
                </a:solidFill>
                <a:latin typeface="Times New Roman" pitchFamily="18" charset="0"/>
                <a:ea typeface="宋体" pitchFamily="2" charset="-122"/>
              </a:rPr>
              <a:t>+ </a:t>
            </a:r>
            <a:r>
              <a:rPr lang="zh-CN" altLang="en-US" sz="2400" b="1" dirty="0">
                <a:solidFill>
                  <a:srgbClr val="40458C"/>
                </a:solidFill>
                <a:latin typeface="Times New Roman" pitchFamily="18" charset="0"/>
                <a:ea typeface="宋体" pitchFamily="2" charset="-122"/>
              </a:rPr>
              <a:t>号，该数的补码就是 </a:t>
            </a:r>
            <a:r>
              <a:rPr lang="en-US" altLang="zh-CN" sz="2400" b="1" dirty="0">
                <a:solidFill>
                  <a:srgbClr val="40458C"/>
                </a:solidFill>
                <a:latin typeface="Times New Roman" pitchFamily="18" charset="0"/>
                <a:ea typeface="宋体" pitchFamily="2" charset="-122"/>
              </a:rPr>
              <a:t>(1) </a:t>
            </a:r>
            <a:r>
              <a:rPr lang="zh-CN" altLang="en-US" sz="2400" b="1" dirty="0">
                <a:solidFill>
                  <a:srgbClr val="40458C"/>
                </a:solidFill>
                <a:latin typeface="Times New Roman" pitchFamily="18" charset="0"/>
                <a:ea typeface="宋体" pitchFamily="2" charset="-122"/>
              </a:rPr>
              <a:t>的结果；</a:t>
            </a:r>
            <a:endParaRPr lang="en-US" altLang="zh-CN" sz="2400" b="1" dirty="0">
              <a:solidFill>
                <a:srgbClr val="40458C"/>
              </a:solidFill>
              <a:latin typeface="Times New Roman" pitchFamily="18" charset="0"/>
              <a:ea typeface="宋体" pitchFamily="2" charset="-122"/>
            </a:endParaRPr>
          </a:p>
          <a:p>
            <a:pPr eaLnBrk="1" hangingPunct="1"/>
            <a:r>
              <a:rPr lang="en-US" altLang="zh-CN" sz="2400" b="1" dirty="0">
                <a:solidFill>
                  <a:srgbClr val="40458C"/>
                </a:solidFill>
                <a:latin typeface="Times New Roman" pitchFamily="18" charset="0"/>
                <a:ea typeface="宋体" pitchFamily="2" charset="-122"/>
              </a:rPr>
              <a:t>   (3)  </a:t>
            </a:r>
            <a:r>
              <a:rPr lang="zh-CN" altLang="en-US" sz="2400" b="1" dirty="0">
                <a:solidFill>
                  <a:srgbClr val="40458C"/>
                </a:solidFill>
                <a:latin typeface="Times New Roman" pitchFamily="18" charset="0"/>
                <a:ea typeface="宋体" pitchFamily="2" charset="-122"/>
              </a:rPr>
              <a:t>若数据前面有 </a:t>
            </a:r>
            <a:r>
              <a:rPr lang="en-US" altLang="zh-CN" sz="2400" b="1" dirty="0">
                <a:solidFill>
                  <a:srgbClr val="40458C"/>
                </a:solidFill>
                <a:latin typeface="Times New Roman" pitchFamily="18" charset="0"/>
                <a:ea typeface="宋体" pitchFamily="2" charset="-122"/>
              </a:rPr>
              <a:t>- </a:t>
            </a:r>
            <a:r>
              <a:rPr lang="zh-CN" altLang="en-US" sz="2400" b="1" dirty="0">
                <a:solidFill>
                  <a:srgbClr val="40458C"/>
                </a:solidFill>
                <a:latin typeface="Times New Roman" pitchFamily="18" charset="0"/>
                <a:ea typeface="宋体" pitchFamily="2" charset="-122"/>
              </a:rPr>
              <a:t>（负号），则对</a:t>
            </a:r>
            <a:r>
              <a:rPr lang="en-US" altLang="zh-CN" sz="2400" b="1" dirty="0">
                <a:solidFill>
                  <a:srgbClr val="40458C"/>
                </a:solidFill>
                <a:latin typeface="Times New Roman" pitchFamily="18" charset="0"/>
                <a:ea typeface="宋体" pitchFamily="2" charset="-122"/>
              </a:rPr>
              <a:t>(1) </a:t>
            </a:r>
            <a:r>
              <a:rPr lang="zh-CN" altLang="en-US" sz="2400" b="1" dirty="0">
                <a:solidFill>
                  <a:srgbClr val="40458C"/>
                </a:solidFill>
                <a:latin typeface="Times New Roman" pitchFamily="18" charset="0"/>
                <a:ea typeface="宋体" pitchFamily="2" charset="-122"/>
              </a:rPr>
              <a:t>的结果，逐位求反，求反之后 再加 </a:t>
            </a:r>
            <a:r>
              <a:rPr lang="en-US" altLang="zh-CN" sz="2400" b="1" dirty="0">
                <a:solidFill>
                  <a:srgbClr val="40458C"/>
                </a:solidFill>
                <a:latin typeface="Times New Roman" pitchFamily="18" charset="0"/>
                <a:ea typeface="宋体" pitchFamily="2" charset="-122"/>
              </a:rPr>
              <a:t>1</a:t>
            </a:r>
            <a:r>
              <a:rPr lang="zh-CN" altLang="en-US" sz="2400" b="1" dirty="0">
                <a:solidFill>
                  <a:srgbClr val="40458C"/>
                </a:solidFill>
                <a:latin typeface="Times New Roman" pitchFamily="18" charset="0"/>
                <a:ea typeface="宋体" pitchFamily="2" charset="-122"/>
              </a:rPr>
              <a:t>。保留 最后的 </a:t>
            </a:r>
            <a:r>
              <a:rPr lang="en-US" altLang="zh-CN" sz="2400" b="1" dirty="0">
                <a:solidFill>
                  <a:srgbClr val="40458C"/>
                </a:solidFill>
                <a:latin typeface="Times New Roman" pitchFamily="18" charset="0"/>
                <a:ea typeface="宋体" pitchFamily="2" charset="-122"/>
              </a:rPr>
              <a:t>n</a:t>
            </a:r>
            <a:r>
              <a:rPr lang="zh-CN" altLang="en-US" sz="2400" b="1" dirty="0">
                <a:solidFill>
                  <a:srgbClr val="40458C"/>
                </a:solidFill>
                <a:latin typeface="Times New Roman" pitchFamily="18" charset="0"/>
                <a:ea typeface="宋体" pitchFamily="2" charset="-122"/>
              </a:rPr>
              <a:t>位。</a:t>
            </a:r>
          </a:p>
        </p:txBody>
      </p:sp>
    </p:spTree>
    <p:extLst>
      <p:ext uri="{BB962C8B-B14F-4D97-AF65-F5344CB8AC3E}">
        <p14:creationId xmlns:p14="http://schemas.microsoft.com/office/powerpoint/2010/main" val="940679181"/>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500" fill="hold"/>
                                        <p:tgtEl>
                                          <p:spTgt spid="38"/>
                                        </p:tgtEl>
                                        <p:attrNameLst>
                                          <p:attrName>ppt_x</p:attrName>
                                        </p:attrNameLst>
                                      </p:cBhvr>
                                      <p:tavLst>
                                        <p:tav tm="0">
                                          <p:val>
                                            <p:strVal val="#ppt_x"/>
                                          </p:val>
                                        </p:tav>
                                        <p:tav tm="100000">
                                          <p:val>
                                            <p:strVal val="#ppt_x"/>
                                          </p:val>
                                        </p:tav>
                                      </p:tavLst>
                                    </p:anim>
                                    <p:anim calcmode="lin" valueType="num">
                                      <p:cBhvr additive="base">
                                        <p:cTn id="1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Box 2">
            <a:extLst>
              <a:ext uri="{FF2B5EF4-FFF2-40B4-BE49-F238E27FC236}">
                <a16:creationId xmlns:a16="http://schemas.microsoft.com/office/drawing/2014/main" id="{BFD68850-F629-453D-97B0-9924EA94A678}"/>
              </a:ext>
            </a:extLst>
          </p:cNvPr>
          <p:cNvSpPr txBox="1">
            <a:spLocks noChangeArrowheads="1"/>
          </p:cNvSpPr>
          <p:nvPr/>
        </p:nvSpPr>
        <p:spPr bwMode="auto">
          <a:xfrm>
            <a:off x="755650" y="141500"/>
            <a:ext cx="662466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zh-CN" altLang="en-US" sz="3600" b="1" dirty="0">
                <a:solidFill>
                  <a:schemeClr val="bg1"/>
                </a:solidFill>
                <a:latin typeface="Times New Roman" pitchFamily="18" charset="0"/>
              </a:rPr>
              <a:t>补码的计算方法</a:t>
            </a:r>
          </a:p>
        </p:txBody>
      </p:sp>
      <p:sp>
        <p:nvSpPr>
          <p:cNvPr id="6" name="Text Box 3">
            <a:extLst>
              <a:ext uri="{FF2B5EF4-FFF2-40B4-BE49-F238E27FC236}">
                <a16:creationId xmlns:a16="http://schemas.microsoft.com/office/drawing/2014/main" id="{C90BE2C0-1911-4546-9D85-2303746E31DF}"/>
              </a:ext>
            </a:extLst>
          </p:cNvPr>
          <p:cNvSpPr txBox="1">
            <a:spLocks noChangeArrowheads="1"/>
          </p:cNvSpPr>
          <p:nvPr/>
        </p:nvSpPr>
        <p:spPr bwMode="auto">
          <a:xfrm>
            <a:off x="395536" y="1541463"/>
            <a:ext cx="59293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dirty="0">
                <a:latin typeface="Times New Roman" pitchFamily="18" charset="0"/>
                <a:ea typeface="华文新魏" pitchFamily="2" charset="-122"/>
              </a:rPr>
              <a:t>设 </a:t>
            </a:r>
            <a:r>
              <a:rPr kumimoji="1" lang="en-US" altLang="zh-CN" sz="2400" b="1" dirty="0">
                <a:latin typeface="Times New Roman" pitchFamily="18" charset="0"/>
                <a:ea typeface="华文新魏" pitchFamily="2" charset="-122"/>
              </a:rPr>
              <a:t>n =16,    — 69DA H </a:t>
            </a:r>
            <a:r>
              <a:rPr kumimoji="1" lang="zh-CN" altLang="en-US" sz="2400" b="1" dirty="0">
                <a:latin typeface="Times New Roman" pitchFamily="18" charset="0"/>
                <a:ea typeface="华文新魏" pitchFamily="2" charset="-122"/>
              </a:rPr>
              <a:t>的补码表示是多少？</a:t>
            </a:r>
          </a:p>
        </p:txBody>
      </p:sp>
      <p:grpSp>
        <p:nvGrpSpPr>
          <p:cNvPr id="5" name="组合 4">
            <a:extLst>
              <a:ext uri="{FF2B5EF4-FFF2-40B4-BE49-F238E27FC236}">
                <a16:creationId xmlns:a16="http://schemas.microsoft.com/office/drawing/2014/main" id="{29802DBB-B305-4DF6-B776-89E1AD5CB77E}"/>
              </a:ext>
            </a:extLst>
          </p:cNvPr>
          <p:cNvGrpSpPr/>
          <p:nvPr/>
        </p:nvGrpSpPr>
        <p:grpSpPr>
          <a:xfrm>
            <a:off x="645195" y="5157458"/>
            <a:ext cx="4052888" cy="1511902"/>
            <a:chOff x="917997" y="5157458"/>
            <a:chExt cx="4052888" cy="1511902"/>
          </a:xfrm>
        </p:grpSpPr>
        <p:sp>
          <p:nvSpPr>
            <p:cNvPr id="7" name="Text Box 6">
              <a:extLst>
                <a:ext uri="{FF2B5EF4-FFF2-40B4-BE49-F238E27FC236}">
                  <a16:creationId xmlns:a16="http://schemas.microsoft.com/office/drawing/2014/main" id="{861359A4-4D33-4F12-826B-F0189BC228EB}"/>
                </a:ext>
              </a:extLst>
            </p:cNvPr>
            <p:cNvSpPr txBox="1">
              <a:spLocks noChangeArrowheads="1"/>
            </p:cNvSpPr>
            <p:nvPr/>
          </p:nvSpPr>
          <p:spPr bwMode="auto">
            <a:xfrm>
              <a:off x="1607632" y="5157458"/>
              <a:ext cx="16859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b="1" dirty="0">
                  <a:latin typeface="Times New Roman" pitchFamily="18" charset="0"/>
                  <a:ea typeface="华文新魏" pitchFamily="2" charset="-122"/>
                </a:rPr>
                <a:t>6 9 D A H</a:t>
              </a:r>
            </a:p>
          </p:txBody>
        </p:sp>
        <p:sp>
          <p:nvSpPr>
            <p:cNvPr id="8" name="Text Box 7">
              <a:extLst>
                <a:ext uri="{FF2B5EF4-FFF2-40B4-BE49-F238E27FC236}">
                  <a16:creationId xmlns:a16="http://schemas.microsoft.com/office/drawing/2014/main" id="{CC73D2BF-FE2F-432C-9DC2-F3453C390D66}"/>
                </a:ext>
              </a:extLst>
            </p:cNvPr>
            <p:cNvSpPr txBox="1">
              <a:spLocks noChangeArrowheads="1"/>
            </p:cNvSpPr>
            <p:nvPr/>
          </p:nvSpPr>
          <p:spPr bwMode="auto">
            <a:xfrm>
              <a:off x="917997" y="5648598"/>
              <a:ext cx="35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latin typeface="Times New Roman" pitchFamily="18" charset="0"/>
                  <a:ea typeface="华文新魏" pitchFamily="2" charset="-122"/>
                </a:rPr>
                <a:t>+</a:t>
              </a:r>
            </a:p>
          </p:txBody>
        </p:sp>
        <p:sp>
          <p:nvSpPr>
            <p:cNvPr id="9" name="Line 8">
              <a:extLst>
                <a:ext uri="{FF2B5EF4-FFF2-40B4-BE49-F238E27FC236}">
                  <a16:creationId xmlns:a16="http://schemas.microsoft.com/office/drawing/2014/main" id="{CCF06097-67C9-4ACA-8FA5-B321DA101982}"/>
                </a:ext>
              </a:extLst>
            </p:cNvPr>
            <p:cNvSpPr>
              <a:spLocks noChangeShapeType="1"/>
            </p:cNvSpPr>
            <p:nvPr/>
          </p:nvSpPr>
          <p:spPr bwMode="auto">
            <a:xfrm>
              <a:off x="933872" y="6135960"/>
              <a:ext cx="2133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Text Box 9">
              <a:extLst>
                <a:ext uri="{FF2B5EF4-FFF2-40B4-BE49-F238E27FC236}">
                  <a16:creationId xmlns:a16="http://schemas.microsoft.com/office/drawing/2014/main" id="{9AB685A1-9E16-455E-ADB9-621CC753D3DD}"/>
                </a:ext>
              </a:extLst>
            </p:cNvPr>
            <p:cNvSpPr txBox="1">
              <a:spLocks noChangeArrowheads="1"/>
            </p:cNvSpPr>
            <p:nvPr/>
          </p:nvSpPr>
          <p:spPr bwMode="auto">
            <a:xfrm>
              <a:off x="1619672" y="6212160"/>
              <a:ext cx="17732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latin typeface="Times New Roman" pitchFamily="18" charset="0"/>
                  <a:ea typeface="华文新魏" pitchFamily="2" charset="-122"/>
                </a:rPr>
                <a:t>F  F  F   F H</a:t>
              </a:r>
            </a:p>
          </p:txBody>
        </p:sp>
        <p:sp>
          <p:nvSpPr>
            <p:cNvPr id="11" name="Text Box 10">
              <a:extLst>
                <a:ext uri="{FF2B5EF4-FFF2-40B4-BE49-F238E27FC236}">
                  <a16:creationId xmlns:a16="http://schemas.microsoft.com/office/drawing/2014/main" id="{6830E49C-6130-4C8E-96EC-B4A19C4C81C7}"/>
                </a:ext>
              </a:extLst>
            </p:cNvPr>
            <p:cNvSpPr txBox="1">
              <a:spLocks noChangeArrowheads="1"/>
            </p:cNvSpPr>
            <p:nvPr/>
          </p:nvSpPr>
          <p:spPr bwMode="auto">
            <a:xfrm>
              <a:off x="1619672" y="5648598"/>
              <a:ext cx="1327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dirty="0">
                  <a:latin typeface="Times New Roman" pitchFamily="18" charset="0"/>
                  <a:ea typeface="华文新魏" pitchFamily="2" charset="-122"/>
                </a:rPr>
                <a:t>?  ?  ?   ?</a:t>
              </a:r>
            </a:p>
          </p:txBody>
        </p:sp>
        <p:sp>
          <p:nvSpPr>
            <p:cNvPr id="12" name="Text Box 11">
              <a:extLst>
                <a:ext uri="{FF2B5EF4-FFF2-40B4-BE49-F238E27FC236}">
                  <a16:creationId xmlns:a16="http://schemas.microsoft.com/office/drawing/2014/main" id="{A6461E33-6A5C-4883-A54F-7C7353E798E4}"/>
                </a:ext>
              </a:extLst>
            </p:cNvPr>
            <p:cNvSpPr txBox="1">
              <a:spLocks noChangeArrowheads="1"/>
            </p:cNvSpPr>
            <p:nvPr/>
          </p:nvSpPr>
          <p:spPr bwMode="auto">
            <a:xfrm>
              <a:off x="3661197" y="5648598"/>
              <a:ext cx="13096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dirty="0">
                  <a:latin typeface="Times New Roman" pitchFamily="18" charset="0"/>
                  <a:ea typeface="华文新魏" pitchFamily="2" charset="-122"/>
                </a:rPr>
                <a:t>(9625 H)</a:t>
              </a:r>
            </a:p>
          </p:txBody>
        </p:sp>
      </p:grpSp>
      <p:sp>
        <p:nvSpPr>
          <p:cNvPr id="13" name="Rectangle 14">
            <a:extLst>
              <a:ext uri="{FF2B5EF4-FFF2-40B4-BE49-F238E27FC236}">
                <a16:creationId xmlns:a16="http://schemas.microsoft.com/office/drawing/2014/main" id="{1A84021E-F4C3-499E-8713-F8101CFF873C}"/>
              </a:ext>
            </a:extLst>
          </p:cNvPr>
          <p:cNvSpPr>
            <a:spLocks noChangeArrowheads="1"/>
          </p:cNvSpPr>
          <p:nvPr/>
        </p:nvSpPr>
        <p:spPr bwMode="auto">
          <a:xfrm>
            <a:off x="539998" y="1901825"/>
            <a:ext cx="455128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b="1" dirty="0">
                <a:latin typeface="Times New Roman" pitchFamily="18" charset="0"/>
              </a:rPr>
              <a:t>2</a:t>
            </a:r>
            <a:r>
              <a:rPr lang="en-US" altLang="zh-CN" sz="2400" b="1" baseline="30000" dirty="0">
                <a:latin typeface="Times New Roman" pitchFamily="18" charset="0"/>
              </a:rPr>
              <a:t>16</a:t>
            </a:r>
            <a:r>
              <a:rPr lang="en-US" altLang="zh-CN" sz="2400" b="1" dirty="0">
                <a:latin typeface="Times New Roman" pitchFamily="18" charset="0"/>
              </a:rPr>
              <a:t>  - </a:t>
            </a:r>
            <a:r>
              <a:rPr kumimoji="1" lang="en-US" altLang="zh-CN" sz="2400" b="1" dirty="0">
                <a:latin typeface="Times New Roman" pitchFamily="18" charset="0"/>
                <a:ea typeface="华文新魏" pitchFamily="2" charset="-122"/>
              </a:rPr>
              <a:t>6 9 D AH    =  9626H</a:t>
            </a:r>
          </a:p>
          <a:p>
            <a:pPr eaLnBrk="1" hangingPunct="1"/>
            <a:r>
              <a:rPr kumimoji="1" lang="en-US" altLang="zh-CN" sz="2400" b="1" dirty="0">
                <a:latin typeface="Times New Roman" pitchFamily="18" charset="0"/>
                <a:ea typeface="华文新魏" pitchFamily="2" charset="-122"/>
              </a:rPr>
              <a:t> [ - 6 9 D AH]</a:t>
            </a:r>
            <a:r>
              <a:rPr kumimoji="1" lang="zh-CN" altLang="en-US" sz="2400" b="1" dirty="0">
                <a:latin typeface="Times New Roman" pitchFamily="18" charset="0"/>
                <a:ea typeface="华文新魏" pitchFamily="2" charset="-122"/>
              </a:rPr>
              <a:t>补 ＝  </a:t>
            </a:r>
            <a:r>
              <a:rPr kumimoji="1" lang="en-US" altLang="zh-CN" sz="2400" b="1" dirty="0">
                <a:latin typeface="Times New Roman" pitchFamily="18" charset="0"/>
                <a:ea typeface="华文新魏" pitchFamily="2" charset="-122"/>
              </a:rPr>
              <a:t>9626 H</a:t>
            </a:r>
          </a:p>
        </p:txBody>
      </p:sp>
      <p:grpSp>
        <p:nvGrpSpPr>
          <p:cNvPr id="15" name="组合 14">
            <a:extLst>
              <a:ext uri="{FF2B5EF4-FFF2-40B4-BE49-F238E27FC236}">
                <a16:creationId xmlns:a16="http://schemas.microsoft.com/office/drawing/2014/main" id="{B3ED9AF9-C608-4FDA-84AA-6F048E078D27}"/>
              </a:ext>
            </a:extLst>
          </p:cNvPr>
          <p:cNvGrpSpPr/>
          <p:nvPr/>
        </p:nvGrpSpPr>
        <p:grpSpPr>
          <a:xfrm>
            <a:off x="6600990" y="1461642"/>
            <a:ext cx="1464389" cy="2669836"/>
            <a:chOff x="6586330" y="3021973"/>
            <a:chExt cx="1464389" cy="2669836"/>
          </a:xfrm>
        </p:grpSpPr>
        <p:sp>
          <p:nvSpPr>
            <p:cNvPr id="16" name="椭圆 15">
              <a:extLst>
                <a:ext uri="{FF2B5EF4-FFF2-40B4-BE49-F238E27FC236}">
                  <a16:creationId xmlns:a16="http://schemas.microsoft.com/office/drawing/2014/main" id="{12214869-8968-4A8E-A0AE-E45AE29719CF}"/>
                </a:ext>
              </a:extLst>
            </p:cNvPr>
            <p:cNvSpPr/>
            <p:nvPr/>
          </p:nvSpPr>
          <p:spPr bwMode="auto">
            <a:xfrm>
              <a:off x="6804248" y="3119118"/>
              <a:ext cx="1080120" cy="1029962"/>
            </a:xfrm>
            <a:prstGeom prst="ellipse">
              <a:avLst/>
            </a:prstGeom>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4400" b="0" i="0" u="none" strike="noStrike" cap="none" normalizeH="0" baseline="0">
                <a:ln>
                  <a:noFill/>
                </a:ln>
                <a:solidFill>
                  <a:srgbClr val="FF00FF"/>
                </a:solidFill>
                <a:effectLst/>
                <a:latin typeface="华文新魏" pitchFamily="2" charset="-122"/>
                <a:ea typeface="华文新魏" pitchFamily="2" charset="-122"/>
              </a:endParaRPr>
            </a:p>
          </p:txBody>
        </p:sp>
        <p:sp>
          <p:nvSpPr>
            <p:cNvPr id="17" name="流程图: 或者 16">
              <a:extLst>
                <a:ext uri="{FF2B5EF4-FFF2-40B4-BE49-F238E27FC236}">
                  <a16:creationId xmlns:a16="http://schemas.microsoft.com/office/drawing/2014/main" id="{B67197A9-3AAE-47BC-878A-E622F8868021}"/>
                </a:ext>
              </a:extLst>
            </p:cNvPr>
            <p:cNvSpPr/>
            <p:nvPr/>
          </p:nvSpPr>
          <p:spPr bwMode="auto">
            <a:xfrm>
              <a:off x="6830752" y="3861052"/>
              <a:ext cx="144016" cy="146745"/>
            </a:xfrm>
            <a:prstGeom prst="flowChartOr">
              <a:avLst/>
            </a:prstGeom>
            <a:noFill/>
            <a:ln w="19050" cap="flat" cmpd="sng" algn="ctr">
              <a:solidFill>
                <a:srgbClr val="FF66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4400" b="0" i="0" u="none" strike="noStrike" cap="none" normalizeH="0" baseline="0">
                <a:ln>
                  <a:noFill/>
                </a:ln>
                <a:solidFill>
                  <a:srgbClr val="FF00FF"/>
                </a:solidFill>
                <a:effectLst/>
                <a:latin typeface="华文新魏" pitchFamily="2" charset="-122"/>
                <a:ea typeface="华文新魏" pitchFamily="2" charset="-122"/>
              </a:endParaRPr>
            </a:p>
          </p:txBody>
        </p:sp>
        <p:sp>
          <p:nvSpPr>
            <p:cNvPr id="18" name="任意多边形: 形状 17">
              <a:extLst>
                <a:ext uri="{FF2B5EF4-FFF2-40B4-BE49-F238E27FC236}">
                  <a16:creationId xmlns:a16="http://schemas.microsoft.com/office/drawing/2014/main" id="{17A6234E-07DD-4E78-8616-BF7D7E844488}"/>
                </a:ext>
              </a:extLst>
            </p:cNvPr>
            <p:cNvSpPr/>
            <p:nvPr/>
          </p:nvSpPr>
          <p:spPr bwMode="auto">
            <a:xfrm>
              <a:off x="6586330" y="3021973"/>
              <a:ext cx="742122" cy="980675"/>
            </a:xfrm>
            <a:custGeom>
              <a:avLst/>
              <a:gdLst>
                <a:gd name="connsiteX0" fmla="*/ 742122 w 742122"/>
                <a:gd name="connsiteY0" fmla="*/ 26504 h 980675"/>
                <a:gd name="connsiteX1" fmla="*/ 629479 w 742122"/>
                <a:gd name="connsiteY1" fmla="*/ 19878 h 980675"/>
                <a:gd name="connsiteX2" fmla="*/ 569844 w 742122"/>
                <a:gd name="connsiteY2" fmla="*/ 0 h 980675"/>
                <a:gd name="connsiteX3" fmla="*/ 437322 w 742122"/>
                <a:gd name="connsiteY3" fmla="*/ 6626 h 980675"/>
                <a:gd name="connsiteX4" fmla="*/ 410818 w 742122"/>
                <a:gd name="connsiteY4" fmla="*/ 19878 h 980675"/>
                <a:gd name="connsiteX5" fmla="*/ 390940 w 742122"/>
                <a:gd name="connsiteY5" fmla="*/ 26504 h 980675"/>
                <a:gd name="connsiteX6" fmla="*/ 371061 w 742122"/>
                <a:gd name="connsiteY6" fmla="*/ 39757 h 980675"/>
                <a:gd name="connsiteX7" fmla="*/ 357809 w 742122"/>
                <a:gd name="connsiteY7" fmla="*/ 59635 h 980675"/>
                <a:gd name="connsiteX8" fmla="*/ 318053 w 742122"/>
                <a:gd name="connsiteY8" fmla="*/ 112644 h 980675"/>
                <a:gd name="connsiteX9" fmla="*/ 284922 w 742122"/>
                <a:gd name="connsiteY9" fmla="*/ 159026 h 980675"/>
                <a:gd name="connsiteX10" fmla="*/ 238540 w 742122"/>
                <a:gd name="connsiteY10" fmla="*/ 185530 h 980675"/>
                <a:gd name="connsiteX11" fmla="*/ 198783 w 742122"/>
                <a:gd name="connsiteY11" fmla="*/ 238539 h 980675"/>
                <a:gd name="connsiteX12" fmla="*/ 172279 w 742122"/>
                <a:gd name="connsiteY12" fmla="*/ 265044 h 980675"/>
                <a:gd name="connsiteX13" fmla="*/ 165653 w 742122"/>
                <a:gd name="connsiteY13" fmla="*/ 304800 h 980675"/>
                <a:gd name="connsiteX14" fmla="*/ 152400 w 742122"/>
                <a:gd name="connsiteY14" fmla="*/ 318052 h 980675"/>
                <a:gd name="connsiteX15" fmla="*/ 139148 w 742122"/>
                <a:gd name="connsiteY15" fmla="*/ 337930 h 980675"/>
                <a:gd name="connsiteX16" fmla="*/ 119270 w 742122"/>
                <a:gd name="connsiteY16" fmla="*/ 377687 h 980675"/>
                <a:gd name="connsiteX17" fmla="*/ 112644 w 742122"/>
                <a:gd name="connsiteY17" fmla="*/ 397565 h 980675"/>
                <a:gd name="connsiteX18" fmla="*/ 92766 w 742122"/>
                <a:gd name="connsiteY18" fmla="*/ 424070 h 980675"/>
                <a:gd name="connsiteX19" fmla="*/ 53009 w 742122"/>
                <a:gd name="connsiteY19" fmla="*/ 490330 h 980675"/>
                <a:gd name="connsiteX20" fmla="*/ 46383 w 742122"/>
                <a:gd name="connsiteY20" fmla="*/ 523461 h 980675"/>
                <a:gd name="connsiteX21" fmla="*/ 39757 w 742122"/>
                <a:gd name="connsiteY21" fmla="*/ 549965 h 980675"/>
                <a:gd name="connsiteX22" fmla="*/ 19879 w 742122"/>
                <a:gd name="connsiteY22" fmla="*/ 609600 h 980675"/>
                <a:gd name="connsiteX23" fmla="*/ 6627 w 742122"/>
                <a:gd name="connsiteY23" fmla="*/ 682487 h 980675"/>
                <a:gd name="connsiteX24" fmla="*/ 0 w 742122"/>
                <a:gd name="connsiteY24" fmla="*/ 702365 h 980675"/>
                <a:gd name="connsiteX25" fmla="*/ 26505 w 742122"/>
                <a:gd name="connsiteY25" fmla="*/ 828261 h 980675"/>
                <a:gd name="connsiteX26" fmla="*/ 59635 w 742122"/>
                <a:gd name="connsiteY26" fmla="*/ 861391 h 980675"/>
                <a:gd name="connsiteX27" fmla="*/ 86140 w 742122"/>
                <a:gd name="connsiteY27" fmla="*/ 894522 h 980675"/>
                <a:gd name="connsiteX28" fmla="*/ 119270 w 742122"/>
                <a:gd name="connsiteY28" fmla="*/ 947530 h 980675"/>
                <a:gd name="connsiteX29" fmla="*/ 159027 w 742122"/>
                <a:gd name="connsiteY29" fmla="*/ 967409 h 980675"/>
                <a:gd name="connsiteX30" fmla="*/ 192157 w 742122"/>
                <a:gd name="connsiteY30" fmla="*/ 980661 h 98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42122" h="980675">
                  <a:moveTo>
                    <a:pt x="742122" y="26504"/>
                  </a:moveTo>
                  <a:cubicBezTo>
                    <a:pt x="704574" y="24295"/>
                    <a:pt x="666654" y="25597"/>
                    <a:pt x="629479" y="19878"/>
                  </a:cubicBezTo>
                  <a:cubicBezTo>
                    <a:pt x="608769" y="16692"/>
                    <a:pt x="569844" y="0"/>
                    <a:pt x="569844" y="0"/>
                  </a:cubicBezTo>
                  <a:cubicBezTo>
                    <a:pt x="525670" y="2209"/>
                    <a:pt x="481210" y="1140"/>
                    <a:pt x="437322" y="6626"/>
                  </a:cubicBezTo>
                  <a:cubicBezTo>
                    <a:pt x="427521" y="7851"/>
                    <a:pt x="419897" y="15987"/>
                    <a:pt x="410818" y="19878"/>
                  </a:cubicBezTo>
                  <a:cubicBezTo>
                    <a:pt x="404398" y="22629"/>
                    <a:pt x="397566" y="24295"/>
                    <a:pt x="390940" y="26504"/>
                  </a:cubicBezTo>
                  <a:cubicBezTo>
                    <a:pt x="384314" y="30922"/>
                    <a:pt x="376692" y="34126"/>
                    <a:pt x="371061" y="39757"/>
                  </a:cubicBezTo>
                  <a:cubicBezTo>
                    <a:pt x="365430" y="45388"/>
                    <a:pt x="362493" y="53195"/>
                    <a:pt x="357809" y="59635"/>
                  </a:cubicBezTo>
                  <a:cubicBezTo>
                    <a:pt x="344818" y="77498"/>
                    <a:pt x="330305" y="94267"/>
                    <a:pt x="318053" y="112644"/>
                  </a:cubicBezTo>
                  <a:cubicBezTo>
                    <a:pt x="310530" y="123927"/>
                    <a:pt x="293137" y="150811"/>
                    <a:pt x="284922" y="159026"/>
                  </a:cubicBezTo>
                  <a:cubicBezTo>
                    <a:pt x="271366" y="172582"/>
                    <a:pt x="254131" y="175136"/>
                    <a:pt x="238540" y="185530"/>
                  </a:cubicBezTo>
                  <a:cubicBezTo>
                    <a:pt x="220906" y="197286"/>
                    <a:pt x="211210" y="226112"/>
                    <a:pt x="198783" y="238539"/>
                  </a:cubicBezTo>
                  <a:lnTo>
                    <a:pt x="172279" y="265044"/>
                  </a:lnTo>
                  <a:cubicBezTo>
                    <a:pt x="170070" y="278296"/>
                    <a:pt x="170370" y="292221"/>
                    <a:pt x="165653" y="304800"/>
                  </a:cubicBezTo>
                  <a:cubicBezTo>
                    <a:pt x="163459" y="310649"/>
                    <a:pt x="156303" y="313174"/>
                    <a:pt x="152400" y="318052"/>
                  </a:cubicBezTo>
                  <a:cubicBezTo>
                    <a:pt x="147425" y="324270"/>
                    <a:pt x="143565" y="331304"/>
                    <a:pt x="139148" y="337930"/>
                  </a:cubicBezTo>
                  <a:cubicBezTo>
                    <a:pt x="122494" y="387894"/>
                    <a:pt x="144958" y="326310"/>
                    <a:pt x="119270" y="377687"/>
                  </a:cubicBezTo>
                  <a:cubicBezTo>
                    <a:pt x="116146" y="383934"/>
                    <a:pt x="116109" y="391501"/>
                    <a:pt x="112644" y="397565"/>
                  </a:cubicBezTo>
                  <a:cubicBezTo>
                    <a:pt x="107165" y="407154"/>
                    <a:pt x="98129" y="414416"/>
                    <a:pt x="92766" y="424070"/>
                  </a:cubicBezTo>
                  <a:cubicBezTo>
                    <a:pt x="50712" y="499766"/>
                    <a:pt x="114942" y="412913"/>
                    <a:pt x="53009" y="490330"/>
                  </a:cubicBezTo>
                  <a:cubicBezTo>
                    <a:pt x="50800" y="501374"/>
                    <a:pt x="48826" y="512467"/>
                    <a:pt x="46383" y="523461"/>
                  </a:cubicBezTo>
                  <a:cubicBezTo>
                    <a:pt x="44408" y="532351"/>
                    <a:pt x="41543" y="541035"/>
                    <a:pt x="39757" y="549965"/>
                  </a:cubicBezTo>
                  <a:cubicBezTo>
                    <a:pt x="29555" y="600978"/>
                    <a:pt x="41927" y="576527"/>
                    <a:pt x="19879" y="609600"/>
                  </a:cubicBezTo>
                  <a:cubicBezTo>
                    <a:pt x="15462" y="633896"/>
                    <a:pt x="11801" y="658341"/>
                    <a:pt x="6627" y="682487"/>
                  </a:cubicBezTo>
                  <a:cubicBezTo>
                    <a:pt x="5163" y="689316"/>
                    <a:pt x="0" y="695380"/>
                    <a:pt x="0" y="702365"/>
                  </a:cubicBezTo>
                  <a:cubicBezTo>
                    <a:pt x="0" y="742196"/>
                    <a:pt x="4509" y="792517"/>
                    <a:pt x="26505" y="828261"/>
                  </a:cubicBezTo>
                  <a:cubicBezTo>
                    <a:pt x="34690" y="841562"/>
                    <a:pt x="49187" y="849783"/>
                    <a:pt x="59635" y="861391"/>
                  </a:cubicBezTo>
                  <a:cubicBezTo>
                    <a:pt x="69096" y="871903"/>
                    <a:pt x="78295" y="882754"/>
                    <a:pt x="86140" y="894522"/>
                  </a:cubicBezTo>
                  <a:cubicBezTo>
                    <a:pt x="107136" y="926016"/>
                    <a:pt x="90329" y="918588"/>
                    <a:pt x="119270" y="947530"/>
                  </a:cubicBezTo>
                  <a:cubicBezTo>
                    <a:pt x="135189" y="963450"/>
                    <a:pt x="140162" y="959324"/>
                    <a:pt x="159027" y="967409"/>
                  </a:cubicBezTo>
                  <a:cubicBezTo>
                    <a:pt x="192254" y="981649"/>
                    <a:pt x="174592" y="980661"/>
                    <a:pt x="192157" y="980661"/>
                  </a:cubicBezTo>
                </a:path>
              </a:pathLst>
            </a:custGeom>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4400" b="0" i="0" u="none" strike="noStrike" cap="none" normalizeH="0" baseline="0">
                <a:ln>
                  <a:noFill/>
                </a:ln>
                <a:solidFill>
                  <a:srgbClr val="FF00FF"/>
                </a:solidFill>
                <a:effectLst/>
                <a:latin typeface="华文新魏" pitchFamily="2" charset="-122"/>
                <a:ea typeface="华文新魏" pitchFamily="2" charset="-122"/>
              </a:endParaRPr>
            </a:p>
          </p:txBody>
        </p:sp>
        <p:sp>
          <p:nvSpPr>
            <p:cNvPr id="19" name="任意多边形: 形状 18">
              <a:extLst>
                <a:ext uri="{FF2B5EF4-FFF2-40B4-BE49-F238E27FC236}">
                  <a16:creationId xmlns:a16="http://schemas.microsoft.com/office/drawing/2014/main" id="{82E80249-D80F-4D18-9B9D-82FA7B56CDEF}"/>
                </a:ext>
              </a:extLst>
            </p:cNvPr>
            <p:cNvSpPr/>
            <p:nvPr/>
          </p:nvSpPr>
          <p:spPr bwMode="auto">
            <a:xfrm>
              <a:off x="6639339" y="3850234"/>
              <a:ext cx="198783" cy="231913"/>
            </a:xfrm>
            <a:custGeom>
              <a:avLst/>
              <a:gdLst>
                <a:gd name="connsiteX0" fmla="*/ 112644 w 198783"/>
                <a:gd name="connsiteY0" fmla="*/ 0 h 231913"/>
                <a:gd name="connsiteX1" fmla="*/ 145774 w 198783"/>
                <a:gd name="connsiteY1" fmla="*/ 33130 h 231913"/>
                <a:gd name="connsiteX2" fmla="*/ 165652 w 198783"/>
                <a:gd name="connsiteY2" fmla="*/ 66261 h 231913"/>
                <a:gd name="connsiteX3" fmla="*/ 198783 w 198783"/>
                <a:gd name="connsiteY3" fmla="*/ 145774 h 231913"/>
                <a:gd name="connsiteX4" fmla="*/ 39757 w 198783"/>
                <a:gd name="connsiteY4" fmla="*/ 185530 h 231913"/>
                <a:gd name="connsiteX5" fmla="*/ 19878 w 198783"/>
                <a:gd name="connsiteY5" fmla="*/ 218661 h 231913"/>
                <a:gd name="connsiteX6" fmla="*/ 0 w 198783"/>
                <a:gd name="connsiteY6" fmla="*/ 231913 h 23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783" h="231913">
                  <a:moveTo>
                    <a:pt x="112644" y="0"/>
                  </a:moveTo>
                  <a:cubicBezTo>
                    <a:pt x="123687" y="11043"/>
                    <a:pt x="136018" y="20935"/>
                    <a:pt x="145774" y="33130"/>
                  </a:cubicBezTo>
                  <a:cubicBezTo>
                    <a:pt x="153819" y="43187"/>
                    <a:pt x="159398" y="55003"/>
                    <a:pt x="165652" y="66261"/>
                  </a:cubicBezTo>
                  <a:cubicBezTo>
                    <a:pt x="182338" y="96296"/>
                    <a:pt x="184999" y="109018"/>
                    <a:pt x="198783" y="145774"/>
                  </a:cubicBezTo>
                  <a:cubicBezTo>
                    <a:pt x="164147" y="232363"/>
                    <a:pt x="210984" y="144435"/>
                    <a:pt x="39757" y="185530"/>
                  </a:cubicBezTo>
                  <a:cubicBezTo>
                    <a:pt x="27234" y="188536"/>
                    <a:pt x="28260" y="208882"/>
                    <a:pt x="19878" y="218661"/>
                  </a:cubicBezTo>
                  <a:cubicBezTo>
                    <a:pt x="14695" y="224707"/>
                    <a:pt x="0" y="231913"/>
                    <a:pt x="0" y="231913"/>
                  </a:cubicBezTo>
                </a:path>
              </a:pathLst>
            </a:cu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4400" b="0" i="0" u="none" strike="noStrike" cap="none" normalizeH="0" baseline="0">
                <a:ln>
                  <a:noFill/>
                </a:ln>
                <a:solidFill>
                  <a:srgbClr val="FF00FF"/>
                </a:solidFill>
                <a:effectLst/>
                <a:latin typeface="华文新魏" pitchFamily="2" charset="-122"/>
                <a:ea typeface="华文新魏" pitchFamily="2" charset="-122"/>
              </a:endParaRPr>
            </a:p>
          </p:txBody>
        </p:sp>
        <p:sp>
          <p:nvSpPr>
            <p:cNvPr id="21" name="椭圆 20">
              <a:extLst>
                <a:ext uri="{FF2B5EF4-FFF2-40B4-BE49-F238E27FC236}">
                  <a16:creationId xmlns:a16="http://schemas.microsoft.com/office/drawing/2014/main" id="{209CFFA5-36BC-40BF-BBAB-E1D1EDD7ADF0}"/>
                </a:ext>
              </a:extLst>
            </p:cNvPr>
            <p:cNvSpPr/>
            <p:nvPr/>
          </p:nvSpPr>
          <p:spPr bwMode="auto">
            <a:xfrm>
              <a:off x="6806142" y="4487270"/>
              <a:ext cx="1080120" cy="1029962"/>
            </a:xfrm>
            <a:prstGeom prst="ellipse">
              <a:avLst/>
            </a:prstGeom>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4400" b="0" i="0" u="none" strike="noStrike" cap="none" normalizeH="0" baseline="0">
                <a:ln>
                  <a:noFill/>
                </a:ln>
                <a:solidFill>
                  <a:srgbClr val="FF00FF"/>
                </a:solidFill>
                <a:effectLst/>
                <a:latin typeface="华文新魏" pitchFamily="2" charset="-122"/>
                <a:ea typeface="华文新魏" pitchFamily="2" charset="-122"/>
              </a:endParaRPr>
            </a:p>
          </p:txBody>
        </p:sp>
        <p:sp>
          <p:nvSpPr>
            <p:cNvPr id="22" name="流程图: 或者 21">
              <a:extLst>
                <a:ext uri="{FF2B5EF4-FFF2-40B4-BE49-F238E27FC236}">
                  <a16:creationId xmlns:a16="http://schemas.microsoft.com/office/drawing/2014/main" id="{92C417A4-FC82-4E1E-B852-1CF9AAA2A8F3}"/>
                </a:ext>
              </a:extLst>
            </p:cNvPr>
            <p:cNvSpPr/>
            <p:nvPr/>
          </p:nvSpPr>
          <p:spPr bwMode="auto">
            <a:xfrm>
              <a:off x="6832646" y="5229204"/>
              <a:ext cx="144016" cy="146745"/>
            </a:xfrm>
            <a:prstGeom prst="flowChartOr">
              <a:avLst/>
            </a:prstGeom>
            <a:noFill/>
            <a:ln w="19050" cap="flat" cmpd="sng" algn="ctr">
              <a:solidFill>
                <a:srgbClr val="FF66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4400" b="0" i="0" u="none" strike="noStrike" cap="none" normalizeH="0" baseline="0">
                <a:ln>
                  <a:noFill/>
                </a:ln>
                <a:solidFill>
                  <a:srgbClr val="FF00FF"/>
                </a:solidFill>
                <a:effectLst/>
                <a:latin typeface="华文新魏" pitchFamily="2" charset="-122"/>
                <a:ea typeface="华文新魏" pitchFamily="2" charset="-122"/>
              </a:endParaRPr>
            </a:p>
          </p:txBody>
        </p:sp>
        <p:sp>
          <p:nvSpPr>
            <p:cNvPr id="24" name="任意多边形: 形状 23">
              <a:extLst>
                <a:ext uri="{FF2B5EF4-FFF2-40B4-BE49-F238E27FC236}">
                  <a16:creationId xmlns:a16="http://schemas.microsoft.com/office/drawing/2014/main" id="{6331DA5D-AEC6-407C-B3DD-50E7C6733EDD}"/>
                </a:ext>
              </a:extLst>
            </p:cNvPr>
            <p:cNvSpPr/>
            <p:nvPr/>
          </p:nvSpPr>
          <p:spPr bwMode="auto">
            <a:xfrm>
              <a:off x="6804991" y="4350479"/>
              <a:ext cx="1245728" cy="1341330"/>
            </a:xfrm>
            <a:custGeom>
              <a:avLst/>
              <a:gdLst>
                <a:gd name="connsiteX0" fmla="*/ 496957 w 1245728"/>
                <a:gd name="connsiteY0" fmla="*/ 42617 h 1341330"/>
                <a:gd name="connsiteX1" fmla="*/ 530087 w 1245728"/>
                <a:gd name="connsiteY1" fmla="*/ 35991 h 1341330"/>
                <a:gd name="connsiteX2" fmla="*/ 563218 w 1245728"/>
                <a:gd name="connsiteY2" fmla="*/ 22738 h 1341330"/>
                <a:gd name="connsiteX3" fmla="*/ 609600 w 1245728"/>
                <a:gd name="connsiteY3" fmla="*/ 16112 h 1341330"/>
                <a:gd name="connsiteX4" fmla="*/ 762000 w 1245728"/>
                <a:gd name="connsiteY4" fmla="*/ 16112 h 1341330"/>
                <a:gd name="connsiteX5" fmla="*/ 834887 w 1245728"/>
                <a:gd name="connsiteY5" fmla="*/ 69121 h 1341330"/>
                <a:gd name="connsiteX6" fmla="*/ 887896 w 1245728"/>
                <a:gd name="connsiteY6" fmla="*/ 95625 h 1341330"/>
                <a:gd name="connsiteX7" fmla="*/ 934279 w 1245728"/>
                <a:gd name="connsiteY7" fmla="*/ 122130 h 1341330"/>
                <a:gd name="connsiteX8" fmla="*/ 954157 w 1245728"/>
                <a:gd name="connsiteY8" fmla="*/ 142008 h 1341330"/>
                <a:gd name="connsiteX9" fmla="*/ 1013792 w 1245728"/>
                <a:gd name="connsiteY9" fmla="*/ 168512 h 1341330"/>
                <a:gd name="connsiteX10" fmla="*/ 1080052 w 1245728"/>
                <a:gd name="connsiteY10" fmla="*/ 228147 h 1341330"/>
                <a:gd name="connsiteX11" fmla="*/ 1099931 w 1245728"/>
                <a:gd name="connsiteY11" fmla="*/ 248025 h 1341330"/>
                <a:gd name="connsiteX12" fmla="*/ 1126435 w 1245728"/>
                <a:gd name="connsiteY12" fmla="*/ 281156 h 1341330"/>
                <a:gd name="connsiteX13" fmla="*/ 1186070 w 1245728"/>
                <a:gd name="connsiteY13" fmla="*/ 327538 h 1341330"/>
                <a:gd name="connsiteX14" fmla="*/ 1212574 w 1245728"/>
                <a:gd name="connsiteY14" fmla="*/ 380547 h 1341330"/>
                <a:gd name="connsiteX15" fmla="*/ 1232452 w 1245728"/>
                <a:gd name="connsiteY15" fmla="*/ 420304 h 1341330"/>
                <a:gd name="connsiteX16" fmla="*/ 1239079 w 1245728"/>
                <a:gd name="connsiteY16" fmla="*/ 453434 h 1341330"/>
                <a:gd name="connsiteX17" fmla="*/ 1245705 w 1245728"/>
                <a:gd name="connsiteY17" fmla="*/ 479938 h 1341330"/>
                <a:gd name="connsiteX18" fmla="*/ 1225826 w 1245728"/>
                <a:gd name="connsiteY18" fmla="*/ 744982 h 1341330"/>
                <a:gd name="connsiteX19" fmla="*/ 1219200 w 1245728"/>
                <a:gd name="connsiteY19" fmla="*/ 870878 h 1341330"/>
                <a:gd name="connsiteX20" fmla="*/ 1192696 w 1245728"/>
                <a:gd name="connsiteY20" fmla="*/ 963643 h 1341330"/>
                <a:gd name="connsiteX21" fmla="*/ 1172818 w 1245728"/>
                <a:gd name="connsiteY21" fmla="*/ 1043156 h 1341330"/>
                <a:gd name="connsiteX22" fmla="*/ 1119809 w 1245728"/>
                <a:gd name="connsiteY22" fmla="*/ 1142547 h 1341330"/>
                <a:gd name="connsiteX23" fmla="*/ 1080052 w 1245728"/>
                <a:gd name="connsiteY23" fmla="*/ 1169051 h 1341330"/>
                <a:gd name="connsiteX24" fmla="*/ 974035 w 1245728"/>
                <a:gd name="connsiteY24" fmla="*/ 1241938 h 1341330"/>
                <a:gd name="connsiteX25" fmla="*/ 887896 w 1245728"/>
                <a:gd name="connsiteY25" fmla="*/ 1261817 h 1341330"/>
                <a:gd name="connsiteX26" fmla="*/ 848139 w 1245728"/>
                <a:gd name="connsiteY26" fmla="*/ 1281695 h 1341330"/>
                <a:gd name="connsiteX27" fmla="*/ 801757 w 1245728"/>
                <a:gd name="connsiteY27" fmla="*/ 1294947 h 1341330"/>
                <a:gd name="connsiteX28" fmla="*/ 768626 w 1245728"/>
                <a:gd name="connsiteY28" fmla="*/ 1308199 h 1341330"/>
                <a:gd name="connsiteX29" fmla="*/ 735496 w 1245728"/>
                <a:gd name="connsiteY29" fmla="*/ 1314825 h 1341330"/>
                <a:gd name="connsiteX30" fmla="*/ 649357 w 1245728"/>
                <a:gd name="connsiteY30" fmla="*/ 1334704 h 1341330"/>
                <a:gd name="connsiteX31" fmla="*/ 583096 w 1245728"/>
                <a:gd name="connsiteY31" fmla="*/ 1341330 h 1341330"/>
                <a:gd name="connsiteX32" fmla="*/ 377687 w 1245728"/>
                <a:gd name="connsiteY32" fmla="*/ 1334704 h 1341330"/>
                <a:gd name="connsiteX33" fmla="*/ 291548 w 1245728"/>
                <a:gd name="connsiteY33" fmla="*/ 1308199 h 1341330"/>
                <a:gd name="connsiteX34" fmla="*/ 265044 w 1245728"/>
                <a:gd name="connsiteY34" fmla="*/ 1301573 h 1341330"/>
                <a:gd name="connsiteX35" fmla="*/ 192157 w 1245728"/>
                <a:gd name="connsiteY35" fmla="*/ 1241938 h 1341330"/>
                <a:gd name="connsiteX36" fmla="*/ 165652 w 1245728"/>
                <a:gd name="connsiteY36" fmla="*/ 1215434 h 1341330"/>
                <a:gd name="connsiteX37" fmla="*/ 145774 w 1245728"/>
                <a:gd name="connsiteY37" fmla="*/ 1195556 h 1341330"/>
                <a:gd name="connsiteX38" fmla="*/ 99392 w 1245728"/>
                <a:gd name="connsiteY38" fmla="*/ 1109417 h 1341330"/>
                <a:gd name="connsiteX39" fmla="*/ 86139 w 1245728"/>
                <a:gd name="connsiteY39" fmla="*/ 1096164 h 1341330"/>
                <a:gd name="connsiteX40" fmla="*/ 46383 w 1245728"/>
                <a:gd name="connsiteY40" fmla="*/ 1122669 h 1341330"/>
                <a:gd name="connsiteX41" fmla="*/ 0 w 1245728"/>
                <a:gd name="connsiteY41" fmla="*/ 1155799 h 134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45728" h="1341330">
                  <a:moveTo>
                    <a:pt x="496957" y="42617"/>
                  </a:moveTo>
                  <a:cubicBezTo>
                    <a:pt x="508000" y="40408"/>
                    <a:pt x="519300" y="39227"/>
                    <a:pt x="530087" y="35991"/>
                  </a:cubicBezTo>
                  <a:cubicBezTo>
                    <a:pt x="541480" y="32573"/>
                    <a:pt x="551679" y="25623"/>
                    <a:pt x="563218" y="22738"/>
                  </a:cubicBezTo>
                  <a:cubicBezTo>
                    <a:pt x="578369" y="18950"/>
                    <a:pt x="594139" y="18321"/>
                    <a:pt x="609600" y="16112"/>
                  </a:cubicBezTo>
                  <a:cubicBezTo>
                    <a:pt x="662949" y="-1670"/>
                    <a:pt x="676259" y="-8781"/>
                    <a:pt x="762000" y="16112"/>
                  </a:cubicBezTo>
                  <a:cubicBezTo>
                    <a:pt x="790850" y="24488"/>
                    <a:pt x="808017" y="55686"/>
                    <a:pt x="834887" y="69121"/>
                  </a:cubicBezTo>
                  <a:lnTo>
                    <a:pt x="887896" y="95625"/>
                  </a:lnTo>
                  <a:cubicBezTo>
                    <a:pt x="921824" y="129556"/>
                    <a:pt x="871994" y="83203"/>
                    <a:pt x="934279" y="122130"/>
                  </a:cubicBezTo>
                  <a:cubicBezTo>
                    <a:pt x="942225" y="127096"/>
                    <a:pt x="946360" y="136810"/>
                    <a:pt x="954157" y="142008"/>
                  </a:cubicBezTo>
                  <a:cubicBezTo>
                    <a:pt x="977160" y="157343"/>
                    <a:pt x="990700" y="160815"/>
                    <a:pt x="1013792" y="168512"/>
                  </a:cubicBezTo>
                  <a:cubicBezTo>
                    <a:pt x="1070354" y="225076"/>
                    <a:pt x="1006039" y="162358"/>
                    <a:pt x="1080052" y="228147"/>
                  </a:cubicBezTo>
                  <a:cubicBezTo>
                    <a:pt x="1087056" y="234373"/>
                    <a:pt x="1093760" y="240973"/>
                    <a:pt x="1099931" y="248025"/>
                  </a:cubicBezTo>
                  <a:cubicBezTo>
                    <a:pt x="1109244" y="258668"/>
                    <a:pt x="1116043" y="271563"/>
                    <a:pt x="1126435" y="281156"/>
                  </a:cubicBezTo>
                  <a:cubicBezTo>
                    <a:pt x="1144940" y="298237"/>
                    <a:pt x="1166192" y="312077"/>
                    <a:pt x="1186070" y="327538"/>
                  </a:cubicBezTo>
                  <a:cubicBezTo>
                    <a:pt x="1198587" y="365091"/>
                    <a:pt x="1185749" y="331367"/>
                    <a:pt x="1212574" y="380547"/>
                  </a:cubicBezTo>
                  <a:cubicBezTo>
                    <a:pt x="1219669" y="393554"/>
                    <a:pt x="1225826" y="407052"/>
                    <a:pt x="1232452" y="420304"/>
                  </a:cubicBezTo>
                  <a:cubicBezTo>
                    <a:pt x="1234661" y="431347"/>
                    <a:pt x="1236636" y="442440"/>
                    <a:pt x="1239079" y="453434"/>
                  </a:cubicBezTo>
                  <a:cubicBezTo>
                    <a:pt x="1241055" y="462324"/>
                    <a:pt x="1246119" y="470841"/>
                    <a:pt x="1245705" y="479938"/>
                  </a:cubicBezTo>
                  <a:cubicBezTo>
                    <a:pt x="1241682" y="568443"/>
                    <a:pt x="1231819" y="656589"/>
                    <a:pt x="1225826" y="744982"/>
                  </a:cubicBezTo>
                  <a:cubicBezTo>
                    <a:pt x="1222983" y="786909"/>
                    <a:pt x="1223841" y="829112"/>
                    <a:pt x="1219200" y="870878"/>
                  </a:cubicBezTo>
                  <a:cubicBezTo>
                    <a:pt x="1214243" y="915492"/>
                    <a:pt x="1202747" y="923439"/>
                    <a:pt x="1192696" y="963643"/>
                  </a:cubicBezTo>
                  <a:cubicBezTo>
                    <a:pt x="1172865" y="1042969"/>
                    <a:pt x="1201661" y="963836"/>
                    <a:pt x="1172818" y="1043156"/>
                  </a:cubicBezTo>
                  <a:cubicBezTo>
                    <a:pt x="1162906" y="1070413"/>
                    <a:pt x="1137735" y="1130597"/>
                    <a:pt x="1119809" y="1142547"/>
                  </a:cubicBezTo>
                  <a:cubicBezTo>
                    <a:pt x="1106557" y="1151382"/>
                    <a:pt x="1092624" y="1159273"/>
                    <a:pt x="1080052" y="1169051"/>
                  </a:cubicBezTo>
                  <a:cubicBezTo>
                    <a:pt x="1036034" y="1203287"/>
                    <a:pt x="1069237" y="1218136"/>
                    <a:pt x="974035" y="1241938"/>
                  </a:cubicBezTo>
                  <a:cubicBezTo>
                    <a:pt x="910100" y="1257923"/>
                    <a:pt x="938886" y="1251619"/>
                    <a:pt x="887896" y="1261817"/>
                  </a:cubicBezTo>
                  <a:cubicBezTo>
                    <a:pt x="874644" y="1268443"/>
                    <a:pt x="861679" y="1275678"/>
                    <a:pt x="848139" y="1281695"/>
                  </a:cubicBezTo>
                  <a:cubicBezTo>
                    <a:pt x="828995" y="1290203"/>
                    <a:pt x="822815" y="1287928"/>
                    <a:pt x="801757" y="1294947"/>
                  </a:cubicBezTo>
                  <a:cubicBezTo>
                    <a:pt x="790473" y="1298708"/>
                    <a:pt x="780019" y="1304781"/>
                    <a:pt x="768626" y="1308199"/>
                  </a:cubicBezTo>
                  <a:cubicBezTo>
                    <a:pt x="757839" y="1311435"/>
                    <a:pt x="746470" y="1312293"/>
                    <a:pt x="735496" y="1314825"/>
                  </a:cubicBezTo>
                  <a:cubicBezTo>
                    <a:pt x="715358" y="1319472"/>
                    <a:pt x="673266" y="1331516"/>
                    <a:pt x="649357" y="1334704"/>
                  </a:cubicBezTo>
                  <a:cubicBezTo>
                    <a:pt x="627355" y="1337638"/>
                    <a:pt x="605183" y="1339121"/>
                    <a:pt x="583096" y="1341330"/>
                  </a:cubicBezTo>
                  <a:cubicBezTo>
                    <a:pt x="514626" y="1339121"/>
                    <a:pt x="446087" y="1338504"/>
                    <a:pt x="377687" y="1334704"/>
                  </a:cubicBezTo>
                  <a:cubicBezTo>
                    <a:pt x="347212" y="1333011"/>
                    <a:pt x="319645" y="1317565"/>
                    <a:pt x="291548" y="1308199"/>
                  </a:cubicBezTo>
                  <a:cubicBezTo>
                    <a:pt x="282909" y="1305319"/>
                    <a:pt x="273879" y="1303782"/>
                    <a:pt x="265044" y="1301573"/>
                  </a:cubicBezTo>
                  <a:cubicBezTo>
                    <a:pt x="212288" y="1266403"/>
                    <a:pt x="236553" y="1286334"/>
                    <a:pt x="192157" y="1241938"/>
                  </a:cubicBezTo>
                  <a:lnTo>
                    <a:pt x="165652" y="1215434"/>
                  </a:lnTo>
                  <a:lnTo>
                    <a:pt x="145774" y="1195556"/>
                  </a:lnTo>
                  <a:cubicBezTo>
                    <a:pt x="133991" y="1171990"/>
                    <a:pt x="116082" y="1132783"/>
                    <a:pt x="99392" y="1109417"/>
                  </a:cubicBezTo>
                  <a:cubicBezTo>
                    <a:pt x="95761" y="1104333"/>
                    <a:pt x="90557" y="1100582"/>
                    <a:pt x="86139" y="1096164"/>
                  </a:cubicBezTo>
                  <a:cubicBezTo>
                    <a:pt x="46270" y="1109456"/>
                    <a:pt x="86093" y="1092887"/>
                    <a:pt x="46383" y="1122669"/>
                  </a:cubicBezTo>
                  <a:cubicBezTo>
                    <a:pt x="-15197" y="1168853"/>
                    <a:pt x="33560" y="1122239"/>
                    <a:pt x="0" y="1155799"/>
                  </a:cubicBezTo>
                </a:path>
              </a:pathLst>
            </a:custGeom>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4400" b="0" i="0" u="none" strike="noStrike" cap="none" normalizeH="0" baseline="0">
                <a:ln>
                  <a:noFill/>
                </a:ln>
                <a:solidFill>
                  <a:srgbClr val="FF00FF"/>
                </a:solidFill>
                <a:effectLst/>
                <a:latin typeface="华文新魏" pitchFamily="2" charset="-122"/>
                <a:ea typeface="华文新魏" pitchFamily="2" charset="-122"/>
              </a:endParaRPr>
            </a:p>
          </p:txBody>
        </p:sp>
        <p:sp>
          <p:nvSpPr>
            <p:cNvPr id="25" name="任意多边形: 形状 24">
              <a:extLst>
                <a:ext uri="{FF2B5EF4-FFF2-40B4-BE49-F238E27FC236}">
                  <a16:creationId xmlns:a16="http://schemas.microsoft.com/office/drawing/2014/main" id="{52D5ED43-2A47-43A3-85B3-31526309DC4D}"/>
                </a:ext>
              </a:extLst>
            </p:cNvPr>
            <p:cNvSpPr/>
            <p:nvPr/>
          </p:nvSpPr>
          <p:spPr bwMode="auto">
            <a:xfrm>
              <a:off x="6897757" y="5433391"/>
              <a:ext cx="139147" cy="33860"/>
            </a:xfrm>
            <a:custGeom>
              <a:avLst/>
              <a:gdLst>
                <a:gd name="connsiteX0" fmla="*/ 0 w 139147"/>
                <a:gd name="connsiteY0" fmla="*/ 0 h 33860"/>
                <a:gd name="connsiteX1" fmla="*/ 39756 w 139147"/>
                <a:gd name="connsiteY1" fmla="*/ 6626 h 33860"/>
                <a:gd name="connsiteX2" fmla="*/ 86139 w 139147"/>
                <a:gd name="connsiteY2" fmla="*/ 13252 h 33860"/>
                <a:gd name="connsiteX3" fmla="*/ 125895 w 139147"/>
                <a:gd name="connsiteY3" fmla="*/ 33131 h 33860"/>
                <a:gd name="connsiteX4" fmla="*/ 139147 w 139147"/>
                <a:gd name="connsiteY4" fmla="*/ 33131 h 3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47" h="33860">
                  <a:moveTo>
                    <a:pt x="0" y="0"/>
                  </a:moveTo>
                  <a:lnTo>
                    <a:pt x="39756" y="6626"/>
                  </a:lnTo>
                  <a:cubicBezTo>
                    <a:pt x="55192" y="9001"/>
                    <a:pt x="70824" y="10189"/>
                    <a:pt x="86139" y="13252"/>
                  </a:cubicBezTo>
                  <a:cubicBezTo>
                    <a:pt x="125321" y="21089"/>
                    <a:pt x="86810" y="17497"/>
                    <a:pt x="125895" y="33131"/>
                  </a:cubicBezTo>
                  <a:cubicBezTo>
                    <a:pt x="129996" y="34772"/>
                    <a:pt x="134730" y="33131"/>
                    <a:pt x="139147" y="33131"/>
                  </a:cubicBezTo>
                </a:path>
              </a:pathLst>
            </a:custGeom>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4400" b="0" i="0" u="none" strike="noStrike" cap="none" normalizeH="0" baseline="0">
                <a:ln>
                  <a:noFill/>
                </a:ln>
                <a:solidFill>
                  <a:srgbClr val="FF00FF"/>
                </a:solidFill>
                <a:effectLst/>
                <a:latin typeface="华文新魏" pitchFamily="2" charset="-122"/>
                <a:ea typeface="华文新魏" pitchFamily="2" charset="-122"/>
              </a:endParaRPr>
            </a:p>
          </p:txBody>
        </p:sp>
      </p:grpSp>
      <p:grpSp>
        <p:nvGrpSpPr>
          <p:cNvPr id="30" name="组合 29">
            <a:extLst>
              <a:ext uri="{FF2B5EF4-FFF2-40B4-BE49-F238E27FC236}">
                <a16:creationId xmlns:a16="http://schemas.microsoft.com/office/drawing/2014/main" id="{EB294D00-56D3-41DC-87C8-F46EEF3CDCB2}"/>
              </a:ext>
            </a:extLst>
          </p:cNvPr>
          <p:cNvGrpSpPr/>
          <p:nvPr/>
        </p:nvGrpSpPr>
        <p:grpSpPr>
          <a:xfrm>
            <a:off x="428699" y="2888285"/>
            <a:ext cx="5884828" cy="1891750"/>
            <a:chOff x="701501" y="2888285"/>
            <a:chExt cx="5884828" cy="1891750"/>
          </a:xfrm>
        </p:grpSpPr>
        <p:sp>
          <p:nvSpPr>
            <p:cNvPr id="14" name="Rectangle 14">
              <a:extLst>
                <a:ext uri="{FF2B5EF4-FFF2-40B4-BE49-F238E27FC236}">
                  <a16:creationId xmlns:a16="http://schemas.microsoft.com/office/drawing/2014/main" id="{572D8E3A-A295-4A34-82D2-0E1EEB42D4FE}"/>
                </a:ext>
              </a:extLst>
            </p:cNvPr>
            <p:cNvSpPr>
              <a:spLocks noChangeArrowheads="1"/>
            </p:cNvSpPr>
            <p:nvPr/>
          </p:nvSpPr>
          <p:spPr bwMode="auto">
            <a:xfrm>
              <a:off x="701501" y="2888285"/>
              <a:ext cx="577587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r>
                <a:rPr kumimoji="1" lang="en-US" altLang="zh-CN" sz="2400" b="1" dirty="0">
                  <a:latin typeface="Times New Roman" pitchFamily="18" charset="0"/>
                  <a:ea typeface="华文新魏" pitchFamily="2" charset="-122"/>
                </a:rPr>
                <a:t>6 9 D AH + [ -69DAH]</a:t>
              </a:r>
              <a:r>
                <a:rPr kumimoji="1" lang="zh-CN" altLang="en-US" sz="2400" b="1" dirty="0">
                  <a:latin typeface="Times New Roman" pitchFamily="18" charset="0"/>
                  <a:ea typeface="华文新魏" pitchFamily="2" charset="-122"/>
                </a:rPr>
                <a:t>补 </a:t>
              </a:r>
              <a:r>
                <a:rPr kumimoji="1" lang="en-US" altLang="zh-CN" sz="2400" b="1" dirty="0">
                  <a:latin typeface="Times New Roman" pitchFamily="18" charset="0"/>
                  <a:ea typeface="华文新魏" pitchFamily="2" charset="-122"/>
                </a:rPr>
                <a:t>=  2</a:t>
              </a:r>
              <a:r>
                <a:rPr kumimoji="1" lang="en-US" altLang="zh-CN" sz="2400" b="1" baseline="30000" dirty="0">
                  <a:latin typeface="Times New Roman" pitchFamily="18" charset="0"/>
                  <a:ea typeface="华文新魏" pitchFamily="2" charset="-122"/>
                </a:rPr>
                <a:t>n</a:t>
              </a:r>
              <a:r>
                <a:rPr kumimoji="1" lang="zh-CN" altLang="en-US" sz="2400" b="1" dirty="0">
                  <a:latin typeface="Times New Roman" pitchFamily="18" charset="0"/>
                  <a:ea typeface="华文新魏" pitchFamily="2" charset="-122"/>
                </a:rPr>
                <a:t>   </a:t>
              </a:r>
              <a:r>
                <a:rPr kumimoji="1" lang="en-US" altLang="zh-CN" sz="2400" b="1" dirty="0">
                  <a:latin typeface="Times New Roman" pitchFamily="18" charset="0"/>
                  <a:ea typeface="华文新魏" pitchFamily="2" charset="-122"/>
                </a:rPr>
                <a:t>(n=16)</a:t>
              </a:r>
            </a:p>
          </p:txBody>
        </p:sp>
        <p:sp>
          <p:nvSpPr>
            <p:cNvPr id="26" name="文本框 25">
              <a:extLst>
                <a:ext uri="{FF2B5EF4-FFF2-40B4-BE49-F238E27FC236}">
                  <a16:creationId xmlns:a16="http://schemas.microsoft.com/office/drawing/2014/main" id="{A6964BE5-EF8F-43F0-BB43-6D60A4C7E6B3}"/>
                </a:ext>
              </a:extLst>
            </p:cNvPr>
            <p:cNvSpPr txBox="1"/>
            <p:nvPr/>
          </p:nvSpPr>
          <p:spPr>
            <a:xfrm>
              <a:off x="822133" y="3504525"/>
              <a:ext cx="3024536" cy="461665"/>
            </a:xfrm>
            <a:prstGeom prst="rect">
              <a:avLst/>
            </a:prstGeom>
            <a:noFill/>
          </p:spPr>
          <p:txBody>
            <a:bodyPr wrap="square">
              <a:spAutoFit/>
            </a:bodyPr>
            <a:lstStyle/>
            <a:p>
              <a:pPr eaLnBrk="1" hangingPunct="1"/>
              <a:r>
                <a:rPr lang="en-US" altLang="zh-CN" sz="2400" b="1" dirty="0">
                  <a:latin typeface="Times New Roman" pitchFamily="18" charset="0"/>
                </a:rPr>
                <a:t>2</a:t>
              </a:r>
              <a:r>
                <a:rPr lang="en-US" altLang="zh-CN" sz="2400" b="1" baseline="30000" dirty="0">
                  <a:latin typeface="Times New Roman" pitchFamily="18" charset="0"/>
                </a:rPr>
                <a:t>16</a:t>
              </a:r>
              <a:r>
                <a:rPr lang="en-US" altLang="zh-CN" sz="2400" b="1" dirty="0">
                  <a:latin typeface="Times New Roman" pitchFamily="18" charset="0"/>
                </a:rPr>
                <a:t> = FFFFH +1</a:t>
              </a:r>
            </a:p>
          </p:txBody>
        </p:sp>
        <p:sp>
          <p:nvSpPr>
            <p:cNvPr id="27" name="文本框 26">
              <a:extLst>
                <a:ext uri="{FF2B5EF4-FFF2-40B4-BE49-F238E27FC236}">
                  <a16:creationId xmlns:a16="http://schemas.microsoft.com/office/drawing/2014/main" id="{9CFB8BF4-E3F4-4C64-AE33-5D53469AA0C6}"/>
                </a:ext>
              </a:extLst>
            </p:cNvPr>
            <p:cNvSpPr txBox="1"/>
            <p:nvPr/>
          </p:nvSpPr>
          <p:spPr>
            <a:xfrm>
              <a:off x="822132" y="3949038"/>
              <a:ext cx="5764197" cy="830997"/>
            </a:xfrm>
            <a:prstGeom prst="rect">
              <a:avLst/>
            </a:prstGeom>
            <a:noFill/>
          </p:spPr>
          <p:txBody>
            <a:bodyPr wrap="square">
              <a:spAutoFit/>
            </a:bodyPr>
            <a:lstStyle/>
            <a:p>
              <a:pPr eaLnBrk="1" hangingPunct="1"/>
              <a:r>
                <a:rPr lang="en-US" altLang="zh-CN" sz="2400" b="1" dirty="0">
                  <a:latin typeface="Times New Roman" pitchFamily="18" charset="0"/>
                </a:rPr>
                <a:t>2</a:t>
              </a:r>
              <a:r>
                <a:rPr lang="en-US" altLang="zh-CN" sz="2400" b="1" baseline="30000" dirty="0">
                  <a:latin typeface="Times New Roman" pitchFamily="18" charset="0"/>
                </a:rPr>
                <a:t>16</a:t>
              </a:r>
              <a:r>
                <a:rPr lang="en-US" altLang="zh-CN" sz="2400" b="1" dirty="0">
                  <a:latin typeface="Times New Roman" pitchFamily="18" charset="0"/>
                </a:rPr>
                <a:t> -  </a:t>
              </a:r>
              <a:r>
                <a:rPr kumimoji="1" lang="en-US" altLang="zh-CN" sz="2400" b="1" dirty="0">
                  <a:latin typeface="Times New Roman" pitchFamily="18" charset="0"/>
                  <a:ea typeface="华文新魏" pitchFamily="2" charset="-122"/>
                </a:rPr>
                <a:t>6 9 D AH= </a:t>
              </a:r>
              <a:r>
                <a:rPr lang="en-US" altLang="zh-CN" sz="2400" b="1" dirty="0">
                  <a:latin typeface="Times New Roman" pitchFamily="18" charset="0"/>
                </a:rPr>
                <a:t>(FFFFH -69DAH)+1</a:t>
              </a:r>
            </a:p>
            <a:p>
              <a:pPr eaLnBrk="1" hangingPunct="1"/>
              <a:r>
                <a:rPr lang="en-US" altLang="zh-CN" sz="2400" b="1" dirty="0">
                  <a:latin typeface="Times New Roman" pitchFamily="18" charset="0"/>
                </a:rPr>
                <a:t>          = FFFFH –</a:t>
              </a:r>
              <a:r>
                <a:rPr lang="zh-CN" altLang="en-US" sz="2400" b="1" dirty="0">
                  <a:latin typeface="Times New Roman" pitchFamily="18" charset="0"/>
                </a:rPr>
                <a:t> </a:t>
              </a:r>
              <a:r>
                <a:rPr lang="en-US" altLang="zh-CN" sz="2400" b="1" dirty="0">
                  <a:latin typeface="Times New Roman" pitchFamily="18" charset="0"/>
                </a:rPr>
                <a:t>(69DAH</a:t>
              </a:r>
              <a:r>
                <a:rPr lang="zh-CN" altLang="en-US" sz="2400" b="1" dirty="0">
                  <a:latin typeface="Times New Roman" pitchFamily="18" charset="0"/>
                </a:rPr>
                <a:t> </a:t>
              </a:r>
              <a:r>
                <a:rPr lang="en-US" altLang="zh-CN" sz="2400" b="1" dirty="0">
                  <a:latin typeface="Times New Roman" pitchFamily="18" charset="0"/>
                </a:rPr>
                <a:t>-1)</a:t>
              </a:r>
            </a:p>
          </p:txBody>
        </p:sp>
      </p:grpSp>
      <p:sp>
        <p:nvSpPr>
          <p:cNvPr id="31" name="文本框 30">
            <a:extLst>
              <a:ext uri="{FF2B5EF4-FFF2-40B4-BE49-F238E27FC236}">
                <a16:creationId xmlns:a16="http://schemas.microsoft.com/office/drawing/2014/main" id="{B138EEA7-C74A-4780-92F8-353D061E2BE6}"/>
              </a:ext>
            </a:extLst>
          </p:cNvPr>
          <p:cNvSpPr txBox="1"/>
          <p:nvPr/>
        </p:nvSpPr>
        <p:spPr>
          <a:xfrm>
            <a:off x="5526107" y="4239572"/>
            <a:ext cx="3222357" cy="1938992"/>
          </a:xfrm>
          <a:prstGeom prst="rect">
            <a:avLst/>
          </a:prstGeom>
          <a:noFill/>
        </p:spPr>
        <p:txBody>
          <a:bodyPr wrap="none" rtlCol="0">
            <a:spAutoFit/>
          </a:bodyPr>
          <a:lstStyle/>
          <a:p>
            <a:r>
              <a:rPr lang="zh-CN" altLang="en-US" sz="2400" b="1" dirty="0">
                <a:solidFill>
                  <a:schemeClr val="tx1"/>
                </a:solidFill>
                <a:latin typeface="Times New Roman" pitchFamily="18" charset="0"/>
              </a:rPr>
              <a:t>方法</a:t>
            </a:r>
            <a:r>
              <a:rPr lang="en-US" altLang="zh-CN" sz="2400" b="1" dirty="0">
                <a:solidFill>
                  <a:schemeClr val="tx1"/>
                </a:solidFill>
                <a:latin typeface="Times New Roman" pitchFamily="18" charset="0"/>
              </a:rPr>
              <a:t>1 </a:t>
            </a:r>
            <a:r>
              <a:rPr lang="zh-CN" altLang="en-US" sz="2400" b="1" dirty="0">
                <a:solidFill>
                  <a:schemeClr val="tx1"/>
                </a:solidFill>
                <a:latin typeface="Times New Roman" pitchFamily="18" charset="0"/>
              </a:rPr>
              <a:t>：</a:t>
            </a:r>
            <a:r>
              <a:rPr lang="en-US" altLang="zh-CN" sz="2400" b="1" dirty="0">
                <a:solidFill>
                  <a:schemeClr val="tx1"/>
                </a:solidFill>
                <a:latin typeface="Times New Roman" pitchFamily="18" charset="0"/>
              </a:rPr>
              <a:t>2</a:t>
            </a:r>
            <a:r>
              <a:rPr lang="en-US" altLang="zh-CN" sz="2400" b="1" baseline="30000" dirty="0">
                <a:solidFill>
                  <a:schemeClr val="tx1"/>
                </a:solidFill>
                <a:latin typeface="Times New Roman" pitchFamily="18" charset="0"/>
              </a:rPr>
              <a:t>n</a:t>
            </a:r>
            <a:r>
              <a:rPr lang="en-US" altLang="zh-CN" sz="2400" b="1" dirty="0">
                <a:solidFill>
                  <a:schemeClr val="tx1"/>
                </a:solidFill>
                <a:latin typeface="Times New Roman" pitchFamily="18" charset="0"/>
              </a:rPr>
              <a:t> -  </a:t>
            </a:r>
            <a:r>
              <a:rPr lang="zh-CN" altLang="en-US" sz="2400" b="1" dirty="0">
                <a:solidFill>
                  <a:schemeClr val="tx1"/>
                </a:solidFill>
                <a:latin typeface="Times New Roman" pitchFamily="18" charset="0"/>
              </a:rPr>
              <a:t>数</a:t>
            </a:r>
            <a:endParaRPr lang="en-US" altLang="zh-CN" sz="2400" b="1" dirty="0">
              <a:solidFill>
                <a:schemeClr val="tx1"/>
              </a:solidFill>
              <a:latin typeface="Times New Roman" pitchFamily="18" charset="0"/>
            </a:endParaRPr>
          </a:p>
          <a:p>
            <a:r>
              <a:rPr lang="zh-CN" altLang="en-US" sz="2400" b="1" dirty="0">
                <a:solidFill>
                  <a:schemeClr val="tx1"/>
                </a:solidFill>
                <a:latin typeface="Times New Roman" pitchFamily="18" charset="0"/>
              </a:rPr>
              <a:t>方法</a:t>
            </a:r>
            <a:r>
              <a:rPr lang="en-US" altLang="zh-CN" sz="2400" b="1" dirty="0">
                <a:solidFill>
                  <a:schemeClr val="tx1"/>
                </a:solidFill>
                <a:latin typeface="Times New Roman" pitchFamily="18" charset="0"/>
              </a:rPr>
              <a:t>2 </a:t>
            </a:r>
            <a:r>
              <a:rPr lang="zh-CN" altLang="en-US" sz="2400" b="1" dirty="0">
                <a:solidFill>
                  <a:schemeClr val="tx1"/>
                </a:solidFill>
                <a:latin typeface="Times New Roman" pitchFamily="18" charset="0"/>
              </a:rPr>
              <a:t>：求反后 加 </a:t>
            </a:r>
            <a:r>
              <a:rPr lang="en-US" altLang="zh-CN" sz="2400" b="1" dirty="0">
                <a:solidFill>
                  <a:schemeClr val="tx1"/>
                </a:solidFill>
                <a:latin typeface="Times New Roman" pitchFamily="18" charset="0"/>
              </a:rPr>
              <a:t>1</a:t>
            </a:r>
          </a:p>
          <a:p>
            <a:r>
              <a:rPr lang="zh-CN" altLang="en-US" sz="2400" b="1" dirty="0">
                <a:solidFill>
                  <a:schemeClr val="tx1"/>
                </a:solidFill>
                <a:latin typeface="Times New Roman" pitchFamily="18" charset="0"/>
              </a:rPr>
              <a:t>方法</a:t>
            </a:r>
            <a:r>
              <a:rPr lang="en-US" altLang="zh-CN" sz="2400" b="1" dirty="0">
                <a:solidFill>
                  <a:schemeClr val="tx1"/>
                </a:solidFill>
                <a:latin typeface="Times New Roman" pitchFamily="18" charset="0"/>
              </a:rPr>
              <a:t>3 </a:t>
            </a:r>
            <a:r>
              <a:rPr lang="zh-CN" altLang="en-US" sz="2400" b="1" dirty="0">
                <a:solidFill>
                  <a:schemeClr val="tx1"/>
                </a:solidFill>
                <a:latin typeface="Times New Roman" pitchFamily="18" charset="0"/>
              </a:rPr>
              <a:t>：减</a:t>
            </a:r>
            <a:r>
              <a:rPr lang="en-US" altLang="zh-CN" sz="2400" b="1" dirty="0">
                <a:solidFill>
                  <a:schemeClr val="tx1"/>
                </a:solidFill>
                <a:latin typeface="Times New Roman" pitchFamily="18" charset="0"/>
              </a:rPr>
              <a:t>1 </a:t>
            </a:r>
            <a:r>
              <a:rPr lang="zh-CN" altLang="en-US" sz="2400" b="1" dirty="0">
                <a:solidFill>
                  <a:schemeClr val="tx1"/>
                </a:solidFill>
                <a:latin typeface="Times New Roman" pitchFamily="18" charset="0"/>
              </a:rPr>
              <a:t>后求反</a:t>
            </a:r>
            <a:endParaRPr lang="en-US" altLang="zh-CN" sz="2400" b="1" dirty="0">
              <a:solidFill>
                <a:schemeClr val="tx1"/>
              </a:solidFill>
              <a:latin typeface="Times New Roman" pitchFamily="18" charset="0"/>
            </a:endParaRPr>
          </a:p>
          <a:p>
            <a:r>
              <a:rPr lang="zh-CN" altLang="en-US" sz="2400" b="1" dirty="0">
                <a:solidFill>
                  <a:schemeClr val="tx1"/>
                </a:solidFill>
                <a:latin typeface="Times New Roman" pitchFamily="18" charset="0"/>
              </a:rPr>
              <a:t>验证结果的正确性：</a:t>
            </a:r>
            <a:endParaRPr lang="en-US" altLang="zh-CN" sz="2400" b="1" dirty="0">
              <a:solidFill>
                <a:schemeClr val="tx1"/>
              </a:solidFill>
              <a:latin typeface="Times New Roman" pitchFamily="18" charset="0"/>
            </a:endParaRPr>
          </a:p>
          <a:p>
            <a:r>
              <a:rPr lang="en-US" altLang="zh-CN" sz="2400" b="1" dirty="0">
                <a:solidFill>
                  <a:schemeClr val="tx1"/>
                </a:solidFill>
                <a:latin typeface="Times New Roman" pitchFamily="18" charset="0"/>
              </a:rPr>
              <a:t>    </a:t>
            </a:r>
            <a:r>
              <a:rPr lang="zh-CN" altLang="en-US" sz="2400" b="1" dirty="0">
                <a:solidFill>
                  <a:schemeClr val="tx1"/>
                </a:solidFill>
                <a:latin typeface="Times New Roman" pitchFamily="18" charset="0"/>
              </a:rPr>
              <a:t>补码与负数的和为</a:t>
            </a:r>
            <a:r>
              <a:rPr lang="en-US" altLang="zh-CN" sz="2400" b="1" dirty="0">
                <a:solidFill>
                  <a:schemeClr val="tx1"/>
                </a:solidFill>
                <a:latin typeface="Times New Roman" pitchFamily="18" charset="0"/>
              </a:rPr>
              <a:t>2</a:t>
            </a:r>
            <a:r>
              <a:rPr lang="en-US" altLang="zh-CN" sz="2400" b="1" baseline="30000" dirty="0">
                <a:solidFill>
                  <a:schemeClr val="tx1"/>
                </a:solidFill>
                <a:latin typeface="Times New Roman" pitchFamily="18" charset="0"/>
              </a:rPr>
              <a:t>n</a:t>
            </a:r>
            <a:endParaRPr lang="zh-CN" altLang="en-US" sz="2400" b="1" dirty="0">
              <a:solidFill>
                <a:schemeClr val="tx1"/>
              </a:solidFill>
              <a:latin typeface="Times New Roman" pitchFamily="18" charset="0"/>
            </a:endParaRPr>
          </a:p>
        </p:txBody>
      </p:sp>
    </p:spTree>
    <p:extLst>
      <p:ext uri="{BB962C8B-B14F-4D97-AF65-F5344CB8AC3E}">
        <p14:creationId xmlns:p14="http://schemas.microsoft.com/office/powerpoint/2010/main" val="2182217905"/>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30"/>
                                        </p:tgtEl>
                                        <p:attrNameLst>
                                          <p:attrName>style.visibility</p:attrName>
                                        </p:attrNameLst>
                                      </p:cBhvr>
                                      <p:to>
                                        <p:strVal val="visible"/>
                                      </p:to>
                                    </p:set>
                                    <p:anim calcmode="lin" valueType="num">
                                      <p:cBhvr additive="base">
                                        <p:cTn id="18" dur="500" fill="hold"/>
                                        <p:tgtEl>
                                          <p:spTgt spid="30"/>
                                        </p:tgtEl>
                                        <p:attrNameLst>
                                          <p:attrName>ppt_x</p:attrName>
                                        </p:attrNameLst>
                                      </p:cBhvr>
                                      <p:tavLst>
                                        <p:tav tm="0">
                                          <p:val>
                                            <p:strVal val="0-#ppt_w/2"/>
                                          </p:val>
                                        </p:tav>
                                        <p:tav tm="100000">
                                          <p:val>
                                            <p:strVal val="#ppt_x"/>
                                          </p:val>
                                        </p:tav>
                                      </p:tavLst>
                                    </p:anim>
                                    <p:anim calcmode="lin" valueType="num">
                                      <p:cBhvr additive="base">
                                        <p:cTn id="19"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1"/>
                                        </p:tgtEl>
                                        <p:attrNameLst>
                                          <p:attrName>style.visibility</p:attrName>
                                        </p:attrNameLst>
                                      </p:cBhvr>
                                      <p:to>
                                        <p:strVal val="visible"/>
                                      </p:to>
                                    </p:set>
                                    <p:anim calcmode="lin" valueType="num">
                                      <p:cBhvr additive="base">
                                        <p:cTn id="30" dur="500" fill="hold"/>
                                        <p:tgtEl>
                                          <p:spTgt spid="31"/>
                                        </p:tgtEl>
                                        <p:attrNameLst>
                                          <p:attrName>ppt_x</p:attrName>
                                        </p:attrNameLst>
                                      </p:cBhvr>
                                      <p:tavLst>
                                        <p:tav tm="0">
                                          <p:val>
                                            <p:strVal val="#ppt_x"/>
                                          </p:val>
                                        </p:tav>
                                        <p:tav tm="100000">
                                          <p:val>
                                            <p:strVal val="#ppt_x"/>
                                          </p:val>
                                        </p:tav>
                                      </p:tavLst>
                                    </p:anim>
                                    <p:anim calcmode="lin" valueType="num">
                                      <p:cBhvr additive="base">
                                        <p:cTn id="31"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Box 2">
            <a:extLst>
              <a:ext uri="{FF2B5EF4-FFF2-40B4-BE49-F238E27FC236}">
                <a16:creationId xmlns:a16="http://schemas.microsoft.com/office/drawing/2014/main" id="{BFD68850-F629-453D-97B0-9924EA94A678}"/>
              </a:ext>
            </a:extLst>
          </p:cNvPr>
          <p:cNvSpPr txBox="1">
            <a:spLocks noChangeArrowheads="1"/>
          </p:cNvSpPr>
          <p:nvPr/>
        </p:nvSpPr>
        <p:spPr bwMode="auto">
          <a:xfrm>
            <a:off x="755650" y="141500"/>
            <a:ext cx="662466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zh-CN" altLang="en-US" sz="3600" b="1" dirty="0">
                <a:solidFill>
                  <a:schemeClr val="bg1"/>
                </a:solidFill>
                <a:latin typeface="Times New Roman" pitchFamily="18" charset="0"/>
              </a:rPr>
              <a:t>补码运算</a:t>
            </a:r>
          </a:p>
        </p:txBody>
      </p:sp>
      <p:sp>
        <p:nvSpPr>
          <p:cNvPr id="6" name="Text Box 3">
            <a:extLst>
              <a:ext uri="{FF2B5EF4-FFF2-40B4-BE49-F238E27FC236}">
                <a16:creationId xmlns:a16="http://schemas.microsoft.com/office/drawing/2014/main" id="{C90BE2C0-1911-4546-9D85-2303746E31DF}"/>
              </a:ext>
            </a:extLst>
          </p:cNvPr>
          <p:cNvSpPr txBox="1">
            <a:spLocks noChangeArrowheads="1"/>
          </p:cNvSpPr>
          <p:nvPr/>
        </p:nvSpPr>
        <p:spPr bwMode="auto">
          <a:xfrm>
            <a:off x="740346" y="1412776"/>
            <a:ext cx="114646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dirty="0">
                <a:latin typeface="Times New Roman" pitchFamily="18" charset="0"/>
                <a:ea typeface="华文新魏" pitchFamily="2" charset="-122"/>
              </a:rPr>
              <a:t>设 </a:t>
            </a:r>
            <a:r>
              <a:rPr kumimoji="1" lang="en-US" altLang="zh-CN" sz="2400" b="1" dirty="0">
                <a:latin typeface="Times New Roman" pitchFamily="18" charset="0"/>
                <a:ea typeface="华文新魏" pitchFamily="2" charset="-122"/>
              </a:rPr>
              <a:t>n =8</a:t>
            </a:r>
            <a:endParaRPr kumimoji="1" lang="zh-CN" altLang="en-US" sz="2400" b="1" dirty="0">
              <a:latin typeface="Times New Roman" pitchFamily="18" charset="0"/>
              <a:ea typeface="华文新魏" pitchFamily="2" charset="-122"/>
            </a:endParaRPr>
          </a:p>
        </p:txBody>
      </p:sp>
      <p:sp>
        <p:nvSpPr>
          <p:cNvPr id="13" name="Rectangle 14">
            <a:extLst>
              <a:ext uri="{FF2B5EF4-FFF2-40B4-BE49-F238E27FC236}">
                <a16:creationId xmlns:a16="http://schemas.microsoft.com/office/drawing/2014/main" id="{1A84021E-F4C3-499E-8713-F8101CFF873C}"/>
              </a:ext>
            </a:extLst>
          </p:cNvPr>
          <p:cNvSpPr>
            <a:spLocks noChangeArrowheads="1"/>
          </p:cNvSpPr>
          <p:nvPr/>
        </p:nvSpPr>
        <p:spPr bwMode="auto">
          <a:xfrm>
            <a:off x="884808" y="1773138"/>
            <a:ext cx="4551288"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b="1" dirty="0">
                <a:latin typeface="Times New Roman" pitchFamily="18" charset="0"/>
              </a:rPr>
              <a:t>5 -1  = 5 + (-1)</a:t>
            </a:r>
          </a:p>
          <a:p>
            <a:r>
              <a:rPr lang="en-US" altLang="zh-CN" sz="2400" b="1" dirty="0">
                <a:latin typeface="Times New Roman" pitchFamily="18" charset="0"/>
              </a:rPr>
              <a:t>        = 5 +</a:t>
            </a:r>
            <a:r>
              <a:rPr lang="zh-CN" altLang="en-US" sz="2400" b="1" dirty="0">
                <a:latin typeface="Times New Roman" pitchFamily="18" charset="0"/>
              </a:rPr>
              <a:t> </a:t>
            </a:r>
            <a:r>
              <a:rPr lang="en-US" altLang="zh-CN" sz="2400" b="1" dirty="0">
                <a:latin typeface="Times New Roman" pitchFamily="18" charset="0"/>
              </a:rPr>
              <a:t>[-1]</a:t>
            </a:r>
            <a:r>
              <a:rPr lang="zh-CN" altLang="en-US" sz="2400" b="1" dirty="0">
                <a:latin typeface="Times New Roman" pitchFamily="18" charset="0"/>
              </a:rPr>
              <a:t>补</a:t>
            </a:r>
            <a:endParaRPr lang="en-US" altLang="zh-CN" sz="2400" b="1" dirty="0">
              <a:latin typeface="Times New Roman" pitchFamily="18" charset="0"/>
            </a:endParaRPr>
          </a:p>
          <a:p>
            <a:r>
              <a:rPr kumimoji="1" lang="en-US" altLang="zh-CN" sz="2400" b="1" dirty="0">
                <a:latin typeface="Times New Roman" pitchFamily="18" charset="0"/>
                <a:ea typeface="华文新魏" pitchFamily="2" charset="-122"/>
              </a:rPr>
              <a:t>        = 05 + FFH</a:t>
            </a:r>
          </a:p>
          <a:p>
            <a:r>
              <a:rPr lang="en-US" altLang="zh-CN" sz="2400" b="1" dirty="0">
                <a:latin typeface="Times New Roman" pitchFamily="18" charset="0"/>
              </a:rPr>
              <a:t>        = 4</a:t>
            </a:r>
            <a:endParaRPr kumimoji="1" lang="en-US" altLang="zh-CN" sz="2400" b="1" dirty="0">
              <a:latin typeface="Times New Roman" pitchFamily="18" charset="0"/>
              <a:ea typeface="华文新魏" pitchFamily="2" charset="-122"/>
            </a:endParaRPr>
          </a:p>
        </p:txBody>
      </p:sp>
      <p:pic>
        <p:nvPicPr>
          <p:cNvPr id="29" name="图片 28">
            <a:extLst>
              <a:ext uri="{FF2B5EF4-FFF2-40B4-BE49-F238E27FC236}">
                <a16:creationId xmlns:a16="http://schemas.microsoft.com/office/drawing/2014/main" id="{1EBFFE14-E6B9-480F-806B-E117D71506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3568" y="3573016"/>
            <a:ext cx="2452918" cy="2376264"/>
          </a:xfrm>
          <a:prstGeom prst="rect">
            <a:avLst/>
          </a:prstGeom>
        </p:spPr>
      </p:pic>
      <p:sp>
        <p:nvSpPr>
          <p:cNvPr id="32" name="Text Box 3">
            <a:extLst>
              <a:ext uri="{FF2B5EF4-FFF2-40B4-BE49-F238E27FC236}">
                <a16:creationId xmlns:a16="http://schemas.microsoft.com/office/drawing/2014/main" id="{FEC2AF27-9EB6-4438-BA74-F7F514263392}"/>
              </a:ext>
            </a:extLst>
          </p:cNvPr>
          <p:cNvSpPr txBox="1">
            <a:spLocks noChangeArrowheads="1"/>
          </p:cNvSpPr>
          <p:nvPr/>
        </p:nvSpPr>
        <p:spPr bwMode="auto">
          <a:xfrm>
            <a:off x="3491881" y="4077072"/>
            <a:ext cx="5242748"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dirty="0">
                <a:latin typeface="Times New Roman" pitchFamily="18" charset="0"/>
                <a:ea typeface="华文新魏" pitchFamily="2" charset="-122"/>
              </a:rPr>
              <a:t>8</a:t>
            </a:r>
            <a:r>
              <a:rPr kumimoji="1" lang="zh-CN" altLang="en-US" sz="2400" b="1" dirty="0">
                <a:latin typeface="Times New Roman" pitchFamily="18" charset="0"/>
                <a:ea typeface="华文新魏" pitchFamily="2" charset="-122"/>
              </a:rPr>
              <a:t>点钟，逆时针转</a:t>
            </a:r>
            <a:r>
              <a:rPr kumimoji="1" lang="en-US" altLang="zh-CN" sz="2400" b="1" dirty="0">
                <a:latin typeface="Times New Roman" pitchFamily="18" charset="0"/>
                <a:ea typeface="华文新魏" pitchFamily="2" charset="-122"/>
              </a:rPr>
              <a:t>1</a:t>
            </a:r>
            <a:r>
              <a:rPr kumimoji="1" lang="zh-CN" altLang="en-US" sz="2400" b="1" dirty="0">
                <a:latin typeface="Times New Roman" pitchFamily="18" charset="0"/>
                <a:ea typeface="华文新魏" pitchFamily="2" charset="-122"/>
              </a:rPr>
              <a:t>个小时，</a:t>
            </a:r>
            <a:r>
              <a:rPr lang="zh-CN" altLang="en-US" sz="2400" b="1" dirty="0">
                <a:latin typeface="Times New Roman" pitchFamily="18" charset="0"/>
                <a:ea typeface="华文新魏" pitchFamily="2" charset="-122"/>
              </a:rPr>
              <a:t>为</a:t>
            </a:r>
            <a:r>
              <a:rPr lang="en-US" altLang="zh-CN" sz="2400" b="1" dirty="0">
                <a:latin typeface="Times New Roman" pitchFamily="18" charset="0"/>
                <a:ea typeface="华文新魏" pitchFamily="2" charset="-122"/>
              </a:rPr>
              <a:t>7</a:t>
            </a:r>
            <a:r>
              <a:rPr lang="zh-CN" altLang="en-US" sz="2400" b="1" dirty="0">
                <a:latin typeface="Times New Roman" pitchFamily="18" charset="0"/>
                <a:ea typeface="华文新魏" pitchFamily="2" charset="-122"/>
              </a:rPr>
              <a:t>点；</a:t>
            </a:r>
            <a:endParaRPr lang="en-US" altLang="zh-CN" sz="2400" b="1" dirty="0">
              <a:latin typeface="Times New Roman" pitchFamily="18" charset="0"/>
              <a:ea typeface="华文新魏" pitchFamily="2" charset="-122"/>
            </a:endParaRPr>
          </a:p>
          <a:p>
            <a:pPr eaLnBrk="1" hangingPunct="1"/>
            <a:r>
              <a:rPr kumimoji="1" lang="zh-CN" altLang="en-US" sz="2400" b="1" dirty="0">
                <a:latin typeface="Times New Roman" pitchFamily="18" charset="0"/>
                <a:ea typeface="华文新魏" pitchFamily="2" charset="-122"/>
              </a:rPr>
              <a:t>等同于从 </a:t>
            </a:r>
            <a:r>
              <a:rPr kumimoji="1" lang="en-US" altLang="zh-CN" sz="2400" b="1" dirty="0">
                <a:latin typeface="Times New Roman" pitchFamily="18" charset="0"/>
                <a:ea typeface="华文新魏" pitchFamily="2" charset="-122"/>
              </a:rPr>
              <a:t>8</a:t>
            </a:r>
            <a:r>
              <a:rPr kumimoji="1" lang="zh-CN" altLang="en-US" sz="2400" b="1" dirty="0">
                <a:latin typeface="Times New Roman" pitchFamily="18" charset="0"/>
                <a:ea typeface="华文新魏" pitchFamily="2" charset="-122"/>
              </a:rPr>
              <a:t>点钟，顺时针转</a:t>
            </a:r>
            <a:r>
              <a:rPr kumimoji="1" lang="en-US" altLang="zh-CN" sz="2400" b="1" dirty="0">
                <a:latin typeface="Times New Roman" pitchFamily="18" charset="0"/>
                <a:ea typeface="华文新魏" pitchFamily="2" charset="-122"/>
              </a:rPr>
              <a:t>11</a:t>
            </a:r>
            <a:r>
              <a:rPr kumimoji="1" lang="zh-CN" altLang="en-US" sz="2400" b="1" dirty="0">
                <a:latin typeface="Times New Roman" pitchFamily="18" charset="0"/>
                <a:ea typeface="华文新魏" pitchFamily="2" charset="-122"/>
              </a:rPr>
              <a:t>个小时</a:t>
            </a:r>
            <a:endParaRPr kumimoji="1" lang="en-US" altLang="zh-CN" sz="2400" b="1" dirty="0">
              <a:latin typeface="Times New Roman" pitchFamily="18" charset="0"/>
              <a:ea typeface="华文新魏" pitchFamily="2" charset="-122"/>
            </a:endParaRPr>
          </a:p>
          <a:p>
            <a:pPr eaLnBrk="1" hangingPunct="1"/>
            <a:endParaRPr lang="en-US" altLang="zh-CN" sz="2400" b="1" dirty="0">
              <a:latin typeface="Times New Roman" pitchFamily="18" charset="0"/>
              <a:ea typeface="华文新魏" pitchFamily="2" charset="-122"/>
            </a:endParaRPr>
          </a:p>
          <a:p>
            <a:pPr eaLnBrk="1" hangingPunct="1"/>
            <a:r>
              <a:rPr kumimoji="1" lang="zh-CN" altLang="en-US" sz="2400" b="1" dirty="0">
                <a:latin typeface="Times New Roman" pitchFamily="18" charset="0"/>
                <a:ea typeface="华文新魏" pitchFamily="2" charset="-122"/>
              </a:rPr>
              <a:t>加：顺时针转</a:t>
            </a:r>
            <a:endParaRPr kumimoji="1" lang="en-US" altLang="zh-CN" sz="2400" b="1" dirty="0">
              <a:latin typeface="Times New Roman" pitchFamily="18" charset="0"/>
              <a:ea typeface="华文新魏" pitchFamily="2" charset="-122"/>
            </a:endParaRPr>
          </a:p>
          <a:p>
            <a:pPr eaLnBrk="1" hangingPunct="1"/>
            <a:r>
              <a:rPr lang="zh-CN" altLang="en-US" sz="2400" b="1" dirty="0">
                <a:latin typeface="Times New Roman" pitchFamily="18" charset="0"/>
                <a:ea typeface="华文新魏" pitchFamily="2" charset="-122"/>
              </a:rPr>
              <a:t>减：逆时针转</a:t>
            </a:r>
            <a:endParaRPr kumimoji="1" lang="zh-CN" altLang="en-US" sz="2400" b="1" dirty="0">
              <a:latin typeface="Times New Roman" pitchFamily="18" charset="0"/>
              <a:ea typeface="华文新魏" pitchFamily="2" charset="-122"/>
            </a:endParaRPr>
          </a:p>
        </p:txBody>
      </p:sp>
    </p:spTree>
    <p:extLst>
      <p:ext uri="{BB962C8B-B14F-4D97-AF65-F5344CB8AC3E}">
        <p14:creationId xmlns:p14="http://schemas.microsoft.com/office/powerpoint/2010/main" val="2587454706"/>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ppt_x"/>
                                          </p:val>
                                        </p:tav>
                                        <p:tav tm="100000">
                                          <p:val>
                                            <p:strVal val="#ppt_x"/>
                                          </p:val>
                                        </p:tav>
                                      </p:tavLst>
                                    </p:anim>
                                    <p:anim calcmode="lin" valueType="num">
                                      <p:cBhvr additive="base">
                                        <p:cTn id="1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Box 2">
            <a:extLst>
              <a:ext uri="{FF2B5EF4-FFF2-40B4-BE49-F238E27FC236}">
                <a16:creationId xmlns:a16="http://schemas.microsoft.com/office/drawing/2014/main" id="{BFD68850-F629-453D-97B0-9924EA94A678}"/>
              </a:ext>
            </a:extLst>
          </p:cNvPr>
          <p:cNvSpPr txBox="1">
            <a:spLocks noChangeArrowheads="1"/>
          </p:cNvSpPr>
          <p:nvPr/>
        </p:nvSpPr>
        <p:spPr bwMode="auto">
          <a:xfrm>
            <a:off x="755650" y="141500"/>
            <a:ext cx="662466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zh-CN" altLang="en-US" sz="3600" b="1" dirty="0">
                <a:solidFill>
                  <a:schemeClr val="bg1"/>
                </a:solidFill>
                <a:latin typeface="Times New Roman" pitchFamily="18" charset="0"/>
              </a:rPr>
              <a:t>补码运算</a:t>
            </a:r>
          </a:p>
        </p:txBody>
      </p:sp>
      <p:sp>
        <p:nvSpPr>
          <p:cNvPr id="6" name="Text Box 3">
            <a:extLst>
              <a:ext uri="{FF2B5EF4-FFF2-40B4-BE49-F238E27FC236}">
                <a16:creationId xmlns:a16="http://schemas.microsoft.com/office/drawing/2014/main" id="{C90BE2C0-1911-4546-9D85-2303746E31DF}"/>
              </a:ext>
            </a:extLst>
          </p:cNvPr>
          <p:cNvSpPr txBox="1">
            <a:spLocks noChangeArrowheads="1"/>
          </p:cNvSpPr>
          <p:nvPr/>
        </p:nvSpPr>
        <p:spPr bwMode="auto">
          <a:xfrm>
            <a:off x="740346" y="1412776"/>
            <a:ext cx="114646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dirty="0">
                <a:latin typeface="Times New Roman" pitchFamily="18" charset="0"/>
                <a:ea typeface="华文新魏" pitchFamily="2" charset="-122"/>
              </a:rPr>
              <a:t>设 </a:t>
            </a:r>
            <a:r>
              <a:rPr kumimoji="1" lang="en-US" altLang="zh-CN" sz="2400" b="1" dirty="0">
                <a:latin typeface="Times New Roman" pitchFamily="18" charset="0"/>
                <a:ea typeface="华文新魏" pitchFamily="2" charset="-122"/>
              </a:rPr>
              <a:t>n =8</a:t>
            </a:r>
            <a:endParaRPr kumimoji="1" lang="zh-CN" altLang="en-US" sz="2400" b="1" dirty="0">
              <a:latin typeface="Times New Roman" pitchFamily="18" charset="0"/>
              <a:ea typeface="华文新魏" pitchFamily="2" charset="-122"/>
            </a:endParaRPr>
          </a:p>
        </p:txBody>
      </p:sp>
      <p:sp>
        <p:nvSpPr>
          <p:cNvPr id="13" name="Rectangle 14">
            <a:extLst>
              <a:ext uri="{FF2B5EF4-FFF2-40B4-BE49-F238E27FC236}">
                <a16:creationId xmlns:a16="http://schemas.microsoft.com/office/drawing/2014/main" id="{1A84021E-F4C3-499E-8713-F8101CFF873C}"/>
              </a:ext>
            </a:extLst>
          </p:cNvPr>
          <p:cNvSpPr>
            <a:spLocks noChangeArrowheads="1"/>
          </p:cNvSpPr>
          <p:nvPr/>
        </p:nvSpPr>
        <p:spPr bwMode="auto">
          <a:xfrm>
            <a:off x="884808" y="1773138"/>
            <a:ext cx="45512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b="1" dirty="0">
                <a:latin typeface="Times New Roman" pitchFamily="18" charset="0"/>
              </a:rPr>
              <a:t> [-1]</a:t>
            </a:r>
            <a:r>
              <a:rPr lang="zh-CN" altLang="en-US" sz="2400" b="1" dirty="0">
                <a:latin typeface="Times New Roman" pitchFamily="18" charset="0"/>
              </a:rPr>
              <a:t>补 </a:t>
            </a:r>
            <a:r>
              <a:rPr lang="en-US" altLang="zh-CN" sz="2400" b="1" dirty="0">
                <a:latin typeface="Times New Roman" pitchFamily="18" charset="0"/>
              </a:rPr>
              <a:t>= </a:t>
            </a:r>
            <a:r>
              <a:rPr kumimoji="1" lang="en-US" altLang="zh-CN" sz="2400" b="1" dirty="0">
                <a:latin typeface="Times New Roman" pitchFamily="18" charset="0"/>
                <a:ea typeface="华文新魏" pitchFamily="2" charset="-122"/>
              </a:rPr>
              <a:t>FFH</a:t>
            </a:r>
            <a:endParaRPr lang="en-US" altLang="zh-CN" sz="2400" b="1" dirty="0">
              <a:latin typeface="Times New Roman" pitchFamily="18" charset="0"/>
            </a:endParaRPr>
          </a:p>
        </p:txBody>
      </p:sp>
      <p:sp>
        <p:nvSpPr>
          <p:cNvPr id="7" name="椭圆 6">
            <a:extLst>
              <a:ext uri="{FF2B5EF4-FFF2-40B4-BE49-F238E27FC236}">
                <a16:creationId xmlns:a16="http://schemas.microsoft.com/office/drawing/2014/main" id="{41800A0B-B298-46AC-A7B1-296CFF87D306}"/>
              </a:ext>
            </a:extLst>
          </p:cNvPr>
          <p:cNvSpPr/>
          <p:nvPr/>
        </p:nvSpPr>
        <p:spPr bwMode="auto">
          <a:xfrm>
            <a:off x="1471923" y="2777044"/>
            <a:ext cx="1080120" cy="1029962"/>
          </a:xfrm>
          <a:prstGeom prst="ellipse">
            <a:avLst/>
          </a:prstGeom>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4400" b="0" i="0" u="none" strike="noStrike" cap="none" normalizeH="0" baseline="0">
              <a:ln>
                <a:noFill/>
              </a:ln>
              <a:solidFill>
                <a:srgbClr val="FF00FF"/>
              </a:solidFill>
              <a:effectLst/>
              <a:latin typeface="华文新魏" pitchFamily="2" charset="-122"/>
              <a:ea typeface="华文新魏" pitchFamily="2" charset="-122"/>
            </a:endParaRPr>
          </a:p>
        </p:txBody>
      </p:sp>
      <p:sp>
        <p:nvSpPr>
          <p:cNvPr id="8" name="流程图: 或者 7">
            <a:extLst>
              <a:ext uri="{FF2B5EF4-FFF2-40B4-BE49-F238E27FC236}">
                <a16:creationId xmlns:a16="http://schemas.microsoft.com/office/drawing/2014/main" id="{E17A32C1-6E0F-4397-AB84-FE2CDDED2D63}"/>
              </a:ext>
            </a:extLst>
          </p:cNvPr>
          <p:cNvSpPr/>
          <p:nvPr/>
        </p:nvSpPr>
        <p:spPr bwMode="auto">
          <a:xfrm>
            <a:off x="2190109" y="2753798"/>
            <a:ext cx="144016" cy="146745"/>
          </a:xfrm>
          <a:prstGeom prst="flowChartOr">
            <a:avLst/>
          </a:prstGeom>
          <a:noFill/>
          <a:ln w="19050" cap="flat" cmpd="sng" algn="ctr">
            <a:solidFill>
              <a:srgbClr val="FF66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4400" b="0" i="0" u="none" strike="noStrike" cap="none" normalizeH="0" baseline="0">
              <a:ln>
                <a:noFill/>
              </a:ln>
              <a:solidFill>
                <a:srgbClr val="FF00FF"/>
              </a:solidFill>
              <a:effectLst/>
              <a:latin typeface="华文新魏" pitchFamily="2" charset="-122"/>
              <a:ea typeface="华文新魏" pitchFamily="2" charset="-122"/>
            </a:endParaRPr>
          </a:p>
        </p:txBody>
      </p:sp>
      <p:sp>
        <p:nvSpPr>
          <p:cNvPr id="9" name="流程图: 或者 8">
            <a:extLst>
              <a:ext uri="{FF2B5EF4-FFF2-40B4-BE49-F238E27FC236}">
                <a16:creationId xmlns:a16="http://schemas.microsoft.com/office/drawing/2014/main" id="{72E6022E-3B63-4796-9862-3A4171E90F82}"/>
              </a:ext>
            </a:extLst>
          </p:cNvPr>
          <p:cNvSpPr/>
          <p:nvPr/>
        </p:nvSpPr>
        <p:spPr bwMode="auto">
          <a:xfrm>
            <a:off x="2480035" y="3145009"/>
            <a:ext cx="144016" cy="146745"/>
          </a:xfrm>
          <a:prstGeom prst="flowChartOr">
            <a:avLst/>
          </a:prstGeom>
          <a:noFill/>
          <a:ln w="19050" cap="flat" cmpd="sng" algn="ctr">
            <a:solidFill>
              <a:srgbClr val="FF66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4400" b="0" i="0" u="none" strike="noStrike" cap="none" normalizeH="0" baseline="0">
              <a:ln>
                <a:noFill/>
              </a:ln>
              <a:solidFill>
                <a:srgbClr val="FF00FF"/>
              </a:solidFill>
              <a:effectLst/>
              <a:latin typeface="华文新魏" pitchFamily="2" charset="-122"/>
              <a:ea typeface="华文新魏" pitchFamily="2" charset="-122"/>
            </a:endParaRPr>
          </a:p>
        </p:txBody>
      </p:sp>
      <p:sp>
        <p:nvSpPr>
          <p:cNvPr id="10" name="任意多边形: 形状 9">
            <a:extLst>
              <a:ext uri="{FF2B5EF4-FFF2-40B4-BE49-F238E27FC236}">
                <a16:creationId xmlns:a16="http://schemas.microsoft.com/office/drawing/2014/main" id="{1E0E21D5-C174-4CEA-AA88-5CFFAFB4B85F}"/>
              </a:ext>
            </a:extLst>
          </p:cNvPr>
          <p:cNvSpPr/>
          <p:nvPr/>
        </p:nvSpPr>
        <p:spPr bwMode="auto">
          <a:xfrm>
            <a:off x="2397412" y="2764145"/>
            <a:ext cx="296754" cy="419810"/>
          </a:xfrm>
          <a:custGeom>
            <a:avLst/>
            <a:gdLst>
              <a:gd name="connsiteX0" fmla="*/ 384313 w 384313"/>
              <a:gd name="connsiteY0" fmla="*/ 337931 h 337931"/>
              <a:gd name="connsiteX1" fmla="*/ 364435 w 384313"/>
              <a:gd name="connsiteY1" fmla="*/ 258418 h 337931"/>
              <a:gd name="connsiteX2" fmla="*/ 324679 w 384313"/>
              <a:gd name="connsiteY2" fmla="*/ 218661 h 337931"/>
              <a:gd name="connsiteX3" fmla="*/ 278296 w 384313"/>
              <a:gd name="connsiteY3" fmla="*/ 185531 h 337931"/>
              <a:gd name="connsiteX4" fmla="*/ 258418 w 384313"/>
              <a:gd name="connsiteY4" fmla="*/ 165652 h 337931"/>
              <a:gd name="connsiteX5" fmla="*/ 238539 w 384313"/>
              <a:gd name="connsiteY5" fmla="*/ 132522 h 337931"/>
              <a:gd name="connsiteX6" fmla="*/ 192157 w 384313"/>
              <a:gd name="connsiteY6" fmla="*/ 92765 h 337931"/>
              <a:gd name="connsiteX7" fmla="*/ 172279 w 384313"/>
              <a:gd name="connsiteY7" fmla="*/ 86139 h 337931"/>
              <a:gd name="connsiteX8" fmla="*/ 119270 w 384313"/>
              <a:gd name="connsiteY8" fmla="*/ 53009 h 337931"/>
              <a:gd name="connsiteX9" fmla="*/ 86139 w 384313"/>
              <a:gd name="connsiteY9" fmla="*/ 46383 h 337931"/>
              <a:gd name="connsiteX10" fmla="*/ 66261 w 384313"/>
              <a:gd name="connsiteY10" fmla="*/ 39757 h 337931"/>
              <a:gd name="connsiteX11" fmla="*/ 0 w 384313"/>
              <a:gd name="connsiteY11" fmla="*/ 0 h 337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313" h="337931">
                <a:moveTo>
                  <a:pt x="384313" y="337931"/>
                </a:moveTo>
                <a:cubicBezTo>
                  <a:pt x="377687" y="311427"/>
                  <a:pt x="376653" y="282854"/>
                  <a:pt x="364435" y="258418"/>
                </a:cubicBezTo>
                <a:cubicBezTo>
                  <a:pt x="356054" y="241655"/>
                  <a:pt x="340273" y="229056"/>
                  <a:pt x="324679" y="218661"/>
                </a:cubicBezTo>
                <a:cubicBezTo>
                  <a:pt x="308945" y="208172"/>
                  <a:pt x="292680" y="197861"/>
                  <a:pt x="278296" y="185531"/>
                </a:cubicBezTo>
                <a:cubicBezTo>
                  <a:pt x="271181" y="179432"/>
                  <a:pt x="264041" y="173149"/>
                  <a:pt x="258418" y="165652"/>
                </a:cubicBezTo>
                <a:cubicBezTo>
                  <a:pt x="250691" y="155349"/>
                  <a:pt x="246446" y="142688"/>
                  <a:pt x="238539" y="132522"/>
                </a:cubicBezTo>
                <a:cubicBezTo>
                  <a:pt x="228166" y="119186"/>
                  <a:pt x="208559" y="100967"/>
                  <a:pt x="192157" y="92765"/>
                </a:cubicBezTo>
                <a:cubicBezTo>
                  <a:pt x="185910" y="89641"/>
                  <a:pt x="178905" y="88348"/>
                  <a:pt x="172279" y="86139"/>
                </a:cubicBezTo>
                <a:cubicBezTo>
                  <a:pt x="154144" y="72538"/>
                  <a:pt x="141098" y="60285"/>
                  <a:pt x="119270" y="53009"/>
                </a:cubicBezTo>
                <a:cubicBezTo>
                  <a:pt x="108586" y="49448"/>
                  <a:pt x="97065" y="49114"/>
                  <a:pt x="86139" y="46383"/>
                </a:cubicBezTo>
                <a:cubicBezTo>
                  <a:pt x="79363" y="44689"/>
                  <a:pt x="72887" y="41966"/>
                  <a:pt x="66261" y="39757"/>
                </a:cubicBezTo>
                <a:cubicBezTo>
                  <a:pt x="23843" y="5821"/>
                  <a:pt x="46262" y="18504"/>
                  <a:pt x="0" y="0"/>
                </a:cubicBezTo>
              </a:path>
            </a:pathLst>
          </a:custGeom>
          <a:noFill/>
          <a:ln w="38100" cap="flat" cmpd="sng" algn="ctr">
            <a:solidFill>
              <a:schemeClr val="bg2">
                <a:lumMod val="75000"/>
              </a:schemeClr>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4400" b="0" i="0" u="none" strike="noStrike" cap="none" normalizeH="0" baseline="0">
              <a:ln>
                <a:noFill/>
              </a:ln>
              <a:solidFill>
                <a:srgbClr val="FF00FF"/>
              </a:solidFill>
              <a:effectLst/>
              <a:latin typeface="华文新魏" pitchFamily="2" charset="-122"/>
              <a:ea typeface="华文新魏" pitchFamily="2" charset="-122"/>
            </a:endParaRPr>
          </a:p>
        </p:txBody>
      </p:sp>
      <p:sp>
        <p:nvSpPr>
          <p:cNvPr id="11" name="任意多边形: 形状 10">
            <a:extLst>
              <a:ext uri="{FF2B5EF4-FFF2-40B4-BE49-F238E27FC236}">
                <a16:creationId xmlns:a16="http://schemas.microsoft.com/office/drawing/2014/main" id="{56C52597-F59C-4966-BC25-BC8D8EAAE116}"/>
              </a:ext>
            </a:extLst>
          </p:cNvPr>
          <p:cNvSpPr/>
          <p:nvPr/>
        </p:nvSpPr>
        <p:spPr bwMode="auto">
          <a:xfrm>
            <a:off x="1115616" y="2558737"/>
            <a:ext cx="1732369" cy="1424608"/>
          </a:xfrm>
          <a:custGeom>
            <a:avLst/>
            <a:gdLst>
              <a:gd name="connsiteX0" fmla="*/ 1692613 w 1732369"/>
              <a:gd name="connsiteY0" fmla="*/ 662608 h 1424608"/>
              <a:gd name="connsiteX1" fmla="*/ 1699239 w 1732369"/>
              <a:gd name="connsiteY1" fmla="*/ 702365 h 1424608"/>
              <a:gd name="connsiteX2" fmla="*/ 1705865 w 1732369"/>
              <a:gd name="connsiteY2" fmla="*/ 748747 h 1424608"/>
              <a:gd name="connsiteX3" fmla="*/ 1725743 w 1732369"/>
              <a:gd name="connsiteY3" fmla="*/ 808382 h 1424608"/>
              <a:gd name="connsiteX4" fmla="*/ 1732369 w 1732369"/>
              <a:gd name="connsiteY4" fmla="*/ 894521 h 1424608"/>
              <a:gd name="connsiteX5" fmla="*/ 1719117 w 1732369"/>
              <a:gd name="connsiteY5" fmla="*/ 974034 h 1424608"/>
              <a:gd name="connsiteX6" fmla="*/ 1699239 w 1732369"/>
              <a:gd name="connsiteY6" fmla="*/ 1007165 h 1424608"/>
              <a:gd name="connsiteX7" fmla="*/ 1619726 w 1732369"/>
              <a:gd name="connsiteY7" fmla="*/ 1106556 h 1424608"/>
              <a:gd name="connsiteX8" fmla="*/ 1546839 w 1732369"/>
              <a:gd name="connsiteY8" fmla="*/ 1179443 h 1424608"/>
              <a:gd name="connsiteX9" fmla="*/ 1487204 w 1732369"/>
              <a:gd name="connsiteY9" fmla="*/ 1232452 h 1424608"/>
              <a:gd name="connsiteX10" fmla="*/ 1460700 w 1732369"/>
              <a:gd name="connsiteY10" fmla="*/ 1245704 h 1424608"/>
              <a:gd name="connsiteX11" fmla="*/ 1401065 w 1732369"/>
              <a:gd name="connsiteY11" fmla="*/ 1285460 h 1424608"/>
              <a:gd name="connsiteX12" fmla="*/ 1295047 w 1732369"/>
              <a:gd name="connsiteY12" fmla="*/ 1351721 h 1424608"/>
              <a:gd name="connsiteX13" fmla="*/ 1228787 w 1732369"/>
              <a:gd name="connsiteY13" fmla="*/ 1378226 h 1424608"/>
              <a:gd name="connsiteX14" fmla="*/ 1175778 w 1732369"/>
              <a:gd name="connsiteY14" fmla="*/ 1404730 h 1424608"/>
              <a:gd name="connsiteX15" fmla="*/ 1155900 w 1732369"/>
              <a:gd name="connsiteY15" fmla="*/ 1411356 h 1424608"/>
              <a:gd name="connsiteX16" fmla="*/ 1089639 w 1732369"/>
              <a:gd name="connsiteY16" fmla="*/ 1417982 h 1424608"/>
              <a:gd name="connsiteX17" fmla="*/ 1049882 w 1732369"/>
              <a:gd name="connsiteY17" fmla="*/ 1424608 h 1424608"/>
              <a:gd name="connsiteX18" fmla="*/ 844474 w 1732369"/>
              <a:gd name="connsiteY18" fmla="*/ 1411356 h 1424608"/>
              <a:gd name="connsiteX19" fmla="*/ 824595 w 1732369"/>
              <a:gd name="connsiteY19" fmla="*/ 1398104 h 1424608"/>
              <a:gd name="connsiteX20" fmla="*/ 632439 w 1732369"/>
              <a:gd name="connsiteY20" fmla="*/ 1384852 h 1424608"/>
              <a:gd name="connsiteX21" fmla="*/ 559552 w 1732369"/>
              <a:gd name="connsiteY21" fmla="*/ 1364973 h 1424608"/>
              <a:gd name="connsiteX22" fmla="*/ 513169 w 1732369"/>
              <a:gd name="connsiteY22" fmla="*/ 1358347 h 1424608"/>
              <a:gd name="connsiteX23" fmla="*/ 473413 w 1732369"/>
              <a:gd name="connsiteY23" fmla="*/ 1331843 h 1424608"/>
              <a:gd name="connsiteX24" fmla="*/ 420404 w 1732369"/>
              <a:gd name="connsiteY24" fmla="*/ 1305339 h 1424608"/>
              <a:gd name="connsiteX25" fmla="*/ 393900 w 1732369"/>
              <a:gd name="connsiteY25" fmla="*/ 1285460 h 1424608"/>
              <a:gd name="connsiteX26" fmla="*/ 307760 w 1732369"/>
              <a:gd name="connsiteY26" fmla="*/ 1212573 h 1424608"/>
              <a:gd name="connsiteX27" fmla="*/ 254752 w 1732369"/>
              <a:gd name="connsiteY27" fmla="*/ 1172817 h 1424608"/>
              <a:gd name="connsiteX28" fmla="*/ 228247 w 1732369"/>
              <a:gd name="connsiteY28" fmla="*/ 1146313 h 1424608"/>
              <a:gd name="connsiteX29" fmla="*/ 188491 w 1732369"/>
              <a:gd name="connsiteY29" fmla="*/ 1119808 h 1424608"/>
              <a:gd name="connsiteX30" fmla="*/ 168613 w 1732369"/>
              <a:gd name="connsiteY30" fmla="*/ 1106556 h 1424608"/>
              <a:gd name="connsiteX31" fmla="*/ 155360 w 1732369"/>
              <a:gd name="connsiteY31" fmla="*/ 1066800 h 1424608"/>
              <a:gd name="connsiteX32" fmla="*/ 142108 w 1732369"/>
              <a:gd name="connsiteY32" fmla="*/ 1040295 h 1424608"/>
              <a:gd name="connsiteX33" fmla="*/ 122230 w 1732369"/>
              <a:gd name="connsiteY33" fmla="*/ 993913 h 1424608"/>
              <a:gd name="connsiteX34" fmla="*/ 115604 w 1732369"/>
              <a:gd name="connsiteY34" fmla="*/ 954156 h 1424608"/>
              <a:gd name="connsiteX35" fmla="*/ 22839 w 1732369"/>
              <a:gd name="connsiteY35" fmla="*/ 788504 h 1424608"/>
              <a:gd name="connsiteX36" fmla="*/ 16213 w 1732369"/>
              <a:gd name="connsiteY36" fmla="*/ 549965 h 1424608"/>
              <a:gd name="connsiteX37" fmla="*/ 49343 w 1732369"/>
              <a:gd name="connsiteY37" fmla="*/ 510208 h 1424608"/>
              <a:gd name="connsiteX38" fmla="*/ 69221 w 1732369"/>
              <a:gd name="connsiteY38" fmla="*/ 483704 h 1424608"/>
              <a:gd name="connsiteX39" fmla="*/ 122230 w 1732369"/>
              <a:gd name="connsiteY39" fmla="*/ 417443 h 1424608"/>
              <a:gd name="connsiteX40" fmla="*/ 155360 w 1732369"/>
              <a:gd name="connsiteY40" fmla="*/ 397565 h 1424608"/>
              <a:gd name="connsiteX41" fmla="*/ 201743 w 1732369"/>
              <a:gd name="connsiteY41" fmla="*/ 364434 h 1424608"/>
              <a:gd name="connsiteX42" fmla="*/ 248126 w 1732369"/>
              <a:gd name="connsiteY42" fmla="*/ 324678 h 1424608"/>
              <a:gd name="connsiteX43" fmla="*/ 367395 w 1732369"/>
              <a:gd name="connsiteY43" fmla="*/ 258417 h 1424608"/>
              <a:gd name="connsiteX44" fmla="*/ 427030 w 1732369"/>
              <a:gd name="connsiteY44" fmla="*/ 231913 h 1424608"/>
              <a:gd name="connsiteX45" fmla="*/ 513169 w 1732369"/>
              <a:gd name="connsiteY45" fmla="*/ 212034 h 1424608"/>
              <a:gd name="connsiteX46" fmla="*/ 645691 w 1732369"/>
              <a:gd name="connsiteY46" fmla="*/ 132521 h 1424608"/>
              <a:gd name="connsiteX47" fmla="*/ 685447 w 1732369"/>
              <a:gd name="connsiteY47" fmla="*/ 106017 h 1424608"/>
              <a:gd name="connsiteX48" fmla="*/ 731830 w 1732369"/>
              <a:gd name="connsiteY48" fmla="*/ 86139 h 1424608"/>
              <a:gd name="connsiteX49" fmla="*/ 811343 w 1732369"/>
              <a:gd name="connsiteY49" fmla="*/ 46382 h 1424608"/>
              <a:gd name="connsiteX50" fmla="*/ 831221 w 1732369"/>
              <a:gd name="connsiteY50" fmla="*/ 26504 h 1424608"/>
              <a:gd name="connsiteX51" fmla="*/ 884230 w 1732369"/>
              <a:gd name="connsiteY51" fmla="*/ 13252 h 1424608"/>
              <a:gd name="connsiteX52" fmla="*/ 943865 w 1732369"/>
              <a:gd name="connsiteY52" fmla="*/ 0 h 1424608"/>
              <a:gd name="connsiteX53" fmla="*/ 1003500 w 1732369"/>
              <a:gd name="connsiteY53" fmla="*/ 19878 h 1424608"/>
              <a:gd name="connsiteX54" fmla="*/ 1089639 w 1732369"/>
              <a:gd name="connsiteY54" fmla="*/ 86139 h 1424608"/>
              <a:gd name="connsiteX55" fmla="*/ 1109517 w 1732369"/>
              <a:gd name="connsiteY55" fmla="*/ 99391 h 1424608"/>
              <a:gd name="connsiteX56" fmla="*/ 1142647 w 1732369"/>
              <a:gd name="connsiteY56" fmla="*/ 112643 h 1424608"/>
              <a:gd name="connsiteX57" fmla="*/ 1202282 w 1732369"/>
              <a:gd name="connsiteY57" fmla="*/ 125895 h 142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732369" h="1424608">
                <a:moveTo>
                  <a:pt x="1692613" y="662608"/>
                </a:moveTo>
                <a:cubicBezTo>
                  <a:pt x="1694822" y="675860"/>
                  <a:pt x="1697196" y="689086"/>
                  <a:pt x="1699239" y="702365"/>
                </a:cubicBezTo>
                <a:cubicBezTo>
                  <a:pt x="1701614" y="717801"/>
                  <a:pt x="1702077" y="733596"/>
                  <a:pt x="1705865" y="748747"/>
                </a:cubicBezTo>
                <a:cubicBezTo>
                  <a:pt x="1710947" y="769075"/>
                  <a:pt x="1719117" y="788504"/>
                  <a:pt x="1725743" y="808382"/>
                </a:cubicBezTo>
                <a:cubicBezTo>
                  <a:pt x="1705662" y="908792"/>
                  <a:pt x="1732369" y="750667"/>
                  <a:pt x="1732369" y="894521"/>
                </a:cubicBezTo>
                <a:cubicBezTo>
                  <a:pt x="1732369" y="921391"/>
                  <a:pt x="1726699" y="948256"/>
                  <a:pt x="1719117" y="974034"/>
                </a:cubicBezTo>
                <a:cubicBezTo>
                  <a:pt x="1715483" y="986390"/>
                  <a:pt x="1706966" y="996862"/>
                  <a:pt x="1699239" y="1007165"/>
                </a:cubicBezTo>
                <a:cubicBezTo>
                  <a:pt x="1673783" y="1041107"/>
                  <a:pt x="1649727" y="1076555"/>
                  <a:pt x="1619726" y="1106556"/>
                </a:cubicBezTo>
                <a:lnTo>
                  <a:pt x="1546839" y="1179443"/>
                </a:lnTo>
                <a:cubicBezTo>
                  <a:pt x="1526103" y="1200178"/>
                  <a:pt x="1513280" y="1214198"/>
                  <a:pt x="1487204" y="1232452"/>
                </a:cubicBezTo>
                <a:cubicBezTo>
                  <a:pt x="1479112" y="1238116"/>
                  <a:pt x="1468919" y="1240225"/>
                  <a:pt x="1460700" y="1245704"/>
                </a:cubicBezTo>
                <a:cubicBezTo>
                  <a:pt x="1387182" y="1294715"/>
                  <a:pt x="1463039" y="1254473"/>
                  <a:pt x="1401065" y="1285460"/>
                </a:cubicBezTo>
                <a:cubicBezTo>
                  <a:pt x="1368636" y="1334105"/>
                  <a:pt x="1394937" y="1301776"/>
                  <a:pt x="1295047" y="1351721"/>
                </a:cubicBezTo>
                <a:cubicBezTo>
                  <a:pt x="1247141" y="1375674"/>
                  <a:pt x="1269668" y="1368006"/>
                  <a:pt x="1228787" y="1378226"/>
                </a:cubicBezTo>
                <a:cubicBezTo>
                  <a:pt x="1201337" y="1396525"/>
                  <a:pt x="1212828" y="1390836"/>
                  <a:pt x="1175778" y="1404730"/>
                </a:cubicBezTo>
                <a:cubicBezTo>
                  <a:pt x="1169238" y="1407182"/>
                  <a:pt x="1162803" y="1410294"/>
                  <a:pt x="1155900" y="1411356"/>
                </a:cubicBezTo>
                <a:cubicBezTo>
                  <a:pt x="1133961" y="1414731"/>
                  <a:pt x="1111665" y="1415229"/>
                  <a:pt x="1089639" y="1417982"/>
                </a:cubicBezTo>
                <a:cubicBezTo>
                  <a:pt x="1076308" y="1419648"/>
                  <a:pt x="1063134" y="1422399"/>
                  <a:pt x="1049882" y="1424608"/>
                </a:cubicBezTo>
                <a:cubicBezTo>
                  <a:pt x="1049271" y="1424576"/>
                  <a:pt x="869764" y="1416414"/>
                  <a:pt x="844474" y="1411356"/>
                </a:cubicBezTo>
                <a:cubicBezTo>
                  <a:pt x="836665" y="1409794"/>
                  <a:pt x="832404" y="1399666"/>
                  <a:pt x="824595" y="1398104"/>
                </a:cubicBezTo>
                <a:cubicBezTo>
                  <a:pt x="804283" y="1394042"/>
                  <a:pt x="634901" y="1384997"/>
                  <a:pt x="632439" y="1384852"/>
                </a:cubicBezTo>
                <a:cubicBezTo>
                  <a:pt x="608143" y="1378226"/>
                  <a:pt x="584135" y="1370436"/>
                  <a:pt x="559552" y="1364973"/>
                </a:cubicBezTo>
                <a:cubicBezTo>
                  <a:pt x="544306" y="1361585"/>
                  <a:pt x="527746" y="1363953"/>
                  <a:pt x="513169" y="1358347"/>
                </a:cubicBezTo>
                <a:cubicBezTo>
                  <a:pt x="498304" y="1352630"/>
                  <a:pt x="487659" y="1338966"/>
                  <a:pt x="473413" y="1331843"/>
                </a:cubicBezTo>
                <a:cubicBezTo>
                  <a:pt x="455743" y="1323008"/>
                  <a:pt x="437468" y="1315293"/>
                  <a:pt x="420404" y="1305339"/>
                </a:cubicBezTo>
                <a:cubicBezTo>
                  <a:pt x="410865" y="1299774"/>
                  <a:pt x="402425" y="1292480"/>
                  <a:pt x="393900" y="1285460"/>
                </a:cubicBezTo>
                <a:cubicBezTo>
                  <a:pt x="364865" y="1261549"/>
                  <a:pt x="336995" y="1236239"/>
                  <a:pt x="307760" y="1212573"/>
                </a:cubicBezTo>
                <a:cubicBezTo>
                  <a:pt x="290593" y="1198676"/>
                  <a:pt x="271720" y="1186956"/>
                  <a:pt x="254752" y="1172817"/>
                </a:cubicBezTo>
                <a:cubicBezTo>
                  <a:pt x="245154" y="1164818"/>
                  <a:pt x="238003" y="1154118"/>
                  <a:pt x="228247" y="1146313"/>
                </a:cubicBezTo>
                <a:cubicBezTo>
                  <a:pt x="215810" y="1136363"/>
                  <a:pt x="201743" y="1128643"/>
                  <a:pt x="188491" y="1119808"/>
                </a:cubicBezTo>
                <a:lnTo>
                  <a:pt x="168613" y="1106556"/>
                </a:lnTo>
                <a:cubicBezTo>
                  <a:pt x="164195" y="1093304"/>
                  <a:pt x="160548" y="1079770"/>
                  <a:pt x="155360" y="1066800"/>
                </a:cubicBezTo>
                <a:cubicBezTo>
                  <a:pt x="151691" y="1057629"/>
                  <a:pt x="146195" y="1049287"/>
                  <a:pt x="142108" y="1040295"/>
                </a:cubicBezTo>
                <a:cubicBezTo>
                  <a:pt x="135148" y="1024982"/>
                  <a:pt x="128856" y="1009374"/>
                  <a:pt x="122230" y="993913"/>
                </a:cubicBezTo>
                <a:cubicBezTo>
                  <a:pt x="120021" y="980661"/>
                  <a:pt x="120321" y="966736"/>
                  <a:pt x="115604" y="954156"/>
                </a:cubicBezTo>
                <a:cubicBezTo>
                  <a:pt x="98800" y="909345"/>
                  <a:pt x="42601" y="821440"/>
                  <a:pt x="22839" y="788504"/>
                </a:cubicBezTo>
                <a:cubicBezTo>
                  <a:pt x="-3548" y="696147"/>
                  <a:pt x="-8789" y="695813"/>
                  <a:pt x="16213" y="549965"/>
                </a:cubicBezTo>
                <a:cubicBezTo>
                  <a:pt x="19128" y="532963"/>
                  <a:pt x="38567" y="523678"/>
                  <a:pt x="49343" y="510208"/>
                </a:cubicBezTo>
                <a:cubicBezTo>
                  <a:pt x="56242" y="501585"/>
                  <a:pt x="63095" y="492893"/>
                  <a:pt x="69221" y="483704"/>
                </a:cubicBezTo>
                <a:cubicBezTo>
                  <a:pt x="93829" y="446792"/>
                  <a:pt x="84002" y="448025"/>
                  <a:pt x="122230" y="417443"/>
                </a:cubicBezTo>
                <a:cubicBezTo>
                  <a:pt x="132287" y="409398"/>
                  <a:pt x="144644" y="404709"/>
                  <a:pt x="155360" y="397565"/>
                </a:cubicBezTo>
                <a:cubicBezTo>
                  <a:pt x="171169" y="387026"/>
                  <a:pt x="186803" y="376173"/>
                  <a:pt x="201743" y="364434"/>
                </a:cubicBezTo>
                <a:cubicBezTo>
                  <a:pt x="217755" y="351853"/>
                  <a:pt x="231320" y="336177"/>
                  <a:pt x="248126" y="324678"/>
                </a:cubicBezTo>
                <a:cubicBezTo>
                  <a:pt x="276308" y="305396"/>
                  <a:pt x="331160" y="275327"/>
                  <a:pt x="367395" y="258417"/>
                </a:cubicBezTo>
                <a:cubicBezTo>
                  <a:pt x="387107" y="249218"/>
                  <a:pt x="406301" y="238509"/>
                  <a:pt x="427030" y="231913"/>
                </a:cubicBezTo>
                <a:cubicBezTo>
                  <a:pt x="455110" y="222978"/>
                  <a:pt x="484456" y="218660"/>
                  <a:pt x="513169" y="212034"/>
                </a:cubicBezTo>
                <a:cubicBezTo>
                  <a:pt x="583786" y="176726"/>
                  <a:pt x="545472" y="197663"/>
                  <a:pt x="645691" y="132521"/>
                </a:cubicBezTo>
                <a:cubicBezTo>
                  <a:pt x="659045" y="123841"/>
                  <a:pt x="670808" y="112291"/>
                  <a:pt x="685447" y="106017"/>
                </a:cubicBezTo>
                <a:cubicBezTo>
                  <a:pt x="700908" y="99391"/>
                  <a:pt x="716785" y="93662"/>
                  <a:pt x="731830" y="86139"/>
                </a:cubicBezTo>
                <a:cubicBezTo>
                  <a:pt x="845960" y="29073"/>
                  <a:pt x="666167" y="108599"/>
                  <a:pt x="811343" y="46382"/>
                </a:cubicBezTo>
                <a:cubicBezTo>
                  <a:pt x="817969" y="39756"/>
                  <a:pt x="823424" y="31702"/>
                  <a:pt x="831221" y="26504"/>
                </a:cubicBezTo>
                <a:cubicBezTo>
                  <a:pt x="840046" y="20621"/>
                  <a:pt x="879301" y="14308"/>
                  <a:pt x="884230" y="13252"/>
                </a:cubicBezTo>
                <a:lnTo>
                  <a:pt x="943865" y="0"/>
                </a:lnTo>
                <a:cubicBezTo>
                  <a:pt x="963743" y="6626"/>
                  <a:pt x="985183" y="9702"/>
                  <a:pt x="1003500" y="19878"/>
                </a:cubicBezTo>
                <a:cubicBezTo>
                  <a:pt x="1014939" y="26233"/>
                  <a:pt x="1067947" y="71677"/>
                  <a:pt x="1089639" y="86139"/>
                </a:cubicBezTo>
                <a:cubicBezTo>
                  <a:pt x="1096265" y="90556"/>
                  <a:pt x="1102394" y="95830"/>
                  <a:pt x="1109517" y="99391"/>
                </a:cubicBezTo>
                <a:cubicBezTo>
                  <a:pt x="1120155" y="104710"/>
                  <a:pt x="1131211" y="109375"/>
                  <a:pt x="1142647" y="112643"/>
                </a:cubicBezTo>
                <a:cubicBezTo>
                  <a:pt x="1162227" y="118237"/>
                  <a:pt x="1202282" y="125895"/>
                  <a:pt x="1202282" y="125895"/>
                </a:cubicBezTo>
              </a:path>
            </a:pathLst>
          </a:custGeom>
          <a:noFill/>
          <a:ln w="38100" cap="flat" cmpd="sng" algn="ctr">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4400" b="0" i="0" u="none" strike="noStrike" cap="none" normalizeH="0" baseline="0">
              <a:ln>
                <a:noFill/>
              </a:ln>
              <a:solidFill>
                <a:srgbClr val="FF00FF"/>
              </a:solidFill>
              <a:effectLst/>
              <a:latin typeface="华文新魏" pitchFamily="2" charset="-122"/>
              <a:ea typeface="华文新魏" pitchFamily="2" charset="-122"/>
            </a:endParaRPr>
          </a:p>
        </p:txBody>
      </p:sp>
      <p:sp>
        <p:nvSpPr>
          <p:cNvPr id="12" name="Text Box 3">
            <a:extLst>
              <a:ext uri="{FF2B5EF4-FFF2-40B4-BE49-F238E27FC236}">
                <a16:creationId xmlns:a16="http://schemas.microsoft.com/office/drawing/2014/main" id="{569C973C-5463-4DBB-8F0B-7F6F194C91B5}"/>
              </a:ext>
            </a:extLst>
          </p:cNvPr>
          <p:cNvSpPr txBox="1">
            <a:spLocks noChangeArrowheads="1"/>
          </p:cNvSpPr>
          <p:nvPr/>
        </p:nvSpPr>
        <p:spPr bwMode="auto">
          <a:xfrm>
            <a:off x="1241677" y="4438946"/>
            <a:ext cx="452399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b="1" dirty="0">
                <a:latin typeface="Times New Roman" pitchFamily="18" charset="0"/>
                <a:ea typeface="华文新魏" pitchFamily="2" charset="-122"/>
              </a:rPr>
              <a:t>m</a:t>
            </a:r>
            <a:r>
              <a:rPr kumimoji="1" lang="en-US" altLang="zh-CN" sz="2400" b="1" dirty="0">
                <a:latin typeface="Times New Roman" pitchFamily="18" charset="0"/>
                <a:ea typeface="华文新魏" pitchFamily="2" charset="-122"/>
              </a:rPr>
              <a:t> – n  </a:t>
            </a:r>
            <a:r>
              <a:rPr kumimoji="1" lang="zh-CN" altLang="en-US" sz="2400" b="1" dirty="0">
                <a:latin typeface="Times New Roman" pitchFamily="18" charset="0"/>
                <a:ea typeface="华文新魏" pitchFamily="2" charset="-122"/>
              </a:rPr>
              <a:t>为什么等于  </a:t>
            </a:r>
            <a:r>
              <a:rPr kumimoji="1" lang="en-US" altLang="zh-CN" sz="2400" b="1" dirty="0">
                <a:latin typeface="Times New Roman" pitchFamily="18" charset="0"/>
                <a:ea typeface="华文新魏" pitchFamily="2" charset="-122"/>
              </a:rPr>
              <a:t>m + [-n]</a:t>
            </a:r>
            <a:r>
              <a:rPr kumimoji="1" lang="zh-CN" altLang="en-US" sz="2400" b="1" dirty="0">
                <a:latin typeface="Times New Roman" pitchFamily="18" charset="0"/>
                <a:ea typeface="华文新魏" pitchFamily="2" charset="-122"/>
              </a:rPr>
              <a:t>补 ？</a:t>
            </a:r>
            <a:endParaRPr kumimoji="1" lang="en-US" altLang="zh-CN" sz="2400" b="1" dirty="0">
              <a:latin typeface="Times New Roman" pitchFamily="18" charset="0"/>
              <a:ea typeface="华文新魏" pitchFamily="2" charset="-122"/>
            </a:endParaRPr>
          </a:p>
          <a:p>
            <a:pPr eaLnBrk="1" hangingPunct="1"/>
            <a:endParaRPr lang="en-US" altLang="zh-CN" sz="2400" b="1" dirty="0">
              <a:latin typeface="Times New Roman" pitchFamily="18" charset="0"/>
              <a:ea typeface="华文新魏" pitchFamily="2" charset="-122"/>
            </a:endParaRPr>
          </a:p>
          <a:p>
            <a:pPr eaLnBrk="1" hangingPunct="1"/>
            <a:r>
              <a:rPr kumimoji="1" lang="en-US" altLang="zh-CN" sz="2400" b="1" dirty="0">
                <a:latin typeface="Times New Roman" pitchFamily="18" charset="0"/>
                <a:ea typeface="华文新魏" pitchFamily="2" charset="-122"/>
              </a:rPr>
              <a:t>5 -1 =  0x05 + 0xFF = 4</a:t>
            </a:r>
            <a:endParaRPr kumimoji="1" lang="zh-CN" altLang="en-US" sz="2400" b="1" dirty="0">
              <a:latin typeface="Times New Roman" pitchFamily="18" charset="0"/>
              <a:ea typeface="华文新魏" pitchFamily="2" charset="-122"/>
            </a:endParaRPr>
          </a:p>
        </p:txBody>
      </p:sp>
      <p:grpSp>
        <p:nvGrpSpPr>
          <p:cNvPr id="14" name="组合 13">
            <a:extLst>
              <a:ext uri="{FF2B5EF4-FFF2-40B4-BE49-F238E27FC236}">
                <a16:creationId xmlns:a16="http://schemas.microsoft.com/office/drawing/2014/main" id="{D4961CA9-41A8-4E72-B766-50A6824A9C29}"/>
              </a:ext>
            </a:extLst>
          </p:cNvPr>
          <p:cNvGrpSpPr/>
          <p:nvPr/>
        </p:nvGrpSpPr>
        <p:grpSpPr>
          <a:xfrm rot="16364714">
            <a:off x="3986132" y="2607891"/>
            <a:ext cx="1732369" cy="1424608"/>
            <a:chOff x="4351799" y="1844824"/>
            <a:chExt cx="1732369" cy="1424608"/>
          </a:xfrm>
        </p:grpSpPr>
        <p:sp>
          <p:nvSpPr>
            <p:cNvPr id="15" name="任意多边形: 形状 14">
              <a:extLst>
                <a:ext uri="{FF2B5EF4-FFF2-40B4-BE49-F238E27FC236}">
                  <a16:creationId xmlns:a16="http://schemas.microsoft.com/office/drawing/2014/main" id="{B8DEB2D1-F697-4B02-A22C-4BEA061287B8}"/>
                </a:ext>
              </a:extLst>
            </p:cNvPr>
            <p:cNvSpPr/>
            <p:nvPr/>
          </p:nvSpPr>
          <p:spPr bwMode="auto">
            <a:xfrm>
              <a:off x="5633595" y="2050232"/>
              <a:ext cx="296754" cy="419810"/>
            </a:xfrm>
            <a:custGeom>
              <a:avLst/>
              <a:gdLst>
                <a:gd name="connsiteX0" fmla="*/ 384313 w 384313"/>
                <a:gd name="connsiteY0" fmla="*/ 337931 h 337931"/>
                <a:gd name="connsiteX1" fmla="*/ 364435 w 384313"/>
                <a:gd name="connsiteY1" fmla="*/ 258418 h 337931"/>
                <a:gd name="connsiteX2" fmla="*/ 324679 w 384313"/>
                <a:gd name="connsiteY2" fmla="*/ 218661 h 337931"/>
                <a:gd name="connsiteX3" fmla="*/ 278296 w 384313"/>
                <a:gd name="connsiteY3" fmla="*/ 185531 h 337931"/>
                <a:gd name="connsiteX4" fmla="*/ 258418 w 384313"/>
                <a:gd name="connsiteY4" fmla="*/ 165652 h 337931"/>
                <a:gd name="connsiteX5" fmla="*/ 238539 w 384313"/>
                <a:gd name="connsiteY5" fmla="*/ 132522 h 337931"/>
                <a:gd name="connsiteX6" fmla="*/ 192157 w 384313"/>
                <a:gd name="connsiteY6" fmla="*/ 92765 h 337931"/>
                <a:gd name="connsiteX7" fmla="*/ 172279 w 384313"/>
                <a:gd name="connsiteY7" fmla="*/ 86139 h 337931"/>
                <a:gd name="connsiteX8" fmla="*/ 119270 w 384313"/>
                <a:gd name="connsiteY8" fmla="*/ 53009 h 337931"/>
                <a:gd name="connsiteX9" fmla="*/ 86139 w 384313"/>
                <a:gd name="connsiteY9" fmla="*/ 46383 h 337931"/>
                <a:gd name="connsiteX10" fmla="*/ 66261 w 384313"/>
                <a:gd name="connsiteY10" fmla="*/ 39757 h 337931"/>
                <a:gd name="connsiteX11" fmla="*/ 0 w 384313"/>
                <a:gd name="connsiteY11" fmla="*/ 0 h 337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313" h="337931">
                  <a:moveTo>
                    <a:pt x="384313" y="337931"/>
                  </a:moveTo>
                  <a:cubicBezTo>
                    <a:pt x="377687" y="311427"/>
                    <a:pt x="376653" y="282854"/>
                    <a:pt x="364435" y="258418"/>
                  </a:cubicBezTo>
                  <a:cubicBezTo>
                    <a:pt x="356054" y="241655"/>
                    <a:pt x="340273" y="229056"/>
                    <a:pt x="324679" y="218661"/>
                  </a:cubicBezTo>
                  <a:cubicBezTo>
                    <a:pt x="308945" y="208172"/>
                    <a:pt x="292680" y="197861"/>
                    <a:pt x="278296" y="185531"/>
                  </a:cubicBezTo>
                  <a:cubicBezTo>
                    <a:pt x="271181" y="179432"/>
                    <a:pt x="264041" y="173149"/>
                    <a:pt x="258418" y="165652"/>
                  </a:cubicBezTo>
                  <a:cubicBezTo>
                    <a:pt x="250691" y="155349"/>
                    <a:pt x="246446" y="142688"/>
                    <a:pt x="238539" y="132522"/>
                  </a:cubicBezTo>
                  <a:cubicBezTo>
                    <a:pt x="228166" y="119186"/>
                    <a:pt x="208559" y="100967"/>
                    <a:pt x="192157" y="92765"/>
                  </a:cubicBezTo>
                  <a:cubicBezTo>
                    <a:pt x="185910" y="89641"/>
                    <a:pt x="178905" y="88348"/>
                    <a:pt x="172279" y="86139"/>
                  </a:cubicBezTo>
                  <a:cubicBezTo>
                    <a:pt x="154144" y="72538"/>
                    <a:pt x="141098" y="60285"/>
                    <a:pt x="119270" y="53009"/>
                  </a:cubicBezTo>
                  <a:cubicBezTo>
                    <a:pt x="108586" y="49448"/>
                    <a:pt x="97065" y="49114"/>
                    <a:pt x="86139" y="46383"/>
                  </a:cubicBezTo>
                  <a:cubicBezTo>
                    <a:pt x="79363" y="44689"/>
                    <a:pt x="72887" y="41966"/>
                    <a:pt x="66261" y="39757"/>
                  </a:cubicBezTo>
                  <a:cubicBezTo>
                    <a:pt x="23843" y="5821"/>
                    <a:pt x="46262" y="18504"/>
                    <a:pt x="0" y="0"/>
                  </a:cubicBezTo>
                </a:path>
              </a:pathLst>
            </a:custGeom>
            <a:noFill/>
            <a:ln w="38100" cap="flat" cmpd="sng" algn="ctr">
              <a:solidFill>
                <a:schemeClr val="bg2">
                  <a:lumMod val="75000"/>
                </a:schemeClr>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4400" b="0" i="0" u="none" strike="noStrike" cap="none" normalizeH="0" baseline="0">
                <a:ln>
                  <a:noFill/>
                </a:ln>
                <a:solidFill>
                  <a:srgbClr val="FF00FF"/>
                </a:solidFill>
                <a:effectLst/>
                <a:latin typeface="华文新魏" pitchFamily="2" charset="-122"/>
                <a:ea typeface="华文新魏" pitchFamily="2" charset="-122"/>
              </a:endParaRPr>
            </a:p>
          </p:txBody>
        </p:sp>
        <p:sp>
          <p:nvSpPr>
            <p:cNvPr id="16" name="任意多边形: 形状 15">
              <a:extLst>
                <a:ext uri="{FF2B5EF4-FFF2-40B4-BE49-F238E27FC236}">
                  <a16:creationId xmlns:a16="http://schemas.microsoft.com/office/drawing/2014/main" id="{17F8A3C6-1C2B-40BF-AE06-80EEC159AE37}"/>
                </a:ext>
              </a:extLst>
            </p:cNvPr>
            <p:cNvSpPr/>
            <p:nvPr/>
          </p:nvSpPr>
          <p:spPr bwMode="auto">
            <a:xfrm>
              <a:off x="4351799" y="1844824"/>
              <a:ext cx="1732369" cy="1424608"/>
            </a:xfrm>
            <a:custGeom>
              <a:avLst/>
              <a:gdLst>
                <a:gd name="connsiteX0" fmla="*/ 1692613 w 1732369"/>
                <a:gd name="connsiteY0" fmla="*/ 662608 h 1424608"/>
                <a:gd name="connsiteX1" fmla="*/ 1699239 w 1732369"/>
                <a:gd name="connsiteY1" fmla="*/ 702365 h 1424608"/>
                <a:gd name="connsiteX2" fmla="*/ 1705865 w 1732369"/>
                <a:gd name="connsiteY2" fmla="*/ 748747 h 1424608"/>
                <a:gd name="connsiteX3" fmla="*/ 1725743 w 1732369"/>
                <a:gd name="connsiteY3" fmla="*/ 808382 h 1424608"/>
                <a:gd name="connsiteX4" fmla="*/ 1732369 w 1732369"/>
                <a:gd name="connsiteY4" fmla="*/ 894521 h 1424608"/>
                <a:gd name="connsiteX5" fmla="*/ 1719117 w 1732369"/>
                <a:gd name="connsiteY5" fmla="*/ 974034 h 1424608"/>
                <a:gd name="connsiteX6" fmla="*/ 1699239 w 1732369"/>
                <a:gd name="connsiteY6" fmla="*/ 1007165 h 1424608"/>
                <a:gd name="connsiteX7" fmla="*/ 1619726 w 1732369"/>
                <a:gd name="connsiteY7" fmla="*/ 1106556 h 1424608"/>
                <a:gd name="connsiteX8" fmla="*/ 1546839 w 1732369"/>
                <a:gd name="connsiteY8" fmla="*/ 1179443 h 1424608"/>
                <a:gd name="connsiteX9" fmla="*/ 1487204 w 1732369"/>
                <a:gd name="connsiteY9" fmla="*/ 1232452 h 1424608"/>
                <a:gd name="connsiteX10" fmla="*/ 1460700 w 1732369"/>
                <a:gd name="connsiteY10" fmla="*/ 1245704 h 1424608"/>
                <a:gd name="connsiteX11" fmla="*/ 1401065 w 1732369"/>
                <a:gd name="connsiteY11" fmla="*/ 1285460 h 1424608"/>
                <a:gd name="connsiteX12" fmla="*/ 1295047 w 1732369"/>
                <a:gd name="connsiteY12" fmla="*/ 1351721 h 1424608"/>
                <a:gd name="connsiteX13" fmla="*/ 1228787 w 1732369"/>
                <a:gd name="connsiteY13" fmla="*/ 1378226 h 1424608"/>
                <a:gd name="connsiteX14" fmla="*/ 1175778 w 1732369"/>
                <a:gd name="connsiteY14" fmla="*/ 1404730 h 1424608"/>
                <a:gd name="connsiteX15" fmla="*/ 1155900 w 1732369"/>
                <a:gd name="connsiteY15" fmla="*/ 1411356 h 1424608"/>
                <a:gd name="connsiteX16" fmla="*/ 1089639 w 1732369"/>
                <a:gd name="connsiteY16" fmla="*/ 1417982 h 1424608"/>
                <a:gd name="connsiteX17" fmla="*/ 1049882 w 1732369"/>
                <a:gd name="connsiteY17" fmla="*/ 1424608 h 1424608"/>
                <a:gd name="connsiteX18" fmla="*/ 844474 w 1732369"/>
                <a:gd name="connsiteY18" fmla="*/ 1411356 h 1424608"/>
                <a:gd name="connsiteX19" fmla="*/ 824595 w 1732369"/>
                <a:gd name="connsiteY19" fmla="*/ 1398104 h 1424608"/>
                <a:gd name="connsiteX20" fmla="*/ 632439 w 1732369"/>
                <a:gd name="connsiteY20" fmla="*/ 1384852 h 1424608"/>
                <a:gd name="connsiteX21" fmla="*/ 559552 w 1732369"/>
                <a:gd name="connsiteY21" fmla="*/ 1364973 h 1424608"/>
                <a:gd name="connsiteX22" fmla="*/ 513169 w 1732369"/>
                <a:gd name="connsiteY22" fmla="*/ 1358347 h 1424608"/>
                <a:gd name="connsiteX23" fmla="*/ 473413 w 1732369"/>
                <a:gd name="connsiteY23" fmla="*/ 1331843 h 1424608"/>
                <a:gd name="connsiteX24" fmla="*/ 420404 w 1732369"/>
                <a:gd name="connsiteY24" fmla="*/ 1305339 h 1424608"/>
                <a:gd name="connsiteX25" fmla="*/ 393900 w 1732369"/>
                <a:gd name="connsiteY25" fmla="*/ 1285460 h 1424608"/>
                <a:gd name="connsiteX26" fmla="*/ 307760 w 1732369"/>
                <a:gd name="connsiteY26" fmla="*/ 1212573 h 1424608"/>
                <a:gd name="connsiteX27" fmla="*/ 254752 w 1732369"/>
                <a:gd name="connsiteY27" fmla="*/ 1172817 h 1424608"/>
                <a:gd name="connsiteX28" fmla="*/ 228247 w 1732369"/>
                <a:gd name="connsiteY28" fmla="*/ 1146313 h 1424608"/>
                <a:gd name="connsiteX29" fmla="*/ 188491 w 1732369"/>
                <a:gd name="connsiteY29" fmla="*/ 1119808 h 1424608"/>
                <a:gd name="connsiteX30" fmla="*/ 168613 w 1732369"/>
                <a:gd name="connsiteY30" fmla="*/ 1106556 h 1424608"/>
                <a:gd name="connsiteX31" fmla="*/ 155360 w 1732369"/>
                <a:gd name="connsiteY31" fmla="*/ 1066800 h 1424608"/>
                <a:gd name="connsiteX32" fmla="*/ 142108 w 1732369"/>
                <a:gd name="connsiteY32" fmla="*/ 1040295 h 1424608"/>
                <a:gd name="connsiteX33" fmla="*/ 122230 w 1732369"/>
                <a:gd name="connsiteY33" fmla="*/ 993913 h 1424608"/>
                <a:gd name="connsiteX34" fmla="*/ 115604 w 1732369"/>
                <a:gd name="connsiteY34" fmla="*/ 954156 h 1424608"/>
                <a:gd name="connsiteX35" fmla="*/ 22839 w 1732369"/>
                <a:gd name="connsiteY35" fmla="*/ 788504 h 1424608"/>
                <a:gd name="connsiteX36" fmla="*/ 16213 w 1732369"/>
                <a:gd name="connsiteY36" fmla="*/ 549965 h 1424608"/>
                <a:gd name="connsiteX37" fmla="*/ 49343 w 1732369"/>
                <a:gd name="connsiteY37" fmla="*/ 510208 h 1424608"/>
                <a:gd name="connsiteX38" fmla="*/ 69221 w 1732369"/>
                <a:gd name="connsiteY38" fmla="*/ 483704 h 1424608"/>
                <a:gd name="connsiteX39" fmla="*/ 122230 w 1732369"/>
                <a:gd name="connsiteY39" fmla="*/ 417443 h 1424608"/>
                <a:gd name="connsiteX40" fmla="*/ 155360 w 1732369"/>
                <a:gd name="connsiteY40" fmla="*/ 397565 h 1424608"/>
                <a:gd name="connsiteX41" fmla="*/ 201743 w 1732369"/>
                <a:gd name="connsiteY41" fmla="*/ 364434 h 1424608"/>
                <a:gd name="connsiteX42" fmla="*/ 248126 w 1732369"/>
                <a:gd name="connsiteY42" fmla="*/ 324678 h 1424608"/>
                <a:gd name="connsiteX43" fmla="*/ 367395 w 1732369"/>
                <a:gd name="connsiteY43" fmla="*/ 258417 h 1424608"/>
                <a:gd name="connsiteX44" fmla="*/ 427030 w 1732369"/>
                <a:gd name="connsiteY44" fmla="*/ 231913 h 1424608"/>
                <a:gd name="connsiteX45" fmla="*/ 513169 w 1732369"/>
                <a:gd name="connsiteY45" fmla="*/ 212034 h 1424608"/>
                <a:gd name="connsiteX46" fmla="*/ 645691 w 1732369"/>
                <a:gd name="connsiteY46" fmla="*/ 132521 h 1424608"/>
                <a:gd name="connsiteX47" fmla="*/ 685447 w 1732369"/>
                <a:gd name="connsiteY47" fmla="*/ 106017 h 1424608"/>
                <a:gd name="connsiteX48" fmla="*/ 731830 w 1732369"/>
                <a:gd name="connsiteY48" fmla="*/ 86139 h 1424608"/>
                <a:gd name="connsiteX49" fmla="*/ 811343 w 1732369"/>
                <a:gd name="connsiteY49" fmla="*/ 46382 h 1424608"/>
                <a:gd name="connsiteX50" fmla="*/ 831221 w 1732369"/>
                <a:gd name="connsiteY50" fmla="*/ 26504 h 1424608"/>
                <a:gd name="connsiteX51" fmla="*/ 884230 w 1732369"/>
                <a:gd name="connsiteY51" fmla="*/ 13252 h 1424608"/>
                <a:gd name="connsiteX52" fmla="*/ 943865 w 1732369"/>
                <a:gd name="connsiteY52" fmla="*/ 0 h 1424608"/>
                <a:gd name="connsiteX53" fmla="*/ 1003500 w 1732369"/>
                <a:gd name="connsiteY53" fmla="*/ 19878 h 1424608"/>
                <a:gd name="connsiteX54" fmla="*/ 1089639 w 1732369"/>
                <a:gd name="connsiteY54" fmla="*/ 86139 h 1424608"/>
                <a:gd name="connsiteX55" fmla="*/ 1109517 w 1732369"/>
                <a:gd name="connsiteY55" fmla="*/ 99391 h 1424608"/>
                <a:gd name="connsiteX56" fmla="*/ 1142647 w 1732369"/>
                <a:gd name="connsiteY56" fmla="*/ 112643 h 1424608"/>
                <a:gd name="connsiteX57" fmla="*/ 1202282 w 1732369"/>
                <a:gd name="connsiteY57" fmla="*/ 125895 h 142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732369" h="1424608">
                  <a:moveTo>
                    <a:pt x="1692613" y="662608"/>
                  </a:moveTo>
                  <a:cubicBezTo>
                    <a:pt x="1694822" y="675860"/>
                    <a:pt x="1697196" y="689086"/>
                    <a:pt x="1699239" y="702365"/>
                  </a:cubicBezTo>
                  <a:cubicBezTo>
                    <a:pt x="1701614" y="717801"/>
                    <a:pt x="1702077" y="733596"/>
                    <a:pt x="1705865" y="748747"/>
                  </a:cubicBezTo>
                  <a:cubicBezTo>
                    <a:pt x="1710947" y="769075"/>
                    <a:pt x="1719117" y="788504"/>
                    <a:pt x="1725743" y="808382"/>
                  </a:cubicBezTo>
                  <a:cubicBezTo>
                    <a:pt x="1705662" y="908792"/>
                    <a:pt x="1732369" y="750667"/>
                    <a:pt x="1732369" y="894521"/>
                  </a:cubicBezTo>
                  <a:cubicBezTo>
                    <a:pt x="1732369" y="921391"/>
                    <a:pt x="1726699" y="948256"/>
                    <a:pt x="1719117" y="974034"/>
                  </a:cubicBezTo>
                  <a:cubicBezTo>
                    <a:pt x="1715483" y="986390"/>
                    <a:pt x="1706966" y="996862"/>
                    <a:pt x="1699239" y="1007165"/>
                  </a:cubicBezTo>
                  <a:cubicBezTo>
                    <a:pt x="1673783" y="1041107"/>
                    <a:pt x="1649727" y="1076555"/>
                    <a:pt x="1619726" y="1106556"/>
                  </a:cubicBezTo>
                  <a:lnTo>
                    <a:pt x="1546839" y="1179443"/>
                  </a:lnTo>
                  <a:cubicBezTo>
                    <a:pt x="1526103" y="1200178"/>
                    <a:pt x="1513280" y="1214198"/>
                    <a:pt x="1487204" y="1232452"/>
                  </a:cubicBezTo>
                  <a:cubicBezTo>
                    <a:pt x="1479112" y="1238116"/>
                    <a:pt x="1468919" y="1240225"/>
                    <a:pt x="1460700" y="1245704"/>
                  </a:cubicBezTo>
                  <a:cubicBezTo>
                    <a:pt x="1387182" y="1294715"/>
                    <a:pt x="1463039" y="1254473"/>
                    <a:pt x="1401065" y="1285460"/>
                  </a:cubicBezTo>
                  <a:cubicBezTo>
                    <a:pt x="1368636" y="1334105"/>
                    <a:pt x="1394937" y="1301776"/>
                    <a:pt x="1295047" y="1351721"/>
                  </a:cubicBezTo>
                  <a:cubicBezTo>
                    <a:pt x="1247141" y="1375674"/>
                    <a:pt x="1269668" y="1368006"/>
                    <a:pt x="1228787" y="1378226"/>
                  </a:cubicBezTo>
                  <a:cubicBezTo>
                    <a:pt x="1201337" y="1396525"/>
                    <a:pt x="1212828" y="1390836"/>
                    <a:pt x="1175778" y="1404730"/>
                  </a:cubicBezTo>
                  <a:cubicBezTo>
                    <a:pt x="1169238" y="1407182"/>
                    <a:pt x="1162803" y="1410294"/>
                    <a:pt x="1155900" y="1411356"/>
                  </a:cubicBezTo>
                  <a:cubicBezTo>
                    <a:pt x="1133961" y="1414731"/>
                    <a:pt x="1111665" y="1415229"/>
                    <a:pt x="1089639" y="1417982"/>
                  </a:cubicBezTo>
                  <a:cubicBezTo>
                    <a:pt x="1076308" y="1419648"/>
                    <a:pt x="1063134" y="1422399"/>
                    <a:pt x="1049882" y="1424608"/>
                  </a:cubicBezTo>
                  <a:cubicBezTo>
                    <a:pt x="1049271" y="1424576"/>
                    <a:pt x="869764" y="1416414"/>
                    <a:pt x="844474" y="1411356"/>
                  </a:cubicBezTo>
                  <a:cubicBezTo>
                    <a:pt x="836665" y="1409794"/>
                    <a:pt x="832404" y="1399666"/>
                    <a:pt x="824595" y="1398104"/>
                  </a:cubicBezTo>
                  <a:cubicBezTo>
                    <a:pt x="804283" y="1394042"/>
                    <a:pt x="634901" y="1384997"/>
                    <a:pt x="632439" y="1384852"/>
                  </a:cubicBezTo>
                  <a:cubicBezTo>
                    <a:pt x="608143" y="1378226"/>
                    <a:pt x="584135" y="1370436"/>
                    <a:pt x="559552" y="1364973"/>
                  </a:cubicBezTo>
                  <a:cubicBezTo>
                    <a:pt x="544306" y="1361585"/>
                    <a:pt x="527746" y="1363953"/>
                    <a:pt x="513169" y="1358347"/>
                  </a:cubicBezTo>
                  <a:cubicBezTo>
                    <a:pt x="498304" y="1352630"/>
                    <a:pt x="487659" y="1338966"/>
                    <a:pt x="473413" y="1331843"/>
                  </a:cubicBezTo>
                  <a:cubicBezTo>
                    <a:pt x="455743" y="1323008"/>
                    <a:pt x="437468" y="1315293"/>
                    <a:pt x="420404" y="1305339"/>
                  </a:cubicBezTo>
                  <a:cubicBezTo>
                    <a:pt x="410865" y="1299774"/>
                    <a:pt x="402425" y="1292480"/>
                    <a:pt x="393900" y="1285460"/>
                  </a:cubicBezTo>
                  <a:cubicBezTo>
                    <a:pt x="364865" y="1261549"/>
                    <a:pt x="336995" y="1236239"/>
                    <a:pt x="307760" y="1212573"/>
                  </a:cubicBezTo>
                  <a:cubicBezTo>
                    <a:pt x="290593" y="1198676"/>
                    <a:pt x="271720" y="1186956"/>
                    <a:pt x="254752" y="1172817"/>
                  </a:cubicBezTo>
                  <a:cubicBezTo>
                    <a:pt x="245154" y="1164818"/>
                    <a:pt x="238003" y="1154118"/>
                    <a:pt x="228247" y="1146313"/>
                  </a:cubicBezTo>
                  <a:cubicBezTo>
                    <a:pt x="215810" y="1136363"/>
                    <a:pt x="201743" y="1128643"/>
                    <a:pt x="188491" y="1119808"/>
                  </a:cubicBezTo>
                  <a:lnTo>
                    <a:pt x="168613" y="1106556"/>
                  </a:lnTo>
                  <a:cubicBezTo>
                    <a:pt x="164195" y="1093304"/>
                    <a:pt x="160548" y="1079770"/>
                    <a:pt x="155360" y="1066800"/>
                  </a:cubicBezTo>
                  <a:cubicBezTo>
                    <a:pt x="151691" y="1057629"/>
                    <a:pt x="146195" y="1049287"/>
                    <a:pt x="142108" y="1040295"/>
                  </a:cubicBezTo>
                  <a:cubicBezTo>
                    <a:pt x="135148" y="1024982"/>
                    <a:pt x="128856" y="1009374"/>
                    <a:pt x="122230" y="993913"/>
                  </a:cubicBezTo>
                  <a:cubicBezTo>
                    <a:pt x="120021" y="980661"/>
                    <a:pt x="120321" y="966736"/>
                    <a:pt x="115604" y="954156"/>
                  </a:cubicBezTo>
                  <a:cubicBezTo>
                    <a:pt x="98800" y="909345"/>
                    <a:pt x="42601" y="821440"/>
                    <a:pt x="22839" y="788504"/>
                  </a:cubicBezTo>
                  <a:cubicBezTo>
                    <a:pt x="-3548" y="696147"/>
                    <a:pt x="-8789" y="695813"/>
                    <a:pt x="16213" y="549965"/>
                  </a:cubicBezTo>
                  <a:cubicBezTo>
                    <a:pt x="19128" y="532963"/>
                    <a:pt x="38567" y="523678"/>
                    <a:pt x="49343" y="510208"/>
                  </a:cubicBezTo>
                  <a:cubicBezTo>
                    <a:pt x="56242" y="501585"/>
                    <a:pt x="63095" y="492893"/>
                    <a:pt x="69221" y="483704"/>
                  </a:cubicBezTo>
                  <a:cubicBezTo>
                    <a:pt x="93829" y="446792"/>
                    <a:pt x="84002" y="448025"/>
                    <a:pt x="122230" y="417443"/>
                  </a:cubicBezTo>
                  <a:cubicBezTo>
                    <a:pt x="132287" y="409398"/>
                    <a:pt x="144644" y="404709"/>
                    <a:pt x="155360" y="397565"/>
                  </a:cubicBezTo>
                  <a:cubicBezTo>
                    <a:pt x="171169" y="387026"/>
                    <a:pt x="186803" y="376173"/>
                    <a:pt x="201743" y="364434"/>
                  </a:cubicBezTo>
                  <a:cubicBezTo>
                    <a:pt x="217755" y="351853"/>
                    <a:pt x="231320" y="336177"/>
                    <a:pt x="248126" y="324678"/>
                  </a:cubicBezTo>
                  <a:cubicBezTo>
                    <a:pt x="276308" y="305396"/>
                    <a:pt x="331160" y="275327"/>
                    <a:pt x="367395" y="258417"/>
                  </a:cubicBezTo>
                  <a:cubicBezTo>
                    <a:pt x="387107" y="249218"/>
                    <a:pt x="406301" y="238509"/>
                    <a:pt x="427030" y="231913"/>
                  </a:cubicBezTo>
                  <a:cubicBezTo>
                    <a:pt x="455110" y="222978"/>
                    <a:pt x="484456" y="218660"/>
                    <a:pt x="513169" y="212034"/>
                  </a:cubicBezTo>
                  <a:cubicBezTo>
                    <a:pt x="583786" y="176726"/>
                    <a:pt x="545472" y="197663"/>
                    <a:pt x="645691" y="132521"/>
                  </a:cubicBezTo>
                  <a:cubicBezTo>
                    <a:pt x="659045" y="123841"/>
                    <a:pt x="670808" y="112291"/>
                    <a:pt x="685447" y="106017"/>
                  </a:cubicBezTo>
                  <a:cubicBezTo>
                    <a:pt x="700908" y="99391"/>
                    <a:pt x="716785" y="93662"/>
                    <a:pt x="731830" y="86139"/>
                  </a:cubicBezTo>
                  <a:cubicBezTo>
                    <a:pt x="845960" y="29073"/>
                    <a:pt x="666167" y="108599"/>
                    <a:pt x="811343" y="46382"/>
                  </a:cubicBezTo>
                  <a:cubicBezTo>
                    <a:pt x="817969" y="39756"/>
                    <a:pt x="823424" y="31702"/>
                    <a:pt x="831221" y="26504"/>
                  </a:cubicBezTo>
                  <a:cubicBezTo>
                    <a:pt x="840046" y="20621"/>
                    <a:pt x="879301" y="14308"/>
                    <a:pt x="884230" y="13252"/>
                  </a:cubicBezTo>
                  <a:lnTo>
                    <a:pt x="943865" y="0"/>
                  </a:lnTo>
                  <a:cubicBezTo>
                    <a:pt x="963743" y="6626"/>
                    <a:pt x="985183" y="9702"/>
                    <a:pt x="1003500" y="19878"/>
                  </a:cubicBezTo>
                  <a:cubicBezTo>
                    <a:pt x="1014939" y="26233"/>
                    <a:pt x="1067947" y="71677"/>
                    <a:pt x="1089639" y="86139"/>
                  </a:cubicBezTo>
                  <a:cubicBezTo>
                    <a:pt x="1096265" y="90556"/>
                    <a:pt x="1102394" y="95830"/>
                    <a:pt x="1109517" y="99391"/>
                  </a:cubicBezTo>
                  <a:cubicBezTo>
                    <a:pt x="1120155" y="104710"/>
                    <a:pt x="1131211" y="109375"/>
                    <a:pt x="1142647" y="112643"/>
                  </a:cubicBezTo>
                  <a:cubicBezTo>
                    <a:pt x="1162227" y="118237"/>
                    <a:pt x="1202282" y="125895"/>
                    <a:pt x="1202282" y="125895"/>
                  </a:cubicBezTo>
                </a:path>
              </a:pathLst>
            </a:custGeom>
            <a:noFill/>
            <a:ln w="38100" cap="flat" cmpd="sng" algn="ctr">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4400" b="0" i="0" u="none" strike="noStrike" cap="none" normalizeH="0" baseline="0">
                <a:ln>
                  <a:noFill/>
                </a:ln>
                <a:solidFill>
                  <a:srgbClr val="FF00FF"/>
                </a:solidFill>
                <a:effectLst/>
                <a:latin typeface="华文新魏" pitchFamily="2" charset="-122"/>
                <a:ea typeface="华文新魏" pitchFamily="2" charset="-122"/>
              </a:endParaRPr>
            </a:p>
          </p:txBody>
        </p:sp>
      </p:grpSp>
    </p:spTree>
    <p:extLst>
      <p:ext uri="{BB962C8B-B14F-4D97-AF65-F5344CB8AC3E}">
        <p14:creationId xmlns:p14="http://schemas.microsoft.com/office/powerpoint/2010/main" val="1868234481"/>
      </p:ext>
    </p:extLst>
  </p:cSld>
  <p:clrMapOvr>
    <a:masterClrMapping/>
  </p:clrMapOvr>
  <p:transition>
    <p:dissolv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Box 2">
            <a:extLst>
              <a:ext uri="{FF2B5EF4-FFF2-40B4-BE49-F238E27FC236}">
                <a16:creationId xmlns:a16="http://schemas.microsoft.com/office/drawing/2014/main" id="{BFD68850-F629-453D-97B0-9924EA94A678}"/>
              </a:ext>
            </a:extLst>
          </p:cNvPr>
          <p:cNvSpPr txBox="1">
            <a:spLocks noChangeArrowheads="1"/>
          </p:cNvSpPr>
          <p:nvPr/>
        </p:nvSpPr>
        <p:spPr bwMode="auto">
          <a:xfrm>
            <a:off x="755650" y="188913"/>
            <a:ext cx="662466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3600" b="1" dirty="0">
                <a:solidFill>
                  <a:schemeClr val="bg1"/>
                </a:solidFill>
                <a:latin typeface="Times New Roman" pitchFamily="18" charset="0"/>
              </a:rPr>
              <a:t>2.4 </a:t>
            </a:r>
            <a:r>
              <a:rPr lang="zh-CN" altLang="en-US" sz="3600" b="1" dirty="0">
                <a:solidFill>
                  <a:schemeClr val="bg1"/>
                </a:solidFill>
                <a:latin typeface="Times New Roman" pitchFamily="18" charset="0"/>
              </a:rPr>
              <a:t>标志寄存器</a:t>
            </a:r>
          </a:p>
        </p:txBody>
      </p:sp>
      <p:sp>
        <p:nvSpPr>
          <p:cNvPr id="17" name="Text Box 3">
            <a:extLst>
              <a:ext uri="{FF2B5EF4-FFF2-40B4-BE49-F238E27FC236}">
                <a16:creationId xmlns:a16="http://schemas.microsoft.com/office/drawing/2014/main" id="{3C17D07C-7C32-464A-B792-89023377AB1E}"/>
              </a:ext>
            </a:extLst>
          </p:cNvPr>
          <p:cNvSpPr txBox="1">
            <a:spLocks noChangeArrowheads="1"/>
          </p:cNvSpPr>
          <p:nvPr/>
        </p:nvSpPr>
        <p:spPr bwMode="auto">
          <a:xfrm>
            <a:off x="539751" y="1474788"/>
            <a:ext cx="842473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800" b="1" dirty="0">
                <a:latin typeface="宋体" panose="02010600030101010101" pitchFamily="2" charset="-122"/>
              </a:rPr>
              <a:t>已知 </a:t>
            </a:r>
            <a:r>
              <a:rPr kumimoji="1" lang="en-US" altLang="zh-CN" sz="2800" b="1" dirty="0">
                <a:latin typeface="宋体" panose="02010600030101010101" pitchFamily="2" charset="-122"/>
              </a:rPr>
              <a:t>8 </a:t>
            </a:r>
            <a:r>
              <a:rPr kumimoji="1" lang="zh-CN" altLang="en-US" sz="2800" b="1" dirty="0">
                <a:latin typeface="宋体" panose="02010600030101010101" pitchFamily="2" charset="-122"/>
              </a:rPr>
              <a:t>位二进制数</a:t>
            </a:r>
            <a:r>
              <a:rPr kumimoji="1" lang="en-US" altLang="zh-CN" sz="2800" b="1" dirty="0">
                <a:latin typeface="宋体" panose="02010600030101010101" pitchFamily="2" charset="-122"/>
              </a:rPr>
              <a:t>X1,X2</a:t>
            </a:r>
            <a:r>
              <a:rPr kumimoji="1" lang="zh-CN" altLang="en-US" sz="2800" b="1" dirty="0">
                <a:latin typeface="宋体" panose="02010600030101010101" pitchFamily="2" charset="-122"/>
              </a:rPr>
              <a:t>的值，求</a:t>
            </a:r>
            <a:r>
              <a:rPr kumimoji="1" lang="en-US" altLang="zh-CN" sz="2800" b="1" dirty="0">
                <a:latin typeface="宋体" panose="02010600030101010101" pitchFamily="2" charset="-122"/>
              </a:rPr>
              <a:t>[X1]</a:t>
            </a:r>
            <a:r>
              <a:rPr kumimoji="1" lang="zh-CN" altLang="en-US" sz="2800" b="1" dirty="0">
                <a:latin typeface="宋体" panose="02010600030101010101" pitchFamily="2" charset="-122"/>
              </a:rPr>
              <a:t>补＋</a:t>
            </a:r>
            <a:r>
              <a:rPr kumimoji="1" lang="en-US" altLang="zh-CN" sz="2800" b="1" dirty="0">
                <a:latin typeface="宋体" panose="02010600030101010101" pitchFamily="2" charset="-122"/>
              </a:rPr>
              <a:t>[X2]</a:t>
            </a:r>
            <a:r>
              <a:rPr kumimoji="1" lang="zh-CN" altLang="en-US" sz="2800" b="1" dirty="0">
                <a:latin typeface="宋体" panose="02010600030101010101" pitchFamily="2" charset="-122"/>
              </a:rPr>
              <a:t>补，</a:t>
            </a:r>
          </a:p>
          <a:p>
            <a:pPr eaLnBrk="1" hangingPunct="1"/>
            <a:r>
              <a:rPr kumimoji="1" lang="zh-CN" altLang="en-US" sz="2800" b="1" dirty="0">
                <a:latin typeface="宋体" panose="02010600030101010101" pitchFamily="2" charset="-122"/>
              </a:rPr>
              <a:t>并指出执行该运算后</a:t>
            </a:r>
            <a:r>
              <a:rPr kumimoji="1" lang="en-US" altLang="zh-CN" sz="2800" b="1" dirty="0">
                <a:latin typeface="宋体" panose="02010600030101010101" pitchFamily="2" charset="-122"/>
              </a:rPr>
              <a:t>,SF,ZF,OF,CF</a:t>
            </a:r>
            <a:r>
              <a:rPr kumimoji="1" lang="zh-CN" altLang="en-US" sz="2800" b="1" dirty="0">
                <a:latin typeface="宋体" panose="02010600030101010101" pitchFamily="2" charset="-122"/>
              </a:rPr>
              <a:t>各是多少？</a:t>
            </a:r>
          </a:p>
        </p:txBody>
      </p:sp>
      <p:sp>
        <p:nvSpPr>
          <p:cNvPr id="18" name="Text Box 4">
            <a:extLst>
              <a:ext uri="{FF2B5EF4-FFF2-40B4-BE49-F238E27FC236}">
                <a16:creationId xmlns:a16="http://schemas.microsoft.com/office/drawing/2014/main" id="{2BCAF0B7-9D65-4365-BA37-E4CEACFD3854}"/>
              </a:ext>
            </a:extLst>
          </p:cNvPr>
          <p:cNvSpPr txBox="1">
            <a:spLocks noChangeArrowheads="1"/>
          </p:cNvSpPr>
          <p:nvPr/>
        </p:nvSpPr>
        <p:spPr bwMode="auto">
          <a:xfrm>
            <a:off x="1128589" y="2553468"/>
            <a:ext cx="688682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b="1" dirty="0">
                <a:latin typeface="宋体" panose="02010600030101010101" pitchFamily="2" charset="-122"/>
              </a:rPr>
              <a:t>X1 = + 110 0101B      X2= - 101 1101B</a:t>
            </a:r>
          </a:p>
        </p:txBody>
      </p:sp>
      <p:sp>
        <p:nvSpPr>
          <p:cNvPr id="20" name="Text Box 6">
            <a:extLst>
              <a:ext uri="{FF2B5EF4-FFF2-40B4-BE49-F238E27FC236}">
                <a16:creationId xmlns:a16="http://schemas.microsoft.com/office/drawing/2014/main" id="{828B5E8A-CFA1-4AD4-901B-D76B165250F0}"/>
              </a:ext>
            </a:extLst>
          </p:cNvPr>
          <p:cNvSpPr txBox="1">
            <a:spLocks noChangeArrowheads="1"/>
          </p:cNvSpPr>
          <p:nvPr/>
        </p:nvSpPr>
        <p:spPr bwMode="auto">
          <a:xfrm>
            <a:off x="5544741" y="5084763"/>
            <a:ext cx="282320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dirty="0">
                <a:latin typeface="Times New Roman" pitchFamily="18" charset="0"/>
                <a:ea typeface="华文新魏" pitchFamily="2" charset="-122"/>
              </a:rPr>
              <a:t>101 + ( - 93) = 8</a:t>
            </a:r>
          </a:p>
          <a:p>
            <a:pPr eaLnBrk="1" hangingPunct="1"/>
            <a:r>
              <a:rPr lang="en-US" altLang="zh-CN" sz="2400" b="1" dirty="0">
                <a:latin typeface="宋体" panose="02010600030101010101" pitchFamily="2" charset="-122"/>
              </a:rPr>
              <a:t>[X1]</a:t>
            </a:r>
            <a:r>
              <a:rPr lang="zh-CN" altLang="en-US" sz="2400" b="1" dirty="0">
                <a:latin typeface="宋体" panose="02010600030101010101" pitchFamily="2" charset="-122"/>
              </a:rPr>
              <a:t>补＋</a:t>
            </a:r>
            <a:r>
              <a:rPr lang="en-US" altLang="zh-CN" sz="2400" b="1" dirty="0">
                <a:latin typeface="宋体" panose="02010600030101010101" pitchFamily="2" charset="-122"/>
              </a:rPr>
              <a:t>[X2]</a:t>
            </a:r>
            <a:r>
              <a:rPr lang="zh-CN" altLang="en-US" sz="2400" b="1" dirty="0">
                <a:latin typeface="宋体" panose="02010600030101010101" pitchFamily="2" charset="-122"/>
              </a:rPr>
              <a:t>补 </a:t>
            </a:r>
            <a:r>
              <a:rPr lang="en-US" altLang="zh-CN" sz="2400" b="1" dirty="0">
                <a:latin typeface="宋体" panose="02010600030101010101" pitchFamily="2" charset="-122"/>
              </a:rPr>
              <a:t>=8</a:t>
            </a:r>
            <a:endParaRPr kumimoji="1" lang="en-US" altLang="zh-CN" sz="2400" dirty="0">
              <a:latin typeface="Times New Roman" pitchFamily="18" charset="0"/>
              <a:ea typeface="华文新魏" pitchFamily="2" charset="-122"/>
            </a:endParaRPr>
          </a:p>
        </p:txBody>
      </p:sp>
      <p:sp>
        <p:nvSpPr>
          <p:cNvPr id="21" name="Text Box 8">
            <a:extLst>
              <a:ext uri="{FF2B5EF4-FFF2-40B4-BE49-F238E27FC236}">
                <a16:creationId xmlns:a16="http://schemas.microsoft.com/office/drawing/2014/main" id="{82A5A7FB-F19D-4900-A430-377DF8732949}"/>
              </a:ext>
            </a:extLst>
          </p:cNvPr>
          <p:cNvSpPr txBox="1">
            <a:spLocks noChangeArrowheads="1"/>
          </p:cNvSpPr>
          <p:nvPr/>
        </p:nvSpPr>
        <p:spPr bwMode="auto">
          <a:xfrm>
            <a:off x="1187624" y="3864747"/>
            <a:ext cx="333296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dirty="0">
                <a:latin typeface="Times New Roman" pitchFamily="18" charset="0"/>
                <a:ea typeface="华文新魏" pitchFamily="2" charset="-122"/>
              </a:rPr>
              <a:t>[X2]</a:t>
            </a:r>
            <a:r>
              <a:rPr kumimoji="1" lang="zh-CN" altLang="en-US" sz="2400" dirty="0">
                <a:latin typeface="Times New Roman" pitchFamily="18" charset="0"/>
                <a:ea typeface="华文新魏" pitchFamily="2" charset="-122"/>
              </a:rPr>
              <a:t>补＝  </a:t>
            </a:r>
            <a:r>
              <a:rPr kumimoji="1" lang="en-US" altLang="zh-CN" sz="2400" dirty="0">
                <a:latin typeface="Times New Roman" pitchFamily="18" charset="0"/>
                <a:ea typeface="华文新魏" pitchFamily="2" charset="-122"/>
              </a:rPr>
              <a:t>1010  0011  B</a:t>
            </a:r>
          </a:p>
          <a:p>
            <a:pPr eaLnBrk="1" hangingPunct="1"/>
            <a:r>
              <a:rPr kumimoji="1" lang="en-US" altLang="zh-CN" sz="2400" dirty="0">
                <a:latin typeface="Times New Roman" pitchFamily="18" charset="0"/>
                <a:ea typeface="华文新魏" pitchFamily="2" charset="-122"/>
              </a:rPr>
              <a:t>+               0000  1000   B</a:t>
            </a:r>
          </a:p>
        </p:txBody>
      </p:sp>
      <p:sp>
        <p:nvSpPr>
          <p:cNvPr id="22" name="Text Box 9">
            <a:extLst>
              <a:ext uri="{FF2B5EF4-FFF2-40B4-BE49-F238E27FC236}">
                <a16:creationId xmlns:a16="http://schemas.microsoft.com/office/drawing/2014/main" id="{522C26F9-E82D-4BF7-91D9-54D9E82D30AF}"/>
              </a:ext>
            </a:extLst>
          </p:cNvPr>
          <p:cNvSpPr txBox="1">
            <a:spLocks noChangeArrowheads="1"/>
          </p:cNvSpPr>
          <p:nvPr/>
        </p:nvSpPr>
        <p:spPr bwMode="auto">
          <a:xfrm>
            <a:off x="5628878" y="3308350"/>
            <a:ext cx="252095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a:latin typeface="Times New Roman" pitchFamily="18" charset="0"/>
                <a:ea typeface="华文新魏" pitchFamily="2" charset="-122"/>
              </a:rPr>
              <a:t>-x2 = 0101 1101 B</a:t>
            </a:r>
          </a:p>
          <a:p>
            <a:pPr eaLnBrk="1" hangingPunct="1"/>
            <a:r>
              <a:rPr kumimoji="1" lang="zh-CN" altLang="en-US" sz="2400">
                <a:latin typeface="Times New Roman" pitchFamily="18" charset="0"/>
                <a:ea typeface="华文新魏" pitchFamily="2" charset="-122"/>
              </a:rPr>
              <a:t>求反 </a:t>
            </a:r>
            <a:r>
              <a:rPr kumimoji="1" lang="en-US" altLang="zh-CN" sz="2400">
                <a:latin typeface="Times New Roman" pitchFamily="18" charset="0"/>
                <a:ea typeface="华文新魏" pitchFamily="2" charset="-122"/>
              </a:rPr>
              <a:t>1010 0010  B</a:t>
            </a:r>
          </a:p>
          <a:p>
            <a:pPr eaLnBrk="1" hangingPunct="1"/>
            <a:r>
              <a:rPr kumimoji="1" lang="zh-CN" altLang="en-US" sz="2400">
                <a:latin typeface="Times New Roman" pitchFamily="18" charset="0"/>
                <a:ea typeface="华文新魏" pitchFamily="2" charset="-122"/>
              </a:rPr>
              <a:t>加</a:t>
            </a:r>
            <a:r>
              <a:rPr kumimoji="1" lang="en-US" altLang="zh-CN" sz="2400">
                <a:latin typeface="Times New Roman" pitchFamily="18" charset="0"/>
                <a:ea typeface="华文新魏" pitchFamily="2" charset="-122"/>
              </a:rPr>
              <a:t>1   1010 0011 B</a:t>
            </a:r>
          </a:p>
        </p:txBody>
      </p:sp>
      <p:sp>
        <p:nvSpPr>
          <p:cNvPr id="24" name="Rectangle 11">
            <a:extLst>
              <a:ext uri="{FF2B5EF4-FFF2-40B4-BE49-F238E27FC236}">
                <a16:creationId xmlns:a16="http://schemas.microsoft.com/office/drawing/2014/main" id="{732BF828-A8D3-4947-9591-FD10D66F9566}"/>
              </a:ext>
            </a:extLst>
          </p:cNvPr>
          <p:cNvSpPr>
            <a:spLocks noChangeArrowheads="1"/>
          </p:cNvSpPr>
          <p:nvPr/>
        </p:nvSpPr>
        <p:spPr bwMode="auto">
          <a:xfrm>
            <a:off x="1115616" y="4797425"/>
            <a:ext cx="98425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2800"/>
              <a:t>SF =</a:t>
            </a:r>
          </a:p>
          <a:p>
            <a:pPr eaLnBrk="1" hangingPunct="1"/>
            <a:r>
              <a:rPr kumimoji="1" lang="en-US" altLang="zh-CN" sz="2800"/>
              <a:t>ZF =</a:t>
            </a:r>
          </a:p>
          <a:p>
            <a:pPr eaLnBrk="1" hangingPunct="1"/>
            <a:r>
              <a:rPr kumimoji="1" lang="en-US" altLang="zh-CN" sz="2800"/>
              <a:t>OF =</a:t>
            </a:r>
          </a:p>
          <a:p>
            <a:pPr eaLnBrk="1" hangingPunct="1"/>
            <a:r>
              <a:rPr kumimoji="1" lang="en-US" altLang="zh-CN" sz="2800"/>
              <a:t>CF =</a:t>
            </a:r>
          </a:p>
        </p:txBody>
      </p:sp>
      <p:sp>
        <p:nvSpPr>
          <p:cNvPr id="25" name="Text Box 12">
            <a:extLst>
              <a:ext uri="{FF2B5EF4-FFF2-40B4-BE49-F238E27FC236}">
                <a16:creationId xmlns:a16="http://schemas.microsoft.com/office/drawing/2014/main" id="{8EA984A4-A4E0-427E-AA6A-CC9C47BA5ED3}"/>
              </a:ext>
            </a:extLst>
          </p:cNvPr>
          <p:cNvSpPr txBox="1">
            <a:spLocks noChangeArrowheads="1"/>
          </p:cNvSpPr>
          <p:nvPr/>
        </p:nvSpPr>
        <p:spPr bwMode="auto">
          <a:xfrm>
            <a:off x="2212578" y="4843463"/>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a:t>0</a:t>
            </a:r>
          </a:p>
        </p:txBody>
      </p:sp>
      <p:sp>
        <p:nvSpPr>
          <p:cNvPr id="26" name="Text Box 13">
            <a:extLst>
              <a:ext uri="{FF2B5EF4-FFF2-40B4-BE49-F238E27FC236}">
                <a16:creationId xmlns:a16="http://schemas.microsoft.com/office/drawing/2014/main" id="{3FA88C61-4804-461E-ABB8-A883DEA33E3A}"/>
              </a:ext>
            </a:extLst>
          </p:cNvPr>
          <p:cNvSpPr txBox="1">
            <a:spLocks noChangeArrowheads="1"/>
          </p:cNvSpPr>
          <p:nvPr/>
        </p:nvSpPr>
        <p:spPr bwMode="auto">
          <a:xfrm>
            <a:off x="2212578" y="5276850"/>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a:t>0</a:t>
            </a:r>
          </a:p>
        </p:txBody>
      </p:sp>
      <p:sp>
        <p:nvSpPr>
          <p:cNvPr id="27" name="Text Box 14">
            <a:extLst>
              <a:ext uri="{FF2B5EF4-FFF2-40B4-BE49-F238E27FC236}">
                <a16:creationId xmlns:a16="http://schemas.microsoft.com/office/drawing/2014/main" id="{F0F7FEDD-C44C-425B-BB3A-90E5F70780D3}"/>
              </a:ext>
            </a:extLst>
          </p:cNvPr>
          <p:cNvSpPr txBox="1">
            <a:spLocks noChangeArrowheads="1"/>
          </p:cNvSpPr>
          <p:nvPr/>
        </p:nvSpPr>
        <p:spPr bwMode="auto">
          <a:xfrm>
            <a:off x="2212578" y="5708650"/>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a:t>0</a:t>
            </a:r>
          </a:p>
        </p:txBody>
      </p:sp>
      <p:sp>
        <p:nvSpPr>
          <p:cNvPr id="28" name="Text Box 15">
            <a:extLst>
              <a:ext uri="{FF2B5EF4-FFF2-40B4-BE49-F238E27FC236}">
                <a16:creationId xmlns:a16="http://schemas.microsoft.com/office/drawing/2014/main" id="{351EAF3C-4CFB-435E-AE3C-FA73F3E1BEC0}"/>
              </a:ext>
            </a:extLst>
          </p:cNvPr>
          <p:cNvSpPr txBox="1">
            <a:spLocks noChangeArrowheads="1"/>
          </p:cNvSpPr>
          <p:nvPr/>
        </p:nvSpPr>
        <p:spPr bwMode="auto">
          <a:xfrm>
            <a:off x="2212578" y="6140450"/>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a:t>1</a:t>
            </a:r>
          </a:p>
        </p:txBody>
      </p:sp>
      <p:sp>
        <p:nvSpPr>
          <p:cNvPr id="29" name="Rectangle 17">
            <a:extLst>
              <a:ext uri="{FF2B5EF4-FFF2-40B4-BE49-F238E27FC236}">
                <a16:creationId xmlns:a16="http://schemas.microsoft.com/office/drawing/2014/main" id="{3E102514-8294-4E05-95B9-B805B441B9A9}"/>
              </a:ext>
            </a:extLst>
          </p:cNvPr>
          <p:cNvSpPr>
            <a:spLocks noChangeArrowheads="1"/>
          </p:cNvSpPr>
          <p:nvPr/>
        </p:nvSpPr>
        <p:spPr bwMode="auto">
          <a:xfrm>
            <a:off x="1150541" y="3324225"/>
            <a:ext cx="1370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itchFamily="18" charset="0"/>
                <a:ea typeface="华文新魏" pitchFamily="2" charset="-122"/>
              </a:rPr>
              <a:t>[X1]</a:t>
            </a:r>
            <a:r>
              <a:rPr kumimoji="1" lang="zh-CN" altLang="en-US" sz="2400">
                <a:latin typeface="Times New Roman" pitchFamily="18" charset="0"/>
                <a:ea typeface="华文新魏" pitchFamily="2" charset="-122"/>
              </a:rPr>
              <a:t>补</a:t>
            </a:r>
            <a:r>
              <a:rPr kumimoji="1" lang="zh-CN" altLang="en-US" sz="2400"/>
              <a:t>＝</a:t>
            </a:r>
          </a:p>
        </p:txBody>
      </p:sp>
      <p:sp>
        <p:nvSpPr>
          <p:cNvPr id="30" name="Rectangle 18">
            <a:extLst>
              <a:ext uri="{FF2B5EF4-FFF2-40B4-BE49-F238E27FC236}">
                <a16:creationId xmlns:a16="http://schemas.microsoft.com/office/drawing/2014/main" id="{68D7AC4E-8CB4-4CDE-BC77-775342B8D2C9}"/>
              </a:ext>
            </a:extLst>
          </p:cNvPr>
          <p:cNvSpPr>
            <a:spLocks noChangeArrowheads="1"/>
          </p:cNvSpPr>
          <p:nvPr/>
        </p:nvSpPr>
        <p:spPr bwMode="auto">
          <a:xfrm>
            <a:off x="2449116" y="3338513"/>
            <a:ext cx="1911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itchFamily="18" charset="0"/>
                <a:ea typeface="华文新魏" pitchFamily="2" charset="-122"/>
              </a:rPr>
              <a:t>0110  0101  B</a:t>
            </a:r>
          </a:p>
        </p:txBody>
      </p:sp>
      <p:sp>
        <p:nvSpPr>
          <p:cNvPr id="2" name="矩形 1">
            <a:extLst>
              <a:ext uri="{FF2B5EF4-FFF2-40B4-BE49-F238E27FC236}">
                <a16:creationId xmlns:a16="http://schemas.microsoft.com/office/drawing/2014/main" id="{DE6823AC-4C48-4E48-87DB-C43F32398AF3}"/>
              </a:ext>
            </a:extLst>
          </p:cNvPr>
          <p:cNvSpPr/>
          <p:nvPr/>
        </p:nvSpPr>
        <p:spPr bwMode="auto">
          <a:xfrm>
            <a:off x="2212578" y="4223971"/>
            <a:ext cx="307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4400" b="0" i="0" u="none" strike="noStrike" cap="none" normalizeH="0" baseline="0">
              <a:ln>
                <a:noFill/>
              </a:ln>
              <a:solidFill>
                <a:srgbClr val="FF00FF"/>
              </a:solidFill>
              <a:effectLst/>
              <a:latin typeface="华文新魏" pitchFamily="2" charset="-122"/>
              <a:ea typeface="华文新魏" pitchFamily="2" charset="-122"/>
            </a:endParaRPr>
          </a:p>
        </p:txBody>
      </p:sp>
      <p:sp>
        <p:nvSpPr>
          <p:cNvPr id="3" name="矩形 2">
            <a:extLst>
              <a:ext uri="{FF2B5EF4-FFF2-40B4-BE49-F238E27FC236}">
                <a16:creationId xmlns:a16="http://schemas.microsoft.com/office/drawing/2014/main" id="{5A722D08-4FC9-45C4-AABD-C5D1494BF4C6}"/>
              </a:ext>
            </a:extLst>
          </p:cNvPr>
          <p:cNvSpPr/>
          <p:nvPr/>
        </p:nvSpPr>
        <p:spPr bwMode="auto">
          <a:xfrm>
            <a:off x="2123728" y="4288348"/>
            <a:ext cx="354013" cy="40011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dirty="0">
                <a:ln>
                  <a:noFill/>
                </a:ln>
                <a:solidFill>
                  <a:srgbClr val="FF00FF"/>
                </a:solidFill>
                <a:effectLst/>
                <a:latin typeface="华文新魏" pitchFamily="2" charset="-122"/>
                <a:ea typeface="华文新魏" pitchFamily="2" charset="-122"/>
              </a:rPr>
              <a:t>1</a:t>
            </a:r>
            <a:endParaRPr kumimoji="1" lang="zh-CN" altLang="en-US" sz="2000" b="0" i="0" u="none" strike="noStrike" cap="none" normalizeH="0" baseline="0" dirty="0">
              <a:ln>
                <a:noFill/>
              </a:ln>
              <a:solidFill>
                <a:srgbClr val="FF00FF"/>
              </a:solidFill>
              <a:effectLst/>
              <a:latin typeface="华文新魏" pitchFamily="2" charset="-122"/>
              <a:ea typeface="华文新魏" pitchFamily="2" charset="-122"/>
            </a:endParaRPr>
          </a:p>
        </p:txBody>
      </p:sp>
    </p:spTree>
    <p:custDataLst>
      <p:tags r:id="rId1"/>
    </p:custDataLst>
    <p:extLst>
      <p:ext uri="{BB962C8B-B14F-4D97-AF65-F5344CB8AC3E}">
        <p14:creationId xmlns:p14="http://schemas.microsoft.com/office/powerpoint/2010/main" val="312281592"/>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ox(in)">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diamond(in)">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2">
                                            <p:txEl>
                                              <p:pRg st="0" end="0"/>
                                            </p:txEl>
                                          </p:spTgt>
                                        </p:tgtEl>
                                        <p:attrNameLst>
                                          <p:attrName>style.visibility</p:attrName>
                                        </p:attrNameLst>
                                      </p:cBhvr>
                                      <p:to>
                                        <p:strVal val="visible"/>
                                      </p:to>
                                    </p:set>
                                    <p:animEffect transition="in" filter="box(in)">
                                      <p:cBhvr>
                                        <p:cTn id="17" dur="500"/>
                                        <p:tgtEl>
                                          <p:spTgt spid="2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2">
                                            <p:txEl>
                                              <p:pRg st="1" end="1"/>
                                            </p:txEl>
                                          </p:spTgt>
                                        </p:tgtEl>
                                        <p:attrNameLst>
                                          <p:attrName>style.visibility</p:attrName>
                                        </p:attrNameLst>
                                      </p:cBhvr>
                                      <p:to>
                                        <p:strVal val="visible"/>
                                      </p:to>
                                    </p:set>
                                    <p:animEffect transition="in" filter="box(in)">
                                      <p:cBhvr>
                                        <p:cTn id="22" dur="500"/>
                                        <p:tgtEl>
                                          <p:spTgt spid="2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22">
                                            <p:txEl>
                                              <p:pRg st="2" end="2"/>
                                            </p:txEl>
                                          </p:spTgt>
                                        </p:tgtEl>
                                        <p:attrNameLst>
                                          <p:attrName>style.visibility</p:attrName>
                                        </p:attrNameLst>
                                      </p:cBhvr>
                                      <p:to>
                                        <p:strVal val="visible"/>
                                      </p:to>
                                    </p:set>
                                    <p:animEffect transition="in" filter="box(in)">
                                      <p:cBhvr>
                                        <p:cTn id="27" dur="500"/>
                                        <p:tgtEl>
                                          <p:spTgt spid="22">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21">
                                            <p:txEl>
                                              <p:pRg st="0" end="0"/>
                                            </p:txEl>
                                          </p:spTgt>
                                        </p:tgtEl>
                                        <p:attrNameLst>
                                          <p:attrName>style.visibility</p:attrName>
                                        </p:attrNameLst>
                                      </p:cBhvr>
                                      <p:to>
                                        <p:strVal val="visible"/>
                                      </p:to>
                                    </p:set>
                                    <p:animEffect transition="in" filter="box(in)">
                                      <p:cBhvr>
                                        <p:cTn id="32" dur="500"/>
                                        <p:tgtEl>
                                          <p:spTgt spid="21">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21">
                                            <p:txEl>
                                              <p:pRg st="1" end="1"/>
                                            </p:txEl>
                                          </p:spTgt>
                                        </p:tgtEl>
                                        <p:attrNameLst>
                                          <p:attrName>style.visibility</p:attrName>
                                        </p:attrNameLst>
                                      </p:cBhvr>
                                      <p:to>
                                        <p:strVal val="visible"/>
                                      </p:to>
                                    </p:set>
                                    <p:animEffect transition="in" filter="box(in)">
                                      <p:cBhvr>
                                        <p:cTn id="37" dur="500"/>
                                        <p:tgtEl>
                                          <p:spTgt spid="21">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blinds(horizontal)">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blinds(horizontal)">
                                      <p:cBhvr>
                                        <p:cTn id="51" dur="500"/>
                                        <p:tgtEl>
                                          <p:spTgt spid="25"/>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blinds(horizontal)">
                                      <p:cBhvr>
                                        <p:cTn id="56" dur="500"/>
                                        <p:tgtEl>
                                          <p:spTgt spid="26"/>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blinds(horizontal)">
                                      <p:cBhvr>
                                        <p:cTn id="61" dur="500"/>
                                        <p:tgtEl>
                                          <p:spTgt spid="27"/>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blinds(horizontal)">
                                      <p:cBhvr>
                                        <p:cTn id="6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5" grpId="0"/>
      <p:bldP spid="26" grpId="0"/>
      <p:bldP spid="27" grpId="0"/>
      <p:bldP spid="28" grpId="0"/>
      <p:bldP spid="29" grpId="0"/>
      <p:bldP spid="30" grpId="0"/>
      <p:bldP spid="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Box 2">
            <a:extLst>
              <a:ext uri="{FF2B5EF4-FFF2-40B4-BE49-F238E27FC236}">
                <a16:creationId xmlns:a16="http://schemas.microsoft.com/office/drawing/2014/main" id="{BFD68850-F629-453D-97B0-9924EA94A678}"/>
              </a:ext>
            </a:extLst>
          </p:cNvPr>
          <p:cNvSpPr txBox="1">
            <a:spLocks noChangeArrowheads="1"/>
          </p:cNvSpPr>
          <p:nvPr/>
        </p:nvSpPr>
        <p:spPr bwMode="auto">
          <a:xfrm>
            <a:off x="755650" y="188913"/>
            <a:ext cx="662466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3600" b="1" dirty="0">
                <a:solidFill>
                  <a:schemeClr val="bg1"/>
                </a:solidFill>
                <a:latin typeface="Times New Roman" pitchFamily="18" charset="0"/>
              </a:rPr>
              <a:t>2.4 </a:t>
            </a:r>
            <a:r>
              <a:rPr lang="zh-CN" altLang="en-US" sz="3600" b="1" dirty="0">
                <a:solidFill>
                  <a:schemeClr val="bg1"/>
                </a:solidFill>
                <a:latin typeface="Times New Roman" pitchFamily="18" charset="0"/>
              </a:rPr>
              <a:t>标志寄存器</a:t>
            </a:r>
          </a:p>
        </p:txBody>
      </p:sp>
      <p:pic>
        <p:nvPicPr>
          <p:cNvPr id="3" name="图片 2">
            <a:extLst>
              <a:ext uri="{FF2B5EF4-FFF2-40B4-BE49-F238E27FC236}">
                <a16:creationId xmlns:a16="http://schemas.microsoft.com/office/drawing/2014/main" id="{02B9E825-F8DF-41A4-9E57-99473FC8D6AB}"/>
              </a:ext>
            </a:extLst>
          </p:cNvPr>
          <p:cNvPicPr>
            <a:picLocks noChangeAspect="1"/>
          </p:cNvPicPr>
          <p:nvPr/>
        </p:nvPicPr>
        <p:blipFill>
          <a:blip r:embed="rId2"/>
          <a:stretch>
            <a:fillRect/>
          </a:stretch>
        </p:blipFill>
        <p:spPr>
          <a:xfrm>
            <a:off x="251520" y="2204864"/>
            <a:ext cx="8491600" cy="3195661"/>
          </a:xfrm>
          <a:prstGeom prst="rect">
            <a:avLst/>
          </a:prstGeom>
        </p:spPr>
      </p:pic>
      <p:sp>
        <p:nvSpPr>
          <p:cNvPr id="4" name="Text Box 19">
            <a:extLst>
              <a:ext uri="{FF2B5EF4-FFF2-40B4-BE49-F238E27FC236}">
                <a16:creationId xmlns:a16="http://schemas.microsoft.com/office/drawing/2014/main" id="{0B5BECA9-4EB1-41DE-9F0E-65B4526E93AC}"/>
              </a:ext>
            </a:extLst>
          </p:cNvPr>
          <p:cNvSpPr txBox="1">
            <a:spLocks noChangeArrowheads="1"/>
          </p:cNvSpPr>
          <p:nvPr/>
        </p:nvSpPr>
        <p:spPr bwMode="auto">
          <a:xfrm>
            <a:off x="539552" y="1556792"/>
            <a:ext cx="1409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dirty="0">
                <a:solidFill>
                  <a:srgbClr val="FF3300"/>
                </a:solidFill>
              </a:rPr>
              <a:t>实验验证</a:t>
            </a:r>
          </a:p>
        </p:txBody>
      </p:sp>
    </p:spTree>
    <p:extLst>
      <p:ext uri="{BB962C8B-B14F-4D97-AF65-F5344CB8AC3E}">
        <p14:creationId xmlns:p14="http://schemas.microsoft.com/office/powerpoint/2010/main" val="791920845"/>
      </p:ext>
    </p:extLst>
  </p:cSld>
  <p:clrMapOvr>
    <a:masterClrMapping/>
  </p:clrMapOvr>
  <p:transition>
    <p:dissolv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Box 2">
            <a:extLst>
              <a:ext uri="{FF2B5EF4-FFF2-40B4-BE49-F238E27FC236}">
                <a16:creationId xmlns:a16="http://schemas.microsoft.com/office/drawing/2014/main" id="{BFD68850-F629-453D-97B0-9924EA94A678}"/>
              </a:ext>
            </a:extLst>
          </p:cNvPr>
          <p:cNvSpPr txBox="1">
            <a:spLocks noChangeArrowheads="1"/>
          </p:cNvSpPr>
          <p:nvPr/>
        </p:nvSpPr>
        <p:spPr bwMode="auto">
          <a:xfrm>
            <a:off x="755650" y="188913"/>
            <a:ext cx="662466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3600" b="1" dirty="0">
                <a:solidFill>
                  <a:schemeClr val="bg1"/>
                </a:solidFill>
                <a:latin typeface="Times New Roman" pitchFamily="18" charset="0"/>
              </a:rPr>
              <a:t>2.4 </a:t>
            </a:r>
            <a:r>
              <a:rPr lang="zh-CN" altLang="en-US" sz="3600" b="1" dirty="0">
                <a:solidFill>
                  <a:schemeClr val="bg1"/>
                </a:solidFill>
                <a:latin typeface="Times New Roman" pitchFamily="18" charset="0"/>
              </a:rPr>
              <a:t>标志寄存器</a:t>
            </a:r>
          </a:p>
        </p:txBody>
      </p:sp>
      <p:pic>
        <p:nvPicPr>
          <p:cNvPr id="3" name="图片 2">
            <a:extLst>
              <a:ext uri="{FF2B5EF4-FFF2-40B4-BE49-F238E27FC236}">
                <a16:creationId xmlns:a16="http://schemas.microsoft.com/office/drawing/2014/main" id="{02B9E825-F8DF-41A4-9E57-99473FC8D6AB}"/>
              </a:ext>
            </a:extLst>
          </p:cNvPr>
          <p:cNvPicPr>
            <a:picLocks noChangeAspect="1"/>
          </p:cNvPicPr>
          <p:nvPr/>
        </p:nvPicPr>
        <p:blipFill>
          <a:blip r:embed="rId2"/>
          <a:stretch>
            <a:fillRect/>
          </a:stretch>
        </p:blipFill>
        <p:spPr>
          <a:xfrm>
            <a:off x="326200" y="1556792"/>
            <a:ext cx="8491600" cy="3195661"/>
          </a:xfrm>
          <a:prstGeom prst="rect">
            <a:avLst/>
          </a:prstGeom>
        </p:spPr>
      </p:pic>
      <p:pic>
        <p:nvPicPr>
          <p:cNvPr id="5" name="图片 4">
            <a:extLst>
              <a:ext uri="{FF2B5EF4-FFF2-40B4-BE49-F238E27FC236}">
                <a16:creationId xmlns:a16="http://schemas.microsoft.com/office/drawing/2014/main" id="{9332B282-444B-44C7-AE83-2CD53F44B9A9}"/>
              </a:ext>
            </a:extLst>
          </p:cNvPr>
          <p:cNvPicPr>
            <a:picLocks noChangeAspect="1"/>
          </p:cNvPicPr>
          <p:nvPr/>
        </p:nvPicPr>
        <p:blipFill>
          <a:blip r:embed="rId3"/>
          <a:stretch>
            <a:fillRect/>
          </a:stretch>
        </p:blipFill>
        <p:spPr>
          <a:xfrm>
            <a:off x="5724128" y="404664"/>
            <a:ext cx="2305168" cy="3670489"/>
          </a:xfrm>
          <a:prstGeom prst="rect">
            <a:avLst/>
          </a:prstGeom>
        </p:spPr>
      </p:pic>
      <p:sp>
        <p:nvSpPr>
          <p:cNvPr id="7" name="Text Box 4">
            <a:extLst>
              <a:ext uri="{FF2B5EF4-FFF2-40B4-BE49-F238E27FC236}">
                <a16:creationId xmlns:a16="http://schemas.microsoft.com/office/drawing/2014/main" id="{383BE432-A828-4B2E-86AE-CF20C2194395}"/>
              </a:ext>
            </a:extLst>
          </p:cNvPr>
          <p:cNvSpPr txBox="1">
            <a:spLocks noChangeArrowheads="1"/>
          </p:cNvSpPr>
          <p:nvPr/>
        </p:nvSpPr>
        <p:spPr bwMode="auto">
          <a:xfrm>
            <a:off x="321203" y="4941168"/>
            <a:ext cx="78462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dirty="0">
                <a:latin typeface="宋体" panose="02010600030101010101" pitchFamily="2" charset="-122"/>
              </a:rPr>
              <a:t>在寄存器窗口按鼠标右键，在弹出的窗口中单击“标志”（勾选标志），则会显示标志寄存器的几个位</a:t>
            </a:r>
            <a:endParaRPr lang="en-US" altLang="zh-CN" sz="2400" b="1" dirty="0">
              <a:latin typeface="宋体" panose="02010600030101010101" pitchFamily="2" charset="-122"/>
            </a:endParaRPr>
          </a:p>
          <a:p>
            <a:pPr eaLnBrk="1" hangingPunct="1"/>
            <a:r>
              <a:rPr lang="en-US" altLang="zh-CN" sz="2400" b="1" dirty="0">
                <a:latin typeface="宋体" panose="02010600030101010101" pitchFamily="2" charset="-122"/>
              </a:rPr>
              <a:t>   OV </a:t>
            </a:r>
            <a:r>
              <a:rPr lang="zh-CN" altLang="en-US" sz="2400" b="1" dirty="0">
                <a:latin typeface="宋体" panose="02010600030101010101" pitchFamily="2" charset="-122"/>
              </a:rPr>
              <a:t>：</a:t>
            </a:r>
            <a:r>
              <a:rPr lang="en-US" altLang="zh-CN" sz="2400" b="1" dirty="0">
                <a:latin typeface="宋体" panose="02010600030101010101" pitchFamily="2" charset="-122"/>
              </a:rPr>
              <a:t>1 </a:t>
            </a:r>
            <a:r>
              <a:rPr lang="zh-CN" altLang="en-US" sz="2400" b="1" dirty="0">
                <a:latin typeface="宋体" panose="02010600030101010101" pitchFamily="2" charset="-122"/>
              </a:rPr>
              <a:t>为 </a:t>
            </a:r>
            <a:r>
              <a:rPr lang="en-US" altLang="zh-CN" sz="2400" b="1" dirty="0" err="1">
                <a:latin typeface="宋体" panose="02010600030101010101" pitchFamily="2" charset="-122"/>
              </a:rPr>
              <a:t>OverFlow</a:t>
            </a:r>
            <a:r>
              <a:rPr lang="en-US" altLang="zh-CN" sz="2400" b="1" dirty="0">
                <a:latin typeface="宋体" panose="02010600030101010101" pitchFamily="2" charset="-122"/>
              </a:rPr>
              <a:t>;   PL </a:t>
            </a:r>
            <a:r>
              <a:rPr lang="zh-CN" altLang="en-US" sz="2400" b="1" dirty="0">
                <a:latin typeface="宋体" panose="02010600030101010101" pitchFamily="2" charset="-122"/>
              </a:rPr>
              <a:t>：</a:t>
            </a:r>
            <a:r>
              <a:rPr lang="en-US" altLang="zh-CN" sz="2400" b="1" dirty="0">
                <a:latin typeface="宋体" panose="02010600030101010101" pitchFamily="2" charset="-122"/>
              </a:rPr>
              <a:t>1 </a:t>
            </a:r>
            <a:r>
              <a:rPr lang="zh-CN" altLang="en-US" sz="2400" b="1" dirty="0">
                <a:latin typeface="宋体" panose="02010600030101010101" pitchFamily="2" charset="-122"/>
              </a:rPr>
              <a:t>为 </a:t>
            </a:r>
            <a:r>
              <a:rPr lang="en-US" altLang="zh-CN" sz="2400" b="1" dirty="0">
                <a:latin typeface="宋体" panose="02010600030101010101" pitchFamily="2" charset="-122"/>
              </a:rPr>
              <a:t>Negative</a:t>
            </a:r>
          </a:p>
          <a:p>
            <a:pPr eaLnBrk="1" hangingPunct="1"/>
            <a:r>
              <a:rPr lang="en-US" altLang="zh-CN" sz="2400" b="1" dirty="0">
                <a:latin typeface="宋体" panose="02010600030101010101" pitchFamily="2" charset="-122"/>
              </a:rPr>
              <a:t>   ZR </a:t>
            </a:r>
            <a:r>
              <a:rPr lang="zh-CN" altLang="en-US" sz="2400" b="1" dirty="0">
                <a:latin typeface="宋体" panose="02010600030101010101" pitchFamily="2" charset="-122"/>
              </a:rPr>
              <a:t>：</a:t>
            </a:r>
            <a:r>
              <a:rPr lang="en-US" altLang="zh-CN" sz="2400" b="1" dirty="0">
                <a:latin typeface="宋体" panose="02010600030101010101" pitchFamily="2" charset="-122"/>
              </a:rPr>
              <a:t>1 </a:t>
            </a:r>
            <a:r>
              <a:rPr lang="zh-CN" altLang="en-US" sz="2400" b="1" dirty="0">
                <a:latin typeface="宋体" panose="02010600030101010101" pitchFamily="2" charset="-122"/>
              </a:rPr>
              <a:t>为 </a:t>
            </a:r>
            <a:r>
              <a:rPr lang="en-US" altLang="zh-CN" sz="2400" b="1" dirty="0">
                <a:latin typeface="宋体" panose="02010600030101010101" pitchFamily="2" charset="-122"/>
              </a:rPr>
              <a:t>Zero        CY </a:t>
            </a:r>
            <a:r>
              <a:rPr lang="zh-CN" altLang="en-US" sz="2400" b="1" dirty="0">
                <a:latin typeface="宋体" panose="02010600030101010101" pitchFamily="2" charset="-122"/>
              </a:rPr>
              <a:t>：</a:t>
            </a:r>
            <a:r>
              <a:rPr lang="en-US" altLang="zh-CN" sz="2400" b="1" dirty="0">
                <a:latin typeface="宋体" panose="02010600030101010101" pitchFamily="2" charset="-122"/>
              </a:rPr>
              <a:t>1 </a:t>
            </a:r>
            <a:r>
              <a:rPr lang="zh-CN" altLang="en-US" sz="2400" b="1" dirty="0">
                <a:latin typeface="宋体" panose="02010600030101010101" pitchFamily="2" charset="-122"/>
              </a:rPr>
              <a:t>为 </a:t>
            </a:r>
            <a:r>
              <a:rPr lang="en-US" altLang="zh-CN" sz="2400" b="1" dirty="0">
                <a:latin typeface="宋体" panose="02010600030101010101" pitchFamily="2" charset="-122"/>
              </a:rPr>
              <a:t>Carry </a:t>
            </a:r>
            <a:endParaRPr lang="zh-CN" altLang="en-US" sz="2400" b="1" dirty="0">
              <a:latin typeface="宋体" panose="02010600030101010101" pitchFamily="2" charset="-122"/>
            </a:endParaRPr>
          </a:p>
        </p:txBody>
      </p:sp>
    </p:spTree>
    <p:extLst>
      <p:ext uri="{BB962C8B-B14F-4D97-AF65-F5344CB8AC3E}">
        <p14:creationId xmlns:p14="http://schemas.microsoft.com/office/powerpoint/2010/main" val="711795908"/>
      </p:ext>
    </p:extLst>
  </p:cSld>
  <p:clrMapOvr>
    <a:masterClrMapping/>
  </p:clrMapOvr>
  <p:transition>
    <p:dissolv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Box 2">
            <a:extLst>
              <a:ext uri="{FF2B5EF4-FFF2-40B4-BE49-F238E27FC236}">
                <a16:creationId xmlns:a16="http://schemas.microsoft.com/office/drawing/2014/main" id="{BFD68850-F629-453D-97B0-9924EA94A678}"/>
              </a:ext>
            </a:extLst>
          </p:cNvPr>
          <p:cNvSpPr txBox="1">
            <a:spLocks noChangeArrowheads="1"/>
          </p:cNvSpPr>
          <p:nvPr/>
        </p:nvSpPr>
        <p:spPr bwMode="auto">
          <a:xfrm>
            <a:off x="755650" y="188913"/>
            <a:ext cx="662466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3600" b="1" dirty="0">
                <a:solidFill>
                  <a:schemeClr val="bg1"/>
                </a:solidFill>
                <a:latin typeface="Times New Roman" pitchFamily="18" charset="0"/>
              </a:rPr>
              <a:t>2.4 </a:t>
            </a:r>
            <a:r>
              <a:rPr lang="zh-CN" altLang="en-US" sz="3600" b="1" dirty="0">
                <a:solidFill>
                  <a:schemeClr val="bg1"/>
                </a:solidFill>
                <a:latin typeface="Times New Roman" pitchFamily="18" charset="0"/>
              </a:rPr>
              <a:t>标志寄存器</a:t>
            </a:r>
          </a:p>
        </p:txBody>
      </p:sp>
      <p:sp>
        <p:nvSpPr>
          <p:cNvPr id="17" name="Text Box 3">
            <a:extLst>
              <a:ext uri="{FF2B5EF4-FFF2-40B4-BE49-F238E27FC236}">
                <a16:creationId xmlns:a16="http://schemas.microsoft.com/office/drawing/2014/main" id="{3C17D07C-7C32-464A-B792-89023377AB1E}"/>
              </a:ext>
            </a:extLst>
          </p:cNvPr>
          <p:cNvSpPr txBox="1">
            <a:spLocks noChangeArrowheads="1"/>
          </p:cNvSpPr>
          <p:nvPr/>
        </p:nvSpPr>
        <p:spPr bwMode="auto">
          <a:xfrm>
            <a:off x="359631" y="1340768"/>
            <a:ext cx="8424738" cy="5084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50000"/>
              </a:lnSpc>
            </a:pPr>
            <a:r>
              <a:rPr kumimoji="1" lang="en-US" altLang="zh-CN" sz="2800" b="1" dirty="0">
                <a:solidFill>
                  <a:srgbClr val="FF0000"/>
                </a:solidFill>
                <a:latin typeface="宋体" panose="02010600030101010101" pitchFamily="2" charset="-122"/>
              </a:rPr>
              <a:t>2.4.2 </a:t>
            </a:r>
            <a:r>
              <a:rPr kumimoji="1" lang="zh-CN" altLang="en-US" sz="2800" b="1" dirty="0">
                <a:solidFill>
                  <a:srgbClr val="FF0000"/>
                </a:solidFill>
                <a:latin typeface="宋体" panose="02010600030101010101" pitchFamily="2" charset="-122"/>
              </a:rPr>
              <a:t>控制标志位</a:t>
            </a:r>
          </a:p>
          <a:p>
            <a:pPr eaLnBrk="1" hangingPunct="1">
              <a:lnSpc>
                <a:spcPct val="150000"/>
              </a:lnSpc>
            </a:pPr>
            <a:r>
              <a:rPr kumimoji="1" lang="en-US" altLang="zh-CN" sz="2400" b="1" dirty="0">
                <a:latin typeface="宋体" panose="02010600030101010101" pitchFamily="2" charset="-122"/>
              </a:rPr>
              <a:t>1</a:t>
            </a:r>
            <a:r>
              <a:rPr kumimoji="1" lang="zh-CN" altLang="en-US" sz="2400" b="1" dirty="0">
                <a:latin typeface="宋体" panose="02010600030101010101" pitchFamily="2" charset="-122"/>
              </a:rPr>
              <a:t>．方向标志</a:t>
            </a:r>
            <a:r>
              <a:rPr kumimoji="1" lang="en-US" altLang="zh-CN" sz="2400" b="1" dirty="0">
                <a:latin typeface="宋体" panose="02010600030101010101" pitchFamily="2" charset="-122"/>
              </a:rPr>
              <a:t>DF   (Direction  Flag)</a:t>
            </a:r>
          </a:p>
          <a:p>
            <a:pPr eaLnBrk="1" hangingPunct="1">
              <a:lnSpc>
                <a:spcPct val="150000"/>
              </a:lnSpc>
            </a:pPr>
            <a:r>
              <a:rPr kumimoji="1" lang="zh-CN" altLang="en-US" sz="2400" b="1" dirty="0">
                <a:latin typeface="宋体" panose="02010600030101010101" pitchFamily="2" charset="-122"/>
              </a:rPr>
              <a:t>   串操作</a:t>
            </a:r>
            <a:r>
              <a:rPr lang="zh-CN" altLang="en-US" sz="2400" b="1" dirty="0">
                <a:latin typeface="宋体" panose="02010600030101010101" pitchFamily="2" charset="-122"/>
              </a:rPr>
              <a:t>指令中使用，</a:t>
            </a:r>
            <a:r>
              <a:rPr kumimoji="1" lang="en-US" altLang="zh-CN" sz="2400" b="1" dirty="0">
                <a:latin typeface="宋体" panose="02010600030101010101" pitchFamily="2" charset="-122"/>
              </a:rPr>
              <a:t>DF=0</a:t>
            </a:r>
            <a:r>
              <a:rPr kumimoji="1" lang="zh-CN" altLang="en-US" sz="2400" b="1" dirty="0">
                <a:latin typeface="宋体" panose="02010600030101010101" pitchFamily="2" charset="-122"/>
              </a:rPr>
              <a:t>，正向</a:t>
            </a:r>
            <a:r>
              <a:rPr kumimoji="1" lang="en-US" altLang="zh-CN" sz="2400" b="1" dirty="0">
                <a:latin typeface="宋体" panose="02010600030101010101" pitchFamily="2" charset="-122"/>
              </a:rPr>
              <a:t>(</a:t>
            </a:r>
            <a:r>
              <a:rPr kumimoji="1" lang="zh-CN" altLang="en-US" sz="2400" b="1" dirty="0">
                <a:latin typeface="宋体" panose="02010600030101010101" pitchFamily="2" charset="-122"/>
              </a:rPr>
              <a:t>即从低地址向高地址</a:t>
            </a:r>
            <a:r>
              <a:rPr kumimoji="1" lang="en-US" altLang="zh-CN" sz="2400" b="1" dirty="0">
                <a:latin typeface="宋体" panose="02010600030101010101" pitchFamily="2" charset="-122"/>
              </a:rPr>
              <a:t>)</a:t>
            </a:r>
            <a:r>
              <a:rPr kumimoji="1" lang="zh-CN" altLang="en-US" sz="2400" b="1" dirty="0">
                <a:latin typeface="宋体" panose="02010600030101010101" pitchFamily="2" charset="-122"/>
              </a:rPr>
              <a:t>处理数据串。</a:t>
            </a:r>
            <a:r>
              <a:rPr kumimoji="1" lang="en-US" altLang="zh-CN" sz="2400" b="1" dirty="0">
                <a:latin typeface="宋体" panose="02010600030101010101" pitchFamily="2" charset="-122"/>
              </a:rPr>
              <a:t>DF =1 (Down)</a:t>
            </a:r>
            <a:endParaRPr kumimoji="1" lang="zh-CN" altLang="en-US" sz="2400" b="1" dirty="0">
              <a:latin typeface="宋体" panose="02010600030101010101" pitchFamily="2" charset="-122"/>
            </a:endParaRPr>
          </a:p>
          <a:p>
            <a:pPr eaLnBrk="1" hangingPunct="1">
              <a:lnSpc>
                <a:spcPct val="150000"/>
              </a:lnSpc>
            </a:pPr>
            <a:r>
              <a:rPr kumimoji="1" lang="en-US" altLang="zh-CN" sz="2400" b="1" dirty="0">
                <a:latin typeface="宋体" panose="02010600030101010101" pitchFamily="2" charset="-122"/>
              </a:rPr>
              <a:t>2</a:t>
            </a:r>
            <a:r>
              <a:rPr kumimoji="1" lang="zh-CN" altLang="en-US" sz="2400" b="1" dirty="0">
                <a:latin typeface="宋体" panose="02010600030101010101" pitchFamily="2" charset="-122"/>
              </a:rPr>
              <a:t>．中断允许标志</a:t>
            </a:r>
            <a:r>
              <a:rPr kumimoji="1" lang="en-US" altLang="zh-CN" sz="2400" b="1" dirty="0">
                <a:latin typeface="宋体" panose="02010600030101010101" pitchFamily="2" charset="-122"/>
              </a:rPr>
              <a:t>IF (Interrupt Flag)</a:t>
            </a:r>
          </a:p>
          <a:p>
            <a:pPr eaLnBrk="1" hangingPunct="1">
              <a:lnSpc>
                <a:spcPct val="150000"/>
              </a:lnSpc>
            </a:pPr>
            <a:r>
              <a:rPr kumimoji="1" lang="zh-CN" altLang="en-US" sz="2400" b="1" dirty="0">
                <a:latin typeface="宋体" panose="02010600030101010101" pitchFamily="2" charset="-122"/>
              </a:rPr>
              <a:t>   </a:t>
            </a:r>
            <a:r>
              <a:rPr kumimoji="1" lang="en-US" altLang="zh-CN" sz="2400" b="1" dirty="0">
                <a:latin typeface="宋体" panose="02010600030101010101" pitchFamily="2" charset="-122"/>
              </a:rPr>
              <a:t>IF=1</a:t>
            </a:r>
            <a:r>
              <a:rPr kumimoji="1" lang="zh-CN" altLang="en-US" sz="2400" b="1" dirty="0">
                <a:latin typeface="宋体" panose="02010600030101010101" pitchFamily="2" charset="-122"/>
              </a:rPr>
              <a:t>，</a:t>
            </a:r>
            <a:r>
              <a:rPr kumimoji="1" lang="en-US" altLang="zh-CN" sz="2400" b="1" dirty="0">
                <a:latin typeface="宋体" panose="02010600030101010101" pitchFamily="2" charset="-122"/>
              </a:rPr>
              <a:t>CPU</a:t>
            </a:r>
            <a:r>
              <a:rPr kumimoji="1" lang="zh-CN" altLang="en-US" sz="2400" b="1" dirty="0">
                <a:latin typeface="宋体" panose="02010600030101010101" pitchFamily="2" charset="-122"/>
              </a:rPr>
              <a:t>开中断，即</a:t>
            </a:r>
            <a:r>
              <a:rPr kumimoji="1" lang="en-US" altLang="zh-CN" sz="2400" b="1" dirty="0">
                <a:latin typeface="宋体" panose="02010600030101010101" pitchFamily="2" charset="-122"/>
              </a:rPr>
              <a:t>CPU</a:t>
            </a:r>
            <a:r>
              <a:rPr kumimoji="1" lang="zh-CN" altLang="en-US" sz="2400" b="1" dirty="0">
                <a:latin typeface="宋体" panose="02010600030101010101" pitchFamily="2" charset="-122"/>
              </a:rPr>
              <a:t>响应外设的中断请求。</a:t>
            </a:r>
            <a:endParaRPr kumimoji="1" lang="en-US" altLang="zh-CN" sz="2400" b="1" dirty="0">
              <a:latin typeface="宋体" panose="02010600030101010101" pitchFamily="2" charset="-122"/>
            </a:endParaRPr>
          </a:p>
          <a:p>
            <a:pPr eaLnBrk="1" hangingPunct="1">
              <a:lnSpc>
                <a:spcPct val="150000"/>
              </a:lnSpc>
            </a:pPr>
            <a:r>
              <a:rPr kumimoji="1" lang="en-US" altLang="zh-CN" sz="2400" b="1" dirty="0">
                <a:latin typeface="宋体" panose="02010600030101010101" pitchFamily="2" charset="-122"/>
              </a:rPr>
              <a:t>3</a:t>
            </a:r>
            <a:r>
              <a:rPr kumimoji="1" lang="zh-CN" altLang="en-US" sz="2400" b="1" dirty="0">
                <a:latin typeface="宋体" panose="02010600030101010101" pitchFamily="2" charset="-122"/>
              </a:rPr>
              <a:t>．跟踪标志 </a:t>
            </a:r>
            <a:r>
              <a:rPr kumimoji="1" lang="en-US" altLang="zh-CN" sz="2400" b="1" dirty="0">
                <a:latin typeface="宋体" panose="02010600030101010101" pitchFamily="2" charset="-122"/>
              </a:rPr>
              <a:t>TF (Trace Flag)</a:t>
            </a:r>
          </a:p>
          <a:p>
            <a:pPr eaLnBrk="1" hangingPunct="1">
              <a:lnSpc>
                <a:spcPct val="150000"/>
              </a:lnSpc>
            </a:pPr>
            <a:r>
              <a:rPr kumimoji="1" lang="zh-CN" altLang="en-US" sz="2400" b="1" dirty="0">
                <a:latin typeface="宋体" panose="02010600030101010101" pitchFamily="2" charset="-122"/>
              </a:rPr>
              <a:t>   </a:t>
            </a:r>
            <a:r>
              <a:rPr kumimoji="1" lang="en-US" altLang="zh-CN" sz="2400" b="1" dirty="0">
                <a:latin typeface="宋体" panose="02010600030101010101" pitchFamily="2" charset="-122"/>
              </a:rPr>
              <a:t>TF=1</a:t>
            </a:r>
            <a:r>
              <a:rPr kumimoji="1" lang="zh-CN" altLang="en-US" sz="2400" b="1" dirty="0">
                <a:latin typeface="宋体" panose="02010600030101010101" pitchFamily="2" charset="-122"/>
              </a:rPr>
              <a:t>，</a:t>
            </a:r>
            <a:r>
              <a:rPr kumimoji="1" lang="en-US" altLang="zh-CN" sz="2400" b="1" dirty="0">
                <a:latin typeface="宋体" panose="02010600030101010101" pitchFamily="2" charset="-122"/>
              </a:rPr>
              <a:t>CPU</a:t>
            </a:r>
            <a:r>
              <a:rPr kumimoji="1" lang="zh-CN" altLang="en-US" sz="2400" b="1" dirty="0">
                <a:latin typeface="宋体" panose="02010600030101010101" pitchFamily="2" charset="-122"/>
              </a:rPr>
              <a:t>处于单步工作方式，即每执行完一条指令后，</a:t>
            </a:r>
            <a:r>
              <a:rPr kumimoji="1" lang="en-US" altLang="zh-CN" sz="2400" b="1" dirty="0">
                <a:latin typeface="宋体" panose="02010600030101010101" pitchFamily="2" charset="-122"/>
              </a:rPr>
              <a:t>CPU</a:t>
            </a:r>
            <a:r>
              <a:rPr kumimoji="1" lang="zh-CN" altLang="en-US" sz="2400" b="1" dirty="0">
                <a:latin typeface="宋体" panose="02010600030101010101" pitchFamily="2" charset="-122"/>
              </a:rPr>
              <a:t>自动产生一个类型为</a:t>
            </a:r>
            <a:r>
              <a:rPr kumimoji="1" lang="en-US" altLang="zh-CN" sz="2400" b="1" dirty="0">
                <a:latin typeface="宋体" panose="02010600030101010101" pitchFamily="2" charset="-122"/>
              </a:rPr>
              <a:t>1</a:t>
            </a:r>
            <a:r>
              <a:rPr kumimoji="1" lang="zh-CN" altLang="en-US" sz="2400" b="1" dirty="0">
                <a:latin typeface="宋体" panose="02010600030101010101" pitchFamily="2" charset="-122"/>
              </a:rPr>
              <a:t>的中断，使程序单步执行。</a:t>
            </a:r>
          </a:p>
        </p:txBody>
      </p:sp>
    </p:spTree>
    <p:extLst>
      <p:ext uri="{BB962C8B-B14F-4D97-AF65-F5344CB8AC3E}">
        <p14:creationId xmlns:p14="http://schemas.microsoft.com/office/powerpoint/2010/main" val="261115496"/>
      </p:ext>
    </p:extLst>
  </p:cSld>
  <p:clrMapOvr>
    <a:masterClrMapping/>
  </p:clrMapOvr>
  <p:transition>
    <p:dissolv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Text Box 3"/>
          <p:cNvSpPr txBox="1">
            <a:spLocks noChangeArrowheads="1"/>
          </p:cNvSpPr>
          <p:nvPr/>
        </p:nvSpPr>
        <p:spPr bwMode="auto">
          <a:xfrm>
            <a:off x="395536" y="188640"/>
            <a:ext cx="72723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3600" b="1" dirty="0">
                <a:solidFill>
                  <a:schemeClr val="bg1"/>
                </a:solidFill>
              </a:rPr>
              <a:t>2.1  Intel</a:t>
            </a:r>
            <a:r>
              <a:rPr lang="zh-CN" altLang="en-US" sz="3600" b="1" dirty="0">
                <a:solidFill>
                  <a:schemeClr val="bg1"/>
                </a:solidFill>
              </a:rPr>
              <a:t>微处理器的发展史</a:t>
            </a:r>
          </a:p>
        </p:txBody>
      </p:sp>
      <p:pic>
        <p:nvPicPr>
          <p:cNvPr id="3" name="图片 2">
            <a:extLst>
              <a:ext uri="{FF2B5EF4-FFF2-40B4-BE49-F238E27FC236}">
                <a16:creationId xmlns:a16="http://schemas.microsoft.com/office/drawing/2014/main" id="{502F81B9-D3FD-D565-95F3-88E7B77D771D}"/>
              </a:ext>
            </a:extLst>
          </p:cNvPr>
          <p:cNvPicPr>
            <a:picLocks noChangeAspect="1"/>
          </p:cNvPicPr>
          <p:nvPr/>
        </p:nvPicPr>
        <p:blipFill>
          <a:blip r:embed="rId2"/>
          <a:stretch>
            <a:fillRect/>
          </a:stretch>
        </p:blipFill>
        <p:spPr>
          <a:xfrm>
            <a:off x="2473084" y="5101546"/>
            <a:ext cx="2266270" cy="1548852"/>
          </a:xfrm>
          <a:prstGeom prst="rect">
            <a:avLst/>
          </a:prstGeom>
        </p:spPr>
      </p:pic>
      <p:pic>
        <p:nvPicPr>
          <p:cNvPr id="5" name="图片 4">
            <a:extLst>
              <a:ext uri="{FF2B5EF4-FFF2-40B4-BE49-F238E27FC236}">
                <a16:creationId xmlns:a16="http://schemas.microsoft.com/office/drawing/2014/main" id="{91B43068-0ED7-BF08-1338-2411A201D03D}"/>
              </a:ext>
            </a:extLst>
          </p:cNvPr>
          <p:cNvPicPr>
            <a:picLocks noChangeAspect="1"/>
          </p:cNvPicPr>
          <p:nvPr/>
        </p:nvPicPr>
        <p:blipFill>
          <a:blip r:embed="rId3"/>
          <a:stretch>
            <a:fillRect/>
          </a:stretch>
        </p:blipFill>
        <p:spPr>
          <a:xfrm>
            <a:off x="5268492" y="5101546"/>
            <a:ext cx="2074501" cy="1543129"/>
          </a:xfrm>
          <a:prstGeom prst="rect">
            <a:avLst/>
          </a:prstGeom>
        </p:spPr>
      </p:pic>
      <p:pic>
        <p:nvPicPr>
          <p:cNvPr id="7" name="图片 6">
            <a:extLst>
              <a:ext uri="{FF2B5EF4-FFF2-40B4-BE49-F238E27FC236}">
                <a16:creationId xmlns:a16="http://schemas.microsoft.com/office/drawing/2014/main" id="{90A517BF-A53D-DE7E-67E5-1850CD451ABB}"/>
              </a:ext>
            </a:extLst>
          </p:cNvPr>
          <p:cNvPicPr>
            <a:picLocks noChangeAspect="1"/>
          </p:cNvPicPr>
          <p:nvPr/>
        </p:nvPicPr>
        <p:blipFill>
          <a:blip r:embed="rId4"/>
          <a:stretch>
            <a:fillRect/>
          </a:stretch>
        </p:blipFill>
        <p:spPr>
          <a:xfrm>
            <a:off x="2473084" y="2804141"/>
            <a:ext cx="2372299" cy="2107601"/>
          </a:xfrm>
          <a:prstGeom prst="rect">
            <a:avLst/>
          </a:prstGeom>
        </p:spPr>
      </p:pic>
      <p:pic>
        <p:nvPicPr>
          <p:cNvPr id="9" name="图片 8">
            <a:extLst>
              <a:ext uri="{FF2B5EF4-FFF2-40B4-BE49-F238E27FC236}">
                <a16:creationId xmlns:a16="http://schemas.microsoft.com/office/drawing/2014/main" id="{C9C98D65-5B79-D1E5-9D91-42482549DE3D}"/>
              </a:ext>
            </a:extLst>
          </p:cNvPr>
          <p:cNvPicPr>
            <a:picLocks noChangeAspect="1"/>
          </p:cNvPicPr>
          <p:nvPr/>
        </p:nvPicPr>
        <p:blipFill>
          <a:blip r:embed="rId5"/>
          <a:stretch>
            <a:fillRect/>
          </a:stretch>
        </p:blipFill>
        <p:spPr>
          <a:xfrm>
            <a:off x="5290336" y="2831612"/>
            <a:ext cx="2052657" cy="2052657"/>
          </a:xfrm>
          <a:prstGeom prst="rect">
            <a:avLst/>
          </a:prstGeom>
        </p:spPr>
      </p:pic>
      <p:pic>
        <p:nvPicPr>
          <p:cNvPr id="11" name="图片 10">
            <a:extLst>
              <a:ext uri="{FF2B5EF4-FFF2-40B4-BE49-F238E27FC236}">
                <a16:creationId xmlns:a16="http://schemas.microsoft.com/office/drawing/2014/main" id="{3A2B36A2-93B5-A80D-9E83-E7389BFB37E1}"/>
              </a:ext>
            </a:extLst>
          </p:cNvPr>
          <p:cNvPicPr>
            <a:picLocks noChangeAspect="1"/>
          </p:cNvPicPr>
          <p:nvPr/>
        </p:nvPicPr>
        <p:blipFill>
          <a:blip r:embed="rId6"/>
          <a:stretch>
            <a:fillRect/>
          </a:stretch>
        </p:blipFill>
        <p:spPr>
          <a:xfrm>
            <a:off x="2473085" y="1212127"/>
            <a:ext cx="2266270" cy="1510846"/>
          </a:xfrm>
          <a:prstGeom prst="rect">
            <a:avLst/>
          </a:prstGeom>
        </p:spPr>
      </p:pic>
      <p:pic>
        <p:nvPicPr>
          <p:cNvPr id="13" name="图片 12">
            <a:extLst>
              <a:ext uri="{FF2B5EF4-FFF2-40B4-BE49-F238E27FC236}">
                <a16:creationId xmlns:a16="http://schemas.microsoft.com/office/drawing/2014/main" id="{7D261ABC-CFEC-AF05-E485-30E64C423D4B}"/>
              </a:ext>
            </a:extLst>
          </p:cNvPr>
          <p:cNvPicPr>
            <a:picLocks noChangeAspect="1"/>
          </p:cNvPicPr>
          <p:nvPr/>
        </p:nvPicPr>
        <p:blipFill>
          <a:blip r:embed="rId7"/>
          <a:stretch>
            <a:fillRect/>
          </a:stretch>
        </p:blipFill>
        <p:spPr>
          <a:xfrm>
            <a:off x="5268492" y="1268760"/>
            <a:ext cx="2111820" cy="1454213"/>
          </a:xfrm>
          <a:prstGeom prst="rect">
            <a:avLst/>
          </a:prstGeom>
        </p:spPr>
      </p:pic>
      <p:sp>
        <p:nvSpPr>
          <p:cNvPr id="14" name="文本框 13">
            <a:extLst>
              <a:ext uri="{FF2B5EF4-FFF2-40B4-BE49-F238E27FC236}">
                <a16:creationId xmlns:a16="http://schemas.microsoft.com/office/drawing/2014/main" id="{0700F8C0-BB32-4C60-35EF-C47AA6424112}"/>
              </a:ext>
            </a:extLst>
          </p:cNvPr>
          <p:cNvSpPr txBox="1"/>
          <p:nvPr/>
        </p:nvSpPr>
        <p:spPr>
          <a:xfrm>
            <a:off x="592412" y="5873110"/>
            <a:ext cx="1603324" cy="523220"/>
          </a:xfrm>
          <a:prstGeom prst="rect">
            <a:avLst/>
          </a:prstGeom>
          <a:noFill/>
        </p:spPr>
        <p:txBody>
          <a:bodyPr wrap="none" rtlCol="0">
            <a:spAutoFit/>
          </a:bodyPr>
          <a:lstStyle/>
          <a:p>
            <a:r>
              <a:rPr lang="zh-CN" altLang="en-US" sz="2800" dirty="0"/>
              <a:t>多个</a:t>
            </a:r>
            <a:r>
              <a:rPr lang="en-US" altLang="zh-CN" sz="2800" dirty="0"/>
              <a:t>CPU</a:t>
            </a:r>
            <a:endParaRPr lang="zh-CN" altLang="en-US" sz="2800" dirty="0"/>
          </a:p>
        </p:txBody>
      </p:sp>
      <p:sp>
        <p:nvSpPr>
          <p:cNvPr id="15" name="文本框 14">
            <a:extLst>
              <a:ext uri="{FF2B5EF4-FFF2-40B4-BE49-F238E27FC236}">
                <a16:creationId xmlns:a16="http://schemas.microsoft.com/office/drawing/2014/main" id="{5C1E8146-D9CC-C220-B96E-3B158C1C2A94}"/>
              </a:ext>
            </a:extLst>
          </p:cNvPr>
          <p:cNvSpPr txBox="1"/>
          <p:nvPr/>
        </p:nvSpPr>
        <p:spPr>
          <a:xfrm>
            <a:off x="448396" y="3717032"/>
            <a:ext cx="1603324" cy="523220"/>
          </a:xfrm>
          <a:prstGeom prst="rect">
            <a:avLst/>
          </a:prstGeom>
          <a:noFill/>
        </p:spPr>
        <p:txBody>
          <a:bodyPr wrap="none" rtlCol="0">
            <a:spAutoFit/>
          </a:bodyPr>
          <a:lstStyle/>
          <a:p>
            <a:r>
              <a:rPr lang="zh-CN" altLang="en-US" sz="2800" dirty="0"/>
              <a:t>多核</a:t>
            </a:r>
            <a:r>
              <a:rPr lang="en-US" altLang="zh-CN" sz="2800" dirty="0"/>
              <a:t>CPU</a:t>
            </a:r>
            <a:endParaRPr lang="zh-CN" altLang="en-US" sz="2800" dirty="0"/>
          </a:p>
        </p:txBody>
      </p:sp>
      <p:sp>
        <p:nvSpPr>
          <p:cNvPr id="16" name="文本框 15">
            <a:extLst>
              <a:ext uri="{FF2B5EF4-FFF2-40B4-BE49-F238E27FC236}">
                <a16:creationId xmlns:a16="http://schemas.microsoft.com/office/drawing/2014/main" id="{CD2EE5D8-6D1C-CE64-3E5F-8F0DA9FD24A9}"/>
              </a:ext>
            </a:extLst>
          </p:cNvPr>
          <p:cNvSpPr txBox="1"/>
          <p:nvPr/>
        </p:nvSpPr>
        <p:spPr>
          <a:xfrm>
            <a:off x="413040" y="1939466"/>
            <a:ext cx="1603324" cy="523220"/>
          </a:xfrm>
          <a:prstGeom prst="rect">
            <a:avLst/>
          </a:prstGeom>
          <a:noFill/>
        </p:spPr>
        <p:txBody>
          <a:bodyPr wrap="none" rtlCol="0">
            <a:spAutoFit/>
          </a:bodyPr>
          <a:lstStyle/>
          <a:p>
            <a:r>
              <a:rPr lang="zh-CN" altLang="en-US" sz="2800" dirty="0"/>
              <a:t>单核</a:t>
            </a:r>
            <a:r>
              <a:rPr lang="en-US" altLang="zh-CN" sz="2800" dirty="0"/>
              <a:t>CPU</a:t>
            </a:r>
            <a:endParaRPr lang="zh-CN" altLang="en-US" sz="2800" dirty="0"/>
          </a:p>
        </p:txBody>
      </p:sp>
    </p:spTree>
    <p:extLst>
      <p:ext uri="{BB962C8B-B14F-4D97-AF65-F5344CB8AC3E}">
        <p14:creationId xmlns:p14="http://schemas.microsoft.com/office/powerpoint/2010/main" val="21594177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Box 2">
            <a:extLst>
              <a:ext uri="{FF2B5EF4-FFF2-40B4-BE49-F238E27FC236}">
                <a16:creationId xmlns:a16="http://schemas.microsoft.com/office/drawing/2014/main" id="{BFD68850-F629-453D-97B0-9924EA94A678}"/>
              </a:ext>
            </a:extLst>
          </p:cNvPr>
          <p:cNvSpPr txBox="1">
            <a:spLocks noChangeArrowheads="1"/>
          </p:cNvSpPr>
          <p:nvPr/>
        </p:nvSpPr>
        <p:spPr bwMode="auto">
          <a:xfrm>
            <a:off x="755650" y="188913"/>
            <a:ext cx="662466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3600" b="1" dirty="0">
                <a:solidFill>
                  <a:schemeClr val="bg1"/>
                </a:solidFill>
                <a:latin typeface="Times New Roman" pitchFamily="18" charset="0"/>
              </a:rPr>
              <a:t>2.4 </a:t>
            </a:r>
            <a:r>
              <a:rPr lang="zh-CN" altLang="en-US" sz="3600" b="1" dirty="0">
                <a:solidFill>
                  <a:schemeClr val="bg1"/>
                </a:solidFill>
                <a:latin typeface="Times New Roman" pitchFamily="18" charset="0"/>
              </a:rPr>
              <a:t>标志寄存器</a:t>
            </a:r>
          </a:p>
        </p:txBody>
      </p:sp>
      <p:sp>
        <p:nvSpPr>
          <p:cNvPr id="17" name="Text Box 3">
            <a:extLst>
              <a:ext uri="{FF2B5EF4-FFF2-40B4-BE49-F238E27FC236}">
                <a16:creationId xmlns:a16="http://schemas.microsoft.com/office/drawing/2014/main" id="{3C17D07C-7C32-464A-B792-89023377AB1E}"/>
              </a:ext>
            </a:extLst>
          </p:cNvPr>
          <p:cNvSpPr txBox="1">
            <a:spLocks noChangeArrowheads="1"/>
          </p:cNvSpPr>
          <p:nvPr/>
        </p:nvSpPr>
        <p:spPr bwMode="auto">
          <a:xfrm>
            <a:off x="359631" y="1340768"/>
            <a:ext cx="8172809" cy="5084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50000"/>
              </a:lnSpc>
            </a:pPr>
            <a:r>
              <a:rPr kumimoji="1" lang="en-US" altLang="zh-CN" sz="2800" b="1" dirty="0">
                <a:solidFill>
                  <a:srgbClr val="FF0000"/>
                </a:solidFill>
                <a:latin typeface="宋体" panose="02010600030101010101" pitchFamily="2" charset="-122"/>
              </a:rPr>
              <a:t>2.4.3 </a:t>
            </a:r>
            <a:r>
              <a:rPr kumimoji="1" lang="zh-CN" altLang="en-US" sz="2800" b="1" dirty="0">
                <a:solidFill>
                  <a:srgbClr val="FF0000"/>
                </a:solidFill>
                <a:latin typeface="宋体" panose="02010600030101010101" pitchFamily="2" charset="-122"/>
              </a:rPr>
              <a:t>系统标志位</a:t>
            </a:r>
            <a:endParaRPr kumimoji="1" lang="en-US" altLang="zh-CN" sz="2800" b="1" dirty="0">
              <a:solidFill>
                <a:srgbClr val="FF0000"/>
              </a:solidFill>
              <a:latin typeface="宋体" panose="02010600030101010101" pitchFamily="2" charset="-122"/>
            </a:endParaRPr>
          </a:p>
          <a:p>
            <a:pPr eaLnBrk="1" hangingPunct="1">
              <a:lnSpc>
                <a:spcPct val="150000"/>
              </a:lnSpc>
            </a:pPr>
            <a:r>
              <a:rPr kumimoji="1" lang="en-US" altLang="zh-CN" sz="2400" b="1" dirty="0">
                <a:latin typeface="宋体" panose="02010600030101010101" pitchFamily="2" charset="-122"/>
              </a:rPr>
              <a:t>1</a:t>
            </a:r>
            <a:r>
              <a:rPr kumimoji="1" lang="zh-CN" altLang="en-US" sz="2400" b="1" dirty="0">
                <a:latin typeface="宋体" panose="02010600030101010101" pitchFamily="2" charset="-122"/>
              </a:rPr>
              <a:t>．</a:t>
            </a:r>
            <a:r>
              <a:rPr kumimoji="1" lang="en-US" altLang="zh-CN" sz="2400" b="1" dirty="0">
                <a:latin typeface="宋体" panose="02010600030101010101" pitchFamily="2" charset="-122"/>
              </a:rPr>
              <a:t>IO</a:t>
            </a:r>
            <a:r>
              <a:rPr kumimoji="1" lang="zh-CN" altLang="en-US" sz="2400" b="1" dirty="0">
                <a:latin typeface="宋体" panose="02010600030101010101" pitchFamily="2" charset="-122"/>
              </a:rPr>
              <a:t>特权标志 </a:t>
            </a:r>
            <a:r>
              <a:rPr kumimoji="1" lang="en-US" altLang="zh-CN" sz="2400" b="1" dirty="0">
                <a:latin typeface="宋体" panose="02010600030101010101" pitchFamily="2" charset="-122"/>
              </a:rPr>
              <a:t>IOPL</a:t>
            </a:r>
          </a:p>
          <a:p>
            <a:pPr eaLnBrk="1" hangingPunct="1">
              <a:lnSpc>
                <a:spcPct val="150000"/>
              </a:lnSpc>
            </a:pPr>
            <a:r>
              <a:rPr kumimoji="1" lang="en-US" altLang="zh-CN" sz="2400" b="1" dirty="0">
                <a:latin typeface="宋体" panose="02010600030101010101" pitchFamily="2" charset="-122"/>
              </a:rPr>
              <a:t>   IOPL</a:t>
            </a:r>
            <a:r>
              <a:rPr kumimoji="1" lang="zh-CN" altLang="en-US" sz="2400" b="1" dirty="0">
                <a:latin typeface="宋体" panose="02010600030101010101" pitchFamily="2" charset="-122"/>
              </a:rPr>
              <a:t>共占</a:t>
            </a:r>
            <a:r>
              <a:rPr kumimoji="1" lang="en-US" altLang="zh-CN" sz="2400" b="1" dirty="0">
                <a:latin typeface="宋体" panose="02010600030101010101" pitchFamily="2" charset="-122"/>
              </a:rPr>
              <a:t>2</a:t>
            </a:r>
            <a:r>
              <a:rPr kumimoji="1" lang="zh-CN" altLang="en-US" sz="2400" b="1" dirty="0">
                <a:latin typeface="宋体" panose="02010600030101010101" pitchFamily="2" charset="-122"/>
              </a:rPr>
              <a:t>位，它指定了要求执行</a:t>
            </a:r>
            <a:r>
              <a:rPr kumimoji="1" lang="en-US" altLang="zh-CN" sz="2400" b="1" dirty="0">
                <a:latin typeface="宋体" panose="02010600030101010101" pitchFamily="2" charset="-122"/>
              </a:rPr>
              <a:t>I/O</a:t>
            </a:r>
            <a:r>
              <a:rPr kumimoji="1" lang="zh-CN" altLang="en-US" sz="2400" b="1" dirty="0">
                <a:latin typeface="宋体" panose="02010600030101010101" pitchFamily="2" charset="-122"/>
              </a:rPr>
              <a:t>指令的特权级。</a:t>
            </a:r>
            <a:endParaRPr kumimoji="1" lang="en-US" altLang="zh-CN" sz="2400" b="1" dirty="0">
              <a:latin typeface="宋体" panose="02010600030101010101" pitchFamily="2" charset="-122"/>
            </a:endParaRPr>
          </a:p>
          <a:p>
            <a:pPr eaLnBrk="1" hangingPunct="1">
              <a:lnSpc>
                <a:spcPct val="150000"/>
              </a:lnSpc>
            </a:pPr>
            <a:r>
              <a:rPr lang="en-US" altLang="zh-CN" sz="2400" b="1" dirty="0">
                <a:latin typeface="宋体" panose="02010600030101010101" pitchFamily="2" charset="-122"/>
              </a:rPr>
              <a:t>   </a:t>
            </a:r>
            <a:r>
              <a:rPr kumimoji="1" lang="zh-CN" altLang="en-US" sz="2400" b="1" dirty="0">
                <a:latin typeface="宋体" panose="02010600030101010101" pitchFamily="2" charset="-122"/>
              </a:rPr>
              <a:t>如果</a:t>
            </a:r>
            <a:r>
              <a:rPr kumimoji="1" lang="en-US" altLang="zh-CN" sz="2400" b="1" dirty="0">
                <a:latin typeface="宋体" panose="02010600030101010101" pitchFamily="2" charset="-122"/>
              </a:rPr>
              <a:t>CPU</a:t>
            </a:r>
            <a:r>
              <a:rPr kumimoji="1" lang="zh-CN" altLang="en-US" sz="2400" b="1" dirty="0">
                <a:latin typeface="宋体" panose="02010600030101010101" pitchFamily="2" charset="-122"/>
              </a:rPr>
              <a:t>当前特权级等于或高于</a:t>
            </a:r>
            <a:r>
              <a:rPr kumimoji="1" lang="en-US" altLang="zh-CN" sz="2400" b="1" dirty="0">
                <a:latin typeface="宋体" panose="02010600030101010101" pitchFamily="2" charset="-122"/>
              </a:rPr>
              <a:t>IOPL</a:t>
            </a:r>
            <a:r>
              <a:rPr kumimoji="1" lang="zh-CN" altLang="en-US" sz="2400" b="1" dirty="0">
                <a:latin typeface="宋体" panose="02010600030101010101" pitchFamily="2" charset="-122"/>
              </a:rPr>
              <a:t>时，</a:t>
            </a:r>
            <a:endParaRPr kumimoji="1" lang="en-US" altLang="zh-CN" sz="2400" b="1" dirty="0">
              <a:latin typeface="宋体" panose="02010600030101010101" pitchFamily="2" charset="-122"/>
            </a:endParaRPr>
          </a:p>
          <a:p>
            <a:pPr eaLnBrk="1" hangingPunct="1">
              <a:lnSpc>
                <a:spcPct val="150000"/>
              </a:lnSpc>
            </a:pPr>
            <a:r>
              <a:rPr lang="en-US" altLang="zh-CN" sz="2400" b="1" dirty="0">
                <a:latin typeface="宋体" panose="02010600030101010101" pitchFamily="2" charset="-122"/>
              </a:rPr>
              <a:t>   </a:t>
            </a:r>
            <a:r>
              <a:rPr kumimoji="1" lang="zh-CN" altLang="en-US" sz="2400" b="1" dirty="0">
                <a:latin typeface="宋体" panose="02010600030101010101" pitchFamily="2" charset="-122"/>
              </a:rPr>
              <a:t>则</a:t>
            </a:r>
            <a:r>
              <a:rPr kumimoji="1" lang="en-US" altLang="zh-CN" sz="2400" b="1" dirty="0">
                <a:latin typeface="宋体" panose="02010600030101010101" pitchFamily="2" charset="-122"/>
              </a:rPr>
              <a:t>I/O</a:t>
            </a:r>
            <a:r>
              <a:rPr kumimoji="1" lang="zh-CN" altLang="en-US" sz="2400" b="1" dirty="0">
                <a:latin typeface="宋体" panose="02010600030101010101" pitchFamily="2" charset="-122"/>
              </a:rPr>
              <a:t>指令可以执行，否则会产生一个保护异常。</a:t>
            </a:r>
          </a:p>
          <a:p>
            <a:pPr eaLnBrk="1" hangingPunct="1">
              <a:lnSpc>
                <a:spcPct val="150000"/>
              </a:lnSpc>
            </a:pPr>
            <a:r>
              <a:rPr kumimoji="1" lang="en-US" altLang="zh-CN" sz="2400" b="1" dirty="0">
                <a:latin typeface="宋体" panose="02010600030101010101" pitchFamily="2" charset="-122"/>
              </a:rPr>
              <a:t>2</a:t>
            </a:r>
            <a:r>
              <a:rPr kumimoji="1" lang="zh-CN" altLang="en-US" sz="2400" b="1" dirty="0">
                <a:latin typeface="宋体" panose="02010600030101010101" pitchFamily="2" charset="-122"/>
              </a:rPr>
              <a:t>．嵌套任务标志 </a:t>
            </a:r>
            <a:r>
              <a:rPr kumimoji="1" lang="en-US" altLang="zh-CN" sz="2400" b="1" dirty="0">
                <a:latin typeface="宋体" panose="02010600030101010101" pitchFamily="2" charset="-122"/>
              </a:rPr>
              <a:t>NT</a:t>
            </a:r>
          </a:p>
          <a:p>
            <a:pPr indent="-900000" eaLnBrk="1" hangingPunct="1">
              <a:lnSpc>
                <a:spcPct val="150000"/>
              </a:lnSpc>
            </a:pPr>
            <a:r>
              <a:rPr kumimoji="1" lang="zh-CN" altLang="en-US" sz="2400" b="1" dirty="0">
                <a:latin typeface="宋体" panose="02010600030101010101" pitchFamily="2" charset="-122"/>
              </a:rPr>
              <a:t>   控制中断返回指令的执行。</a:t>
            </a:r>
            <a:r>
              <a:rPr kumimoji="1" lang="en-US" altLang="zh-CN" sz="2400" b="1" dirty="0">
                <a:latin typeface="宋体" panose="02010600030101010101" pitchFamily="2" charset="-122"/>
              </a:rPr>
              <a:t>NT=1</a:t>
            </a:r>
            <a:r>
              <a:rPr kumimoji="1" lang="zh-CN" altLang="en-US" sz="2400" b="1" dirty="0">
                <a:latin typeface="宋体" panose="02010600030101010101" pitchFamily="2" charset="-122"/>
              </a:rPr>
              <a:t>，</a:t>
            </a:r>
            <a:r>
              <a:rPr kumimoji="1" lang="en-US" altLang="zh-CN" sz="2400" b="1" dirty="0">
                <a:latin typeface="宋体" panose="02010600030101010101" pitchFamily="2" charset="-122"/>
              </a:rPr>
              <a:t>CPU</a:t>
            </a:r>
            <a:r>
              <a:rPr kumimoji="1" lang="zh-CN" altLang="en-US" sz="2400" b="1" dirty="0">
                <a:latin typeface="宋体" panose="02010600030101010101" pitchFamily="2" charset="-122"/>
              </a:rPr>
              <a:t>当前执行的任务</a:t>
            </a:r>
            <a:endParaRPr kumimoji="1" lang="en-US" altLang="zh-CN" sz="2400" b="1" dirty="0">
              <a:latin typeface="宋体" panose="02010600030101010101" pitchFamily="2" charset="-122"/>
            </a:endParaRPr>
          </a:p>
          <a:p>
            <a:pPr indent="-900000" eaLnBrk="1" hangingPunct="1">
              <a:lnSpc>
                <a:spcPct val="150000"/>
              </a:lnSpc>
            </a:pPr>
            <a:r>
              <a:rPr lang="en-US" altLang="zh-CN" sz="2400" b="1" dirty="0">
                <a:latin typeface="宋体" panose="02010600030101010101" pitchFamily="2" charset="-122"/>
              </a:rPr>
              <a:t>   </a:t>
            </a:r>
            <a:r>
              <a:rPr kumimoji="1" lang="zh-CN" altLang="en-US" sz="2400" b="1" dirty="0">
                <a:latin typeface="宋体" panose="02010600030101010101" pitchFamily="2" charset="-122"/>
              </a:rPr>
              <a:t>嵌套在另一个任务之中，待执行完该任务时，应返回</a:t>
            </a:r>
            <a:endParaRPr kumimoji="1" lang="en-US" altLang="zh-CN" sz="2400" b="1" dirty="0">
              <a:latin typeface="宋体" panose="02010600030101010101" pitchFamily="2" charset="-122"/>
            </a:endParaRPr>
          </a:p>
          <a:p>
            <a:pPr indent="-900000" eaLnBrk="1" hangingPunct="1">
              <a:lnSpc>
                <a:spcPct val="150000"/>
              </a:lnSpc>
            </a:pPr>
            <a:r>
              <a:rPr lang="en-US" altLang="zh-CN" sz="2400" b="1" dirty="0">
                <a:latin typeface="宋体" panose="02010600030101010101" pitchFamily="2" charset="-122"/>
              </a:rPr>
              <a:t>   </a:t>
            </a:r>
            <a:r>
              <a:rPr kumimoji="1" lang="zh-CN" altLang="en-US" sz="2400" b="1" dirty="0">
                <a:latin typeface="宋体" panose="02010600030101010101" pitchFamily="2" charset="-122"/>
              </a:rPr>
              <a:t>原来的任务中；否则，按堆栈中保存的断点返回。</a:t>
            </a:r>
          </a:p>
        </p:txBody>
      </p:sp>
    </p:spTree>
    <p:extLst>
      <p:ext uri="{BB962C8B-B14F-4D97-AF65-F5344CB8AC3E}">
        <p14:creationId xmlns:p14="http://schemas.microsoft.com/office/powerpoint/2010/main" val="320863372"/>
      </p:ext>
    </p:extLst>
  </p:cSld>
  <p:clrMapOvr>
    <a:masterClrMapping/>
  </p:clrMapOvr>
  <p:transition>
    <p:dissolv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Box 2">
            <a:extLst>
              <a:ext uri="{FF2B5EF4-FFF2-40B4-BE49-F238E27FC236}">
                <a16:creationId xmlns:a16="http://schemas.microsoft.com/office/drawing/2014/main" id="{BFD68850-F629-453D-97B0-9924EA94A678}"/>
              </a:ext>
            </a:extLst>
          </p:cNvPr>
          <p:cNvSpPr txBox="1">
            <a:spLocks noChangeArrowheads="1"/>
          </p:cNvSpPr>
          <p:nvPr/>
        </p:nvSpPr>
        <p:spPr bwMode="auto">
          <a:xfrm>
            <a:off x="755650" y="188913"/>
            <a:ext cx="662466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3600" b="1" dirty="0">
                <a:solidFill>
                  <a:schemeClr val="bg1"/>
                </a:solidFill>
                <a:latin typeface="Times New Roman" pitchFamily="18" charset="0"/>
              </a:rPr>
              <a:t>2.4 </a:t>
            </a:r>
            <a:r>
              <a:rPr lang="zh-CN" altLang="en-US" sz="3600" b="1" dirty="0">
                <a:solidFill>
                  <a:schemeClr val="bg1"/>
                </a:solidFill>
                <a:latin typeface="Times New Roman" pitchFamily="18" charset="0"/>
              </a:rPr>
              <a:t>标志寄存器</a:t>
            </a:r>
          </a:p>
        </p:txBody>
      </p:sp>
      <p:sp>
        <p:nvSpPr>
          <p:cNvPr id="17" name="Text Box 3">
            <a:extLst>
              <a:ext uri="{FF2B5EF4-FFF2-40B4-BE49-F238E27FC236}">
                <a16:creationId xmlns:a16="http://schemas.microsoft.com/office/drawing/2014/main" id="{3C17D07C-7C32-464A-B792-89023377AB1E}"/>
              </a:ext>
            </a:extLst>
          </p:cNvPr>
          <p:cNvSpPr txBox="1">
            <a:spLocks noChangeArrowheads="1"/>
          </p:cNvSpPr>
          <p:nvPr/>
        </p:nvSpPr>
        <p:spPr bwMode="auto">
          <a:xfrm>
            <a:off x="359631" y="1340768"/>
            <a:ext cx="8172809" cy="5084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50000"/>
              </a:lnSpc>
            </a:pPr>
            <a:r>
              <a:rPr kumimoji="1" lang="en-US" altLang="zh-CN" sz="2800" b="1" dirty="0">
                <a:solidFill>
                  <a:srgbClr val="FF0000"/>
                </a:solidFill>
                <a:latin typeface="宋体" panose="02010600030101010101" pitchFamily="2" charset="-122"/>
              </a:rPr>
              <a:t>2.4.3 </a:t>
            </a:r>
            <a:r>
              <a:rPr kumimoji="1" lang="zh-CN" altLang="en-US" sz="2800" b="1" dirty="0">
                <a:solidFill>
                  <a:srgbClr val="FF0000"/>
                </a:solidFill>
                <a:latin typeface="宋体" panose="02010600030101010101" pitchFamily="2" charset="-122"/>
              </a:rPr>
              <a:t>系统标志位</a:t>
            </a:r>
            <a:endParaRPr kumimoji="1" lang="en-US" altLang="zh-CN" sz="2800" b="1" dirty="0">
              <a:solidFill>
                <a:srgbClr val="FF0000"/>
              </a:solidFill>
              <a:latin typeface="宋体" panose="02010600030101010101" pitchFamily="2" charset="-122"/>
            </a:endParaRPr>
          </a:p>
          <a:p>
            <a:pPr eaLnBrk="1" hangingPunct="1">
              <a:lnSpc>
                <a:spcPct val="150000"/>
              </a:lnSpc>
            </a:pPr>
            <a:r>
              <a:rPr kumimoji="1" lang="en-US" altLang="zh-CN" sz="2400" b="1" dirty="0">
                <a:latin typeface="宋体" panose="02010600030101010101" pitchFamily="2" charset="-122"/>
              </a:rPr>
              <a:t>3</a:t>
            </a:r>
            <a:r>
              <a:rPr kumimoji="1" lang="zh-CN" altLang="en-US" sz="2400" b="1" dirty="0">
                <a:latin typeface="宋体" panose="02010600030101010101" pitchFamily="2" charset="-122"/>
              </a:rPr>
              <a:t>．重启动标志 </a:t>
            </a:r>
            <a:r>
              <a:rPr kumimoji="1" lang="en-US" altLang="zh-CN" sz="2400" b="1" dirty="0">
                <a:latin typeface="宋体" panose="02010600030101010101" pitchFamily="2" charset="-122"/>
              </a:rPr>
              <a:t>RF</a:t>
            </a:r>
          </a:p>
          <a:p>
            <a:pPr eaLnBrk="1" hangingPunct="1">
              <a:lnSpc>
                <a:spcPct val="150000"/>
              </a:lnSpc>
            </a:pPr>
            <a:r>
              <a:rPr kumimoji="1" lang="zh-CN" altLang="en-US" sz="2400" b="1" dirty="0">
                <a:latin typeface="宋体" panose="02010600030101010101" pitchFamily="2" charset="-122"/>
              </a:rPr>
              <a:t>   该标志位与系统调试寄存器一起使用，以确定是否接受调试故障。当一条指令成功执行时，</a:t>
            </a:r>
            <a:r>
              <a:rPr kumimoji="1" lang="en-US" altLang="zh-CN" sz="2400" b="1" dirty="0">
                <a:latin typeface="宋体" panose="02010600030101010101" pitchFamily="2" charset="-122"/>
              </a:rPr>
              <a:t>CPU</a:t>
            </a:r>
            <a:r>
              <a:rPr kumimoji="1" lang="zh-CN" altLang="en-US" sz="2400" b="1" dirty="0">
                <a:latin typeface="宋体" panose="02010600030101010101" pitchFamily="2" charset="-122"/>
              </a:rPr>
              <a:t>将</a:t>
            </a:r>
            <a:r>
              <a:rPr kumimoji="1" lang="en-US" altLang="zh-CN" sz="2400" b="1" dirty="0">
                <a:latin typeface="宋体" panose="02010600030101010101" pitchFamily="2" charset="-122"/>
              </a:rPr>
              <a:t>RF</a:t>
            </a:r>
            <a:r>
              <a:rPr kumimoji="1" lang="zh-CN" altLang="en-US" sz="2400" b="1" dirty="0">
                <a:latin typeface="宋体" panose="02010600030101010101" pitchFamily="2" charset="-122"/>
              </a:rPr>
              <a:t>清</a:t>
            </a:r>
            <a:r>
              <a:rPr kumimoji="1" lang="en-US" altLang="zh-CN" sz="2400" b="1" dirty="0">
                <a:latin typeface="宋体" panose="02010600030101010101" pitchFamily="2" charset="-122"/>
              </a:rPr>
              <a:t>0</a:t>
            </a:r>
            <a:r>
              <a:rPr kumimoji="1" lang="zh-CN" altLang="en-US" sz="2400" b="1" dirty="0">
                <a:latin typeface="宋体" panose="02010600030101010101" pitchFamily="2" charset="-122"/>
              </a:rPr>
              <a:t>。若</a:t>
            </a:r>
            <a:r>
              <a:rPr kumimoji="1" lang="en-US" altLang="zh-CN" sz="2400" b="1" dirty="0">
                <a:latin typeface="宋体" panose="02010600030101010101" pitchFamily="2" charset="-122"/>
              </a:rPr>
              <a:t>RF</a:t>
            </a:r>
            <a:r>
              <a:rPr kumimoji="1" lang="zh-CN" altLang="en-US" sz="2400" b="1" dirty="0">
                <a:latin typeface="宋体" panose="02010600030101010101" pitchFamily="2" charset="-122"/>
              </a:rPr>
              <a:t>置</a:t>
            </a:r>
            <a:r>
              <a:rPr kumimoji="1" lang="en-US" altLang="zh-CN" sz="2400" b="1" dirty="0">
                <a:latin typeface="宋体" panose="02010600030101010101" pitchFamily="2" charset="-122"/>
              </a:rPr>
              <a:t>1</a:t>
            </a:r>
            <a:r>
              <a:rPr kumimoji="1" lang="zh-CN" altLang="en-US" sz="2400" b="1" dirty="0">
                <a:latin typeface="宋体" panose="02010600030101010101" pitchFamily="2" charset="-122"/>
              </a:rPr>
              <a:t>时，下一条指令的所有调试故障被忽略，否则接受调试故障。</a:t>
            </a:r>
            <a:endParaRPr kumimoji="1" lang="en-US" altLang="zh-CN" sz="2400" b="1" dirty="0">
              <a:latin typeface="宋体" panose="02010600030101010101" pitchFamily="2" charset="-122"/>
            </a:endParaRPr>
          </a:p>
          <a:p>
            <a:pPr eaLnBrk="1" hangingPunct="1">
              <a:lnSpc>
                <a:spcPct val="150000"/>
              </a:lnSpc>
            </a:pPr>
            <a:endParaRPr kumimoji="1" lang="zh-CN" altLang="en-US" sz="2400" b="1" dirty="0">
              <a:latin typeface="宋体" panose="02010600030101010101" pitchFamily="2" charset="-122"/>
            </a:endParaRPr>
          </a:p>
          <a:p>
            <a:pPr eaLnBrk="1" hangingPunct="1">
              <a:lnSpc>
                <a:spcPct val="150000"/>
              </a:lnSpc>
            </a:pPr>
            <a:r>
              <a:rPr kumimoji="1" lang="en-US" altLang="zh-CN" sz="2400" b="1" dirty="0">
                <a:latin typeface="宋体" panose="02010600030101010101" pitchFamily="2" charset="-122"/>
              </a:rPr>
              <a:t>4</a:t>
            </a:r>
            <a:r>
              <a:rPr kumimoji="1" lang="zh-CN" altLang="en-US" sz="2400" b="1" dirty="0">
                <a:latin typeface="宋体" panose="02010600030101010101" pitchFamily="2" charset="-122"/>
              </a:rPr>
              <a:t>．虚拟</a:t>
            </a:r>
            <a:r>
              <a:rPr kumimoji="1" lang="en-US" altLang="zh-CN" sz="2400" b="1" dirty="0">
                <a:latin typeface="宋体" panose="02010600030101010101" pitchFamily="2" charset="-122"/>
              </a:rPr>
              <a:t>8086</a:t>
            </a:r>
            <a:r>
              <a:rPr kumimoji="1" lang="zh-CN" altLang="en-US" sz="2400" b="1" dirty="0">
                <a:latin typeface="宋体" panose="02010600030101010101" pitchFamily="2" charset="-122"/>
              </a:rPr>
              <a:t>方式标志 </a:t>
            </a:r>
            <a:r>
              <a:rPr kumimoji="1" lang="en-US" altLang="zh-CN" sz="2400" b="1" dirty="0">
                <a:latin typeface="宋体" panose="02010600030101010101" pitchFamily="2" charset="-122"/>
              </a:rPr>
              <a:t>VM</a:t>
            </a:r>
          </a:p>
          <a:p>
            <a:pPr eaLnBrk="1" hangingPunct="1">
              <a:lnSpc>
                <a:spcPct val="150000"/>
              </a:lnSpc>
            </a:pPr>
            <a:r>
              <a:rPr kumimoji="1" lang="zh-CN" altLang="en-US" sz="2400" b="1" dirty="0">
                <a:latin typeface="宋体" panose="02010600030101010101" pitchFamily="2" charset="-122"/>
              </a:rPr>
              <a:t>    当</a:t>
            </a:r>
            <a:r>
              <a:rPr kumimoji="1" lang="en-US" altLang="zh-CN" sz="2400" b="1" dirty="0">
                <a:latin typeface="宋体" panose="02010600030101010101" pitchFamily="2" charset="-122"/>
              </a:rPr>
              <a:t>VM</a:t>
            </a:r>
            <a:r>
              <a:rPr kumimoji="1" lang="zh-CN" altLang="en-US" sz="2400" b="1" dirty="0">
                <a:latin typeface="宋体" panose="02010600030101010101" pitchFamily="2" charset="-122"/>
              </a:rPr>
              <a:t>置</a:t>
            </a:r>
            <a:r>
              <a:rPr kumimoji="1" lang="en-US" altLang="zh-CN" sz="2400" b="1" dirty="0">
                <a:latin typeface="宋体" panose="02010600030101010101" pitchFamily="2" charset="-122"/>
              </a:rPr>
              <a:t>1</a:t>
            </a:r>
            <a:r>
              <a:rPr kumimoji="1" lang="zh-CN" altLang="en-US" sz="2400" b="1" dirty="0">
                <a:latin typeface="宋体" panose="02010600030101010101" pitchFamily="2" charset="-122"/>
              </a:rPr>
              <a:t>时，说明</a:t>
            </a:r>
            <a:r>
              <a:rPr kumimoji="1" lang="en-US" altLang="zh-CN" sz="2400" b="1" dirty="0">
                <a:latin typeface="宋体" panose="02010600030101010101" pitchFamily="2" charset="-122"/>
              </a:rPr>
              <a:t>CPU</a:t>
            </a:r>
            <a:r>
              <a:rPr kumimoji="1" lang="zh-CN" altLang="en-US" sz="2400" b="1" dirty="0">
                <a:latin typeface="宋体" panose="02010600030101010101" pitchFamily="2" charset="-122"/>
              </a:rPr>
              <a:t>在虚拟</a:t>
            </a:r>
            <a:r>
              <a:rPr kumimoji="1" lang="en-US" altLang="zh-CN" sz="2400" b="1" dirty="0">
                <a:latin typeface="宋体" panose="02010600030101010101" pitchFamily="2" charset="-122"/>
              </a:rPr>
              <a:t>8086</a:t>
            </a:r>
            <a:r>
              <a:rPr kumimoji="1" lang="zh-CN" altLang="en-US" sz="2400" b="1" dirty="0">
                <a:latin typeface="宋体" panose="02010600030101010101" pitchFamily="2" charset="-122"/>
              </a:rPr>
              <a:t>方式下工作，否则在保护方式下工作。</a:t>
            </a:r>
          </a:p>
        </p:txBody>
      </p:sp>
    </p:spTree>
    <p:extLst>
      <p:ext uri="{BB962C8B-B14F-4D97-AF65-F5344CB8AC3E}">
        <p14:creationId xmlns:p14="http://schemas.microsoft.com/office/powerpoint/2010/main" val="4084575157"/>
      </p:ext>
    </p:extLst>
  </p:cSld>
  <p:clrMapOvr>
    <a:masterClrMapping/>
  </p:clrMapOvr>
  <p:transition>
    <p:dissolv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14" descr="Rectangle: Click to edit Master text styles&#10;Second level&#10;Third level&#10;Fourth level&#10;Fifth level"/>
          <p:cNvSpPr>
            <a:spLocks noChangeArrowheads="1"/>
          </p:cNvSpPr>
          <p:nvPr/>
        </p:nvSpPr>
        <p:spPr bwMode="auto">
          <a:xfrm>
            <a:off x="541338" y="1597025"/>
            <a:ext cx="7847012" cy="427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Clr>
                <a:schemeClr val="tx1"/>
              </a:buClr>
              <a:buSzPct val="110000"/>
              <a:buFont typeface="Wingdings" pitchFamily="2" charset="2"/>
              <a:buChar char="n"/>
            </a:pPr>
            <a:r>
              <a:rPr lang="zh-CN" altLang="en-US" sz="2800" b="1" dirty="0">
                <a:solidFill>
                  <a:srgbClr val="FF3300"/>
                </a:solidFill>
                <a:latin typeface="宋体" panose="02010600030101010101" pitchFamily="2" charset="-122"/>
                <a:ea typeface="宋体" panose="02010600030101010101" pitchFamily="2" charset="-122"/>
              </a:rPr>
              <a:t>指令预取部件</a:t>
            </a:r>
            <a:r>
              <a:rPr lang="en-US" altLang="zh-CN" sz="2800" b="1" dirty="0">
                <a:solidFill>
                  <a:srgbClr val="000066"/>
                </a:solidFill>
                <a:latin typeface="宋体" panose="02010600030101010101" pitchFamily="2" charset="-122"/>
                <a:ea typeface="宋体" panose="02010600030101010101" pitchFamily="2" charset="-122"/>
              </a:rPr>
              <a:t>: </a:t>
            </a:r>
            <a:r>
              <a:rPr lang="zh-CN" altLang="en-US" sz="2800" b="1" dirty="0">
                <a:solidFill>
                  <a:srgbClr val="000066"/>
                </a:solidFill>
                <a:latin typeface="宋体" panose="02010600030101010101" pitchFamily="2" charset="-122"/>
                <a:ea typeface="宋体" panose="02010600030101010101" pitchFamily="2" charset="-122"/>
              </a:rPr>
              <a:t>将要执行的指令从主存中取出，送入指令排队机构中排队。</a:t>
            </a:r>
          </a:p>
          <a:p>
            <a:pPr marL="342900" indent="-342900">
              <a:spcBef>
                <a:spcPct val="20000"/>
              </a:spcBef>
              <a:buClr>
                <a:schemeClr val="tx1"/>
              </a:buClr>
              <a:buSzPct val="110000"/>
              <a:buFont typeface="Wingdings" pitchFamily="2" charset="2"/>
              <a:buChar char="n"/>
            </a:pPr>
            <a:endParaRPr lang="zh-CN" altLang="en-US" sz="2800" b="1" dirty="0">
              <a:solidFill>
                <a:srgbClr val="000066"/>
              </a:solidFill>
              <a:latin typeface="宋体" panose="02010600030101010101" pitchFamily="2" charset="-122"/>
              <a:ea typeface="宋体" panose="02010600030101010101" pitchFamily="2" charset="-122"/>
            </a:endParaRPr>
          </a:p>
          <a:p>
            <a:pPr marL="342900" indent="-342900">
              <a:spcBef>
                <a:spcPct val="20000"/>
              </a:spcBef>
              <a:buClr>
                <a:schemeClr val="tx1"/>
              </a:buClr>
              <a:buSzPct val="110000"/>
              <a:buFont typeface="Wingdings" pitchFamily="2" charset="2"/>
              <a:buChar char="n"/>
            </a:pPr>
            <a:r>
              <a:rPr lang="zh-CN" altLang="en-US" sz="2800" b="1" dirty="0">
                <a:solidFill>
                  <a:srgbClr val="FF3300"/>
                </a:solidFill>
                <a:latin typeface="宋体" panose="02010600030101010101" pitchFamily="2" charset="-122"/>
                <a:ea typeface="宋体" panose="02010600030101010101" pitchFamily="2" charset="-122"/>
              </a:rPr>
              <a:t>指令译码部件</a:t>
            </a:r>
            <a:r>
              <a:rPr lang="en-US" altLang="zh-CN" sz="2800" b="1" dirty="0">
                <a:solidFill>
                  <a:srgbClr val="FF3300"/>
                </a:solidFill>
                <a:latin typeface="宋体" panose="02010600030101010101" pitchFamily="2" charset="-122"/>
                <a:ea typeface="宋体" panose="02010600030101010101" pitchFamily="2" charset="-122"/>
              </a:rPr>
              <a:t>: </a:t>
            </a:r>
            <a:r>
              <a:rPr lang="zh-CN" altLang="en-US" sz="2800" b="1" dirty="0">
                <a:solidFill>
                  <a:srgbClr val="000066"/>
                </a:solidFill>
                <a:latin typeface="宋体" panose="02010600030101010101" pitchFamily="2" charset="-122"/>
                <a:ea typeface="宋体" panose="02010600030101010101" pitchFamily="2" charset="-122"/>
              </a:rPr>
              <a:t>从指令队列中读出指令并译码，再送入译码指令队列排队供执行部件使用。</a:t>
            </a:r>
          </a:p>
          <a:p>
            <a:pPr marL="342900" indent="-342900">
              <a:spcBef>
                <a:spcPct val="20000"/>
              </a:spcBef>
              <a:buClr>
                <a:schemeClr val="tx1"/>
              </a:buClr>
              <a:buSzPct val="110000"/>
              <a:buFont typeface="Wingdings" pitchFamily="2" charset="2"/>
              <a:buChar char="n"/>
            </a:pPr>
            <a:endParaRPr lang="zh-CN" altLang="en-US" sz="2800" b="1" dirty="0">
              <a:solidFill>
                <a:srgbClr val="000066"/>
              </a:solidFill>
              <a:latin typeface="宋体" panose="02010600030101010101" pitchFamily="2" charset="-122"/>
              <a:ea typeface="宋体" panose="02010600030101010101" pitchFamily="2" charset="-122"/>
            </a:endParaRPr>
          </a:p>
          <a:p>
            <a:pPr marL="342900" indent="-342900">
              <a:spcBef>
                <a:spcPct val="20000"/>
              </a:spcBef>
              <a:buClr>
                <a:schemeClr val="tx1"/>
              </a:buClr>
              <a:buSzPct val="110000"/>
              <a:buFont typeface="Wingdings" pitchFamily="2" charset="2"/>
              <a:buChar char="n"/>
            </a:pPr>
            <a:r>
              <a:rPr lang="zh-CN" altLang="en-US" sz="2800" b="1" dirty="0">
                <a:solidFill>
                  <a:srgbClr val="000066"/>
                </a:solidFill>
                <a:latin typeface="宋体" panose="02010600030101010101" pitchFamily="2" charset="-122"/>
                <a:ea typeface="宋体" panose="02010600030101010101" pitchFamily="2" charset="-122"/>
              </a:rPr>
              <a:t>指令的提取、译码、执行重叠进行，形成了指令流水线。</a:t>
            </a:r>
          </a:p>
        </p:txBody>
      </p:sp>
      <p:sp>
        <p:nvSpPr>
          <p:cNvPr id="4" name="Text Box 2">
            <a:extLst>
              <a:ext uri="{FF2B5EF4-FFF2-40B4-BE49-F238E27FC236}">
                <a16:creationId xmlns:a16="http://schemas.microsoft.com/office/drawing/2014/main" id="{85FA8AC3-E79C-49D0-B7DF-509AA6D875B9}"/>
              </a:ext>
            </a:extLst>
          </p:cNvPr>
          <p:cNvSpPr txBox="1">
            <a:spLocks noChangeArrowheads="1"/>
          </p:cNvSpPr>
          <p:nvPr/>
        </p:nvSpPr>
        <p:spPr bwMode="auto">
          <a:xfrm>
            <a:off x="755650" y="188913"/>
            <a:ext cx="691269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3600" b="1" dirty="0">
                <a:solidFill>
                  <a:schemeClr val="bg1"/>
                </a:solidFill>
                <a:latin typeface="Times New Roman" pitchFamily="18" charset="0"/>
              </a:rPr>
              <a:t>2.5 </a:t>
            </a:r>
            <a:r>
              <a:rPr lang="zh-CN" altLang="en-US" sz="3600" b="1" dirty="0">
                <a:solidFill>
                  <a:schemeClr val="bg1"/>
                </a:solidFill>
                <a:latin typeface="Times New Roman" pitchFamily="18" charset="0"/>
              </a:rPr>
              <a:t>指令预取部件和指令译码部件</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1563688" y="2459038"/>
            <a:ext cx="6248400" cy="5461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400">
              <a:solidFill>
                <a:schemeClr val="tx1"/>
              </a:solidFill>
              <a:latin typeface="Times New Roman" pitchFamily="18" charset="0"/>
            </a:endParaRPr>
          </a:p>
        </p:txBody>
      </p:sp>
      <p:sp>
        <p:nvSpPr>
          <p:cNvPr id="49155" name="Line 3"/>
          <p:cNvSpPr>
            <a:spLocks noChangeShapeType="1"/>
          </p:cNvSpPr>
          <p:nvPr/>
        </p:nvSpPr>
        <p:spPr bwMode="auto">
          <a:xfrm flipH="1">
            <a:off x="4683125" y="2459038"/>
            <a:ext cx="4763" cy="5461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56" name="Text Box 4"/>
          <p:cNvSpPr txBox="1">
            <a:spLocks noChangeArrowheads="1"/>
          </p:cNvSpPr>
          <p:nvPr/>
        </p:nvSpPr>
        <p:spPr bwMode="auto">
          <a:xfrm>
            <a:off x="6027738" y="2420938"/>
            <a:ext cx="5397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800" b="1">
                <a:solidFill>
                  <a:schemeClr val="tx1"/>
                </a:solidFill>
                <a:latin typeface="Times New Roman" pitchFamily="18" charset="0"/>
              </a:rPr>
              <a:t>IP</a:t>
            </a:r>
          </a:p>
        </p:txBody>
      </p:sp>
      <p:sp>
        <p:nvSpPr>
          <p:cNvPr id="49157" name="Text Box 5"/>
          <p:cNvSpPr txBox="1">
            <a:spLocks noChangeArrowheads="1"/>
          </p:cNvSpPr>
          <p:nvPr/>
        </p:nvSpPr>
        <p:spPr bwMode="auto">
          <a:xfrm>
            <a:off x="801688" y="2492375"/>
            <a:ext cx="7762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800" b="1">
                <a:solidFill>
                  <a:schemeClr val="tx1"/>
                </a:solidFill>
                <a:latin typeface="Times New Roman" pitchFamily="18" charset="0"/>
              </a:rPr>
              <a:t>EIP</a:t>
            </a:r>
          </a:p>
        </p:txBody>
      </p:sp>
      <p:sp>
        <p:nvSpPr>
          <p:cNvPr id="49158" name="Text Box 6"/>
          <p:cNvSpPr txBox="1">
            <a:spLocks noChangeArrowheads="1"/>
          </p:cNvSpPr>
          <p:nvPr/>
        </p:nvSpPr>
        <p:spPr bwMode="auto">
          <a:xfrm>
            <a:off x="1503363" y="2044700"/>
            <a:ext cx="6203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400">
                <a:solidFill>
                  <a:schemeClr val="tx1"/>
                </a:solidFill>
                <a:latin typeface="Times New Roman" pitchFamily="18" charset="0"/>
              </a:rPr>
              <a:t>31                                16  15                               0</a:t>
            </a:r>
          </a:p>
        </p:txBody>
      </p:sp>
      <p:sp>
        <p:nvSpPr>
          <p:cNvPr id="174087" name="Rectangle 7"/>
          <p:cNvSpPr>
            <a:spLocks noChangeArrowheads="1"/>
          </p:cNvSpPr>
          <p:nvPr/>
        </p:nvSpPr>
        <p:spPr bwMode="auto">
          <a:xfrm>
            <a:off x="539750" y="3429000"/>
            <a:ext cx="7843838"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b="1">
                <a:solidFill>
                  <a:schemeClr val="tx1"/>
                </a:solidFill>
                <a:latin typeface="Times New Roman" pitchFamily="18" charset="0"/>
              </a:rPr>
              <a:t>    </a:t>
            </a:r>
            <a:r>
              <a:rPr lang="zh-CN" altLang="en-US" sz="2800" b="1">
                <a:solidFill>
                  <a:schemeClr val="tx1"/>
                </a:solidFill>
                <a:latin typeface="Times New Roman" pitchFamily="18" charset="0"/>
              </a:rPr>
              <a:t>保存着</a:t>
            </a:r>
            <a:r>
              <a:rPr lang="zh-CN" altLang="en-US" sz="2800" b="1">
                <a:solidFill>
                  <a:srgbClr val="FF3300"/>
                </a:solidFill>
                <a:latin typeface="Times New Roman" pitchFamily="18" charset="0"/>
              </a:rPr>
              <a:t>下一条将要被</a:t>
            </a:r>
            <a:r>
              <a:rPr lang="en-US" altLang="zh-CN" sz="2800" b="1">
                <a:solidFill>
                  <a:srgbClr val="FF3300"/>
                </a:solidFill>
                <a:latin typeface="Times New Roman" pitchFamily="18" charset="0"/>
              </a:rPr>
              <a:t>CPU</a:t>
            </a:r>
            <a:r>
              <a:rPr lang="zh-CN" altLang="en-US" sz="2800" b="1">
                <a:solidFill>
                  <a:srgbClr val="FF3300"/>
                </a:solidFill>
                <a:latin typeface="Times New Roman" pitchFamily="18" charset="0"/>
              </a:rPr>
              <a:t>执行</a:t>
            </a:r>
            <a:r>
              <a:rPr lang="zh-CN" altLang="en-US" sz="2800" b="1">
                <a:solidFill>
                  <a:schemeClr val="tx1"/>
                </a:solidFill>
                <a:latin typeface="Times New Roman" pitchFamily="18" charset="0"/>
              </a:rPr>
              <a:t>的指令的偏移地址</a:t>
            </a:r>
            <a:r>
              <a:rPr lang="en-US" altLang="zh-CN" sz="2800" b="1">
                <a:solidFill>
                  <a:schemeClr val="tx1"/>
                </a:solidFill>
                <a:latin typeface="Times New Roman" pitchFamily="18" charset="0"/>
              </a:rPr>
              <a:t>(</a:t>
            </a:r>
            <a:r>
              <a:rPr lang="zh-CN" altLang="en-US" sz="2800" b="1">
                <a:solidFill>
                  <a:schemeClr val="tx1"/>
                </a:solidFill>
                <a:latin typeface="Times New Roman" pitchFamily="18" charset="0"/>
              </a:rPr>
              <a:t>简称</a:t>
            </a:r>
            <a:r>
              <a:rPr lang="en-US" altLang="zh-CN" sz="2800" b="1">
                <a:solidFill>
                  <a:schemeClr val="tx1"/>
                </a:solidFill>
                <a:latin typeface="Times New Roman" pitchFamily="18" charset="0"/>
              </a:rPr>
              <a:t>EA) </a:t>
            </a:r>
            <a:r>
              <a:rPr lang="zh-CN" altLang="en-US" sz="2800" b="1">
                <a:solidFill>
                  <a:schemeClr val="tx1"/>
                </a:solidFill>
                <a:latin typeface="Times New Roman" pitchFamily="18" charset="0"/>
              </a:rPr>
              <a:t>。</a:t>
            </a:r>
          </a:p>
        </p:txBody>
      </p:sp>
      <p:sp>
        <p:nvSpPr>
          <p:cNvPr id="49160" name="Rectangle 8"/>
          <p:cNvSpPr>
            <a:spLocks noChangeArrowheads="1"/>
          </p:cNvSpPr>
          <p:nvPr/>
        </p:nvSpPr>
        <p:spPr bwMode="auto">
          <a:xfrm>
            <a:off x="611188" y="1541463"/>
            <a:ext cx="19621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a:solidFill>
                  <a:srgbClr val="FF3300"/>
                </a:solidFill>
                <a:latin typeface="黑体" pitchFamily="2" charset="-122"/>
                <a:ea typeface="黑体" pitchFamily="2" charset="-122"/>
              </a:rPr>
              <a:t>指令指示器</a:t>
            </a:r>
          </a:p>
        </p:txBody>
      </p:sp>
      <p:sp>
        <p:nvSpPr>
          <p:cNvPr id="174090" name="Rectangle 10"/>
          <p:cNvSpPr>
            <a:spLocks noChangeArrowheads="1"/>
          </p:cNvSpPr>
          <p:nvPr/>
        </p:nvSpPr>
        <p:spPr bwMode="auto">
          <a:xfrm>
            <a:off x="611188" y="4581525"/>
            <a:ext cx="80645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 typeface="Wingdings" pitchFamily="2" charset="2"/>
              <a:buChar char="n"/>
            </a:pPr>
            <a:r>
              <a:rPr lang="en-US" altLang="zh-CN" sz="2800" b="1" dirty="0">
                <a:solidFill>
                  <a:schemeClr val="tx1"/>
                </a:solidFill>
                <a:latin typeface="Times New Roman" pitchFamily="18" charset="0"/>
              </a:rPr>
              <a:t> EIP/IP</a:t>
            </a:r>
            <a:r>
              <a:rPr lang="zh-CN" altLang="en-US" sz="2800" b="1" dirty="0">
                <a:solidFill>
                  <a:schemeClr val="tx1"/>
                </a:solidFill>
                <a:latin typeface="Times New Roman" pitchFamily="18" charset="0"/>
              </a:rPr>
              <a:t>的值由微处理器硬件</a:t>
            </a:r>
            <a:r>
              <a:rPr lang="zh-CN" altLang="en-US" sz="2800" b="1" dirty="0">
                <a:solidFill>
                  <a:srgbClr val="FF3300"/>
                </a:solidFill>
                <a:latin typeface="Times New Roman" pitchFamily="18" charset="0"/>
              </a:rPr>
              <a:t>自动</a:t>
            </a:r>
            <a:r>
              <a:rPr lang="zh-CN" altLang="en-US" sz="2800" b="1" dirty="0">
                <a:solidFill>
                  <a:schemeClr val="tx1"/>
                </a:solidFill>
                <a:latin typeface="Times New Roman" pitchFamily="18" charset="0"/>
              </a:rPr>
              <a:t>设置</a:t>
            </a:r>
          </a:p>
          <a:p>
            <a:pPr>
              <a:buFont typeface="Wingdings" pitchFamily="2" charset="2"/>
              <a:buChar char="n"/>
            </a:pPr>
            <a:r>
              <a:rPr lang="zh-CN" altLang="en-US" sz="2800" b="1" dirty="0">
                <a:solidFill>
                  <a:schemeClr val="tx1"/>
                </a:solidFill>
                <a:latin typeface="Times New Roman" pitchFamily="18" charset="0"/>
              </a:rPr>
              <a:t> 不能由指令直接访问</a:t>
            </a:r>
          </a:p>
          <a:p>
            <a:pPr>
              <a:buFont typeface="Wingdings" pitchFamily="2" charset="2"/>
              <a:buChar char="n"/>
            </a:pPr>
            <a:r>
              <a:rPr lang="zh-CN" altLang="en-US" sz="2800" b="1" dirty="0">
                <a:solidFill>
                  <a:schemeClr val="tx1"/>
                </a:solidFill>
                <a:latin typeface="Times New Roman" pitchFamily="18" charset="0"/>
              </a:rPr>
              <a:t> 执行转移指令、子程序调用指令等可使其改变</a:t>
            </a:r>
          </a:p>
        </p:txBody>
      </p:sp>
      <p:sp>
        <p:nvSpPr>
          <p:cNvPr id="11" name="Text Box 2">
            <a:extLst>
              <a:ext uri="{FF2B5EF4-FFF2-40B4-BE49-F238E27FC236}">
                <a16:creationId xmlns:a16="http://schemas.microsoft.com/office/drawing/2014/main" id="{E90710BE-7486-4E25-9189-25A19487D92A}"/>
              </a:ext>
            </a:extLst>
          </p:cNvPr>
          <p:cNvSpPr txBox="1">
            <a:spLocks noChangeArrowheads="1"/>
          </p:cNvSpPr>
          <p:nvPr/>
        </p:nvSpPr>
        <p:spPr bwMode="auto">
          <a:xfrm>
            <a:off x="755650" y="188913"/>
            <a:ext cx="691269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3600" b="1" dirty="0">
                <a:solidFill>
                  <a:schemeClr val="bg1"/>
                </a:solidFill>
                <a:latin typeface="Times New Roman" pitchFamily="18" charset="0"/>
              </a:rPr>
              <a:t>2.5 </a:t>
            </a:r>
            <a:r>
              <a:rPr lang="zh-CN" altLang="en-US" sz="3600" b="1" dirty="0">
                <a:solidFill>
                  <a:schemeClr val="bg1"/>
                </a:solidFill>
                <a:latin typeface="Times New Roman" pitchFamily="18" charset="0"/>
              </a:rPr>
              <a:t>指令预取部件和指令译码部件</a:t>
            </a:r>
          </a:p>
        </p:txBody>
      </p:sp>
    </p:spTree>
    <p:custDataLst>
      <p:tags r:id="rId1"/>
    </p:custData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1" presetClass="entr" presetSubtype="0" fill="hold" grpId="0" nodeType="clickEffect">
                                  <p:stCondLst>
                                    <p:cond delay="0"/>
                                  </p:stCondLst>
                                  <p:childTnLst>
                                    <p:set>
                                      <p:cBhvr>
                                        <p:cTn id="6" dur="1" fill="hold">
                                          <p:stCondLst>
                                            <p:cond delay="0"/>
                                          </p:stCondLst>
                                        </p:cTn>
                                        <p:tgtEl>
                                          <p:spTgt spid="174087"/>
                                        </p:tgtEl>
                                        <p:attrNameLst>
                                          <p:attrName>style.visibility</p:attrName>
                                        </p:attrNameLst>
                                      </p:cBhvr>
                                      <p:to>
                                        <p:strVal val="visible"/>
                                      </p:to>
                                    </p:set>
                                    <p:animEffect transition="in" filter="fade">
                                      <p:cBhvr>
                                        <p:cTn id="7" dur="385" decel="100000"/>
                                        <p:tgtEl>
                                          <p:spTgt spid="174087"/>
                                        </p:tgtEl>
                                      </p:cBhvr>
                                    </p:animEffect>
                                    <p:animScale>
                                      <p:cBhvr>
                                        <p:cTn id="8" dur="385" decel="100000"/>
                                        <p:tgtEl>
                                          <p:spTgt spid="174087"/>
                                        </p:tgtEl>
                                      </p:cBhvr>
                                      <p:from x="10000" y="10000"/>
                                      <p:to x="200000" y="450000"/>
                                    </p:animScale>
                                    <p:animScale>
                                      <p:cBhvr>
                                        <p:cTn id="9" dur="615" accel="100000" fill="hold">
                                          <p:stCondLst>
                                            <p:cond delay="385"/>
                                          </p:stCondLst>
                                        </p:cTn>
                                        <p:tgtEl>
                                          <p:spTgt spid="174087"/>
                                        </p:tgtEl>
                                      </p:cBhvr>
                                      <p:from x="200000" y="450000"/>
                                      <p:to x="100000" y="100000"/>
                                    </p:animScale>
                                    <p:set>
                                      <p:cBhvr>
                                        <p:cTn id="10" dur="385" fill="hold"/>
                                        <p:tgtEl>
                                          <p:spTgt spid="174087"/>
                                        </p:tgtEl>
                                        <p:attrNameLst>
                                          <p:attrName>ppt_x</p:attrName>
                                        </p:attrNameLst>
                                      </p:cBhvr>
                                      <p:to>
                                        <p:strVal val="(0.5)"/>
                                      </p:to>
                                    </p:set>
                                    <p:anim from="(0.5)" to="(#ppt_x)" calcmode="lin" valueType="num">
                                      <p:cBhvr>
                                        <p:cTn id="11" dur="615" accel="100000" fill="hold">
                                          <p:stCondLst>
                                            <p:cond delay="385"/>
                                          </p:stCondLst>
                                        </p:cTn>
                                        <p:tgtEl>
                                          <p:spTgt spid="174087"/>
                                        </p:tgtEl>
                                        <p:attrNameLst>
                                          <p:attrName>ppt_x</p:attrName>
                                        </p:attrNameLst>
                                      </p:cBhvr>
                                    </p:anim>
                                    <p:set>
                                      <p:cBhvr>
                                        <p:cTn id="12" dur="385" fill="hold"/>
                                        <p:tgtEl>
                                          <p:spTgt spid="174087"/>
                                        </p:tgtEl>
                                        <p:attrNameLst>
                                          <p:attrName>ppt_y</p:attrName>
                                        </p:attrNameLst>
                                      </p:cBhvr>
                                      <p:to>
                                        <p:strVal val="(#ppt_y+0.4)"/>
                                      </p:to>
                                    </p:set>
                                    <p:anim from="(#ppt_y+0.4)" to="(#ppt_y)" calcmode="lin" valueType="num">
                                      <p:cBhvr>
                                        <p:cTn id="13" dur="615" accel="100000" fill="hold">
                                          <p:stCondLst>
                                            <p:cond delay="385"/>
                                          </p:stCondLst>
                                        </p:cTn>
                                        <p:tgtEl>
                                          <p:spTgt spid="174087"/>
                                        </p:tgtEl>
                                        <p:attrNameLst>
                                          <p:attrName>ppt_y</p:attrName>
                                        </p:attrNameLst>
                                      </p:cBhvr>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174090"/>
                                        </p:tgtEl>
                                        <p:attrNameLst>
                                          <p:attrName>style.visibility</p:attrName>
                                        </p:attrNameLst>
                                      </p:cBhvr>
                                      <p:to>
                                        <p:strVal val="visible"/>
                                      </p:to>
                                    </p:set>
                                    <p:animEffect transition="in" filter="box(in)">
                                      <p:cBhvr>
                                        <p:cTn id="18" dur="500"/>
                                        <p:tgtEl>
                                          <p:spTgt spid="1740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7" grpId="0"/>
      <p:bldP spid="17409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921C2C4-C0F8-603C-8F1E-692E105829E6}"/>
              </a:ext>
            </a:extLst>
          </p:cNvPr>
          <p:cNvSpPr txBox="1">
            <a:spLocks noChangeArrowheads="1"/>
          </p:cNvSpPr>
          <p:nvPr/>
        </p:nvSpPr>
        <p:spPr>
          <a:xfrm>
            <a:off x="827584" y="260648"/>
            <a:ext cx="8807450" cy="528637"/>
          </a:xfrm>
          <a:prstGeom prst="rect">
            <a:avLst/>
          </a:prstGeom>
        </p:spPr>
        <p:txBody>
          <a:bodyPr/>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itchFamily="34" charset="0"/>
                <a:ea typeface="黑体" pitchFamily="2" charset="-122"/>
              </a:defRPr>
            </a:lvl2pPr>
            <a:lvl3pPr algn="l" rtl="0" eaLnBrk="0" fontAlgn="base" hangingPunct="0">
              <a:spcBef>
                <a:spcPct val="0"/>
              </a:spcBef>
              <a:spcAft>
                <a:spcPct val="0"/>
              </a:spcAft>
              <a:defRPr kumimoji="1" sz="4400">
                <a:solidFill>
                  <a:schemeClr val="tx2"/>
                </a:solidFill>
                <a:latin typeface="Tahoma" pitchFamily="34" charset="0"/>
                <a:ea typeface="黑体" pitchFamily="2" charset="-122"/>
              </a:defRPr>
            </a:lvl3pPr>
            <a:lvl4pPr algn="l" rtl="0" eaLnBrk="0" fontAlgn="base" hangingPunct="0">
              <a:spcBef>
                <a:spcPct val="0"/>
              </a:spcBef>
              <a:spcAft>
                <a:spcPct val="0"/>
              </a:spcAft>
              <a:defRPr kumimoji="1" sz="4400">
                <a:solidFill>
                  <a:schemeClr val="tx2"/>
                </a:solidFill>
                <a:latin typeface="Tahoma" pitchFamily="34" charset="0"/>
                <a:ea typeface="黑体" pitchFamily="2" charset="-122"/>
              </a:defRPr>
            </a:lvl4pPr>
            <a:lvl5pPr algn="l" rtl="0" eaLnBrk="0" fontAlgn="base" hangingPunct="0">
              <a:spcBef>
                <a:spcPct val="0"/>
              </a:spcBef>
              <a:spcAft>
                <a:spcPct val="0"/>
              </a:spcAft>
              <a:defRPr kumimoji="1" sz="4400">
                <a:solidFill>
                  <a:schemeClr val="tx2"/>
                </a:solidFill>
                <a:latin typeface="Tahoma" pitchFamily="34" charset="0"/>
                <a:ea typeface="黑体" pitchFamily="2" charset="-122"/>
              </a:defRPr>
            </a:lvl5pPr>
            <a:lvl6pPr marL="457200" algn="l" rtl="0" fontAlgn="base">
              <a:spcBef>
                <a:spcPct val="0"/>
              </a:spcBef>
              <a:spcAft>
                <a:spcPct val="0"/>
              </a:spcAft>
              <a:defRPr kumimoji="1" sz="4400">
                <a:solidFill>
                  <a:schemeClr val="tx2"/>
                </a:solidFill>
                <a:latin typeface="Tahoma" pitchFamily="34" charset="0"/>
                <a:ea typeface="黑体" pitchFamily="2" charset="-122"/>
              </a:defRPr>
            </a:lvl6pPr>
            <a:lvl7pPr marL="914400" algn="l" rtl="0" fontAlgn="base">
              <a:spcBef>
                <a:spcPct val="0"/>
              </a:spcBef>
              <a:spcAft>
                <a:spcPct val="0"/>
              </a:spcAft>
              <a:defRPr kumimoji="1" sz="4400">
                <a:solidFill>
                  <a:schemeClr val="tx2"/>
                </a:solidFill>
                <a:latin typeface="Tahoma" pitchFamily="34" charset="0"/>
                <a:ea typeface="黑体" pitchFamily="2" charset="-122"/>
              </a:defRPr>
            </a:lvl7pPr>
            <a:lvl8pPr marL="1371600" algn="l" rtl="0" fontAlgn="base">
              <a:spcBef>
                <a:spcPct val="0"/>
              </a:spcBef>
              <a:spcAft>
                <a:spcPct val="0"/>
              </a:spcAft>
              <a:defRPr kumimoji="1" sz="4400">
                <a:solidFill>
                  <a:schemeClr val="tx2"/>
                </a:solidFill>
                <a:latin typeface="Tahoma" pitchFamily="34" charset="0"/>
                <a:ea typeface="黑体" pitchFamily="2" charset="-122"/>
              </a:defRPr>
            </a:lvl8pPr>
            <a:lvl9pPr marL="1828800" algn="l" rtl="0" fontAlgn="base">
              <a:spcBef>
                <a:spcPct val="0"/>
              </a:spcBef>
              <a:spcAft>
                <a:spcPct val="0"/>
              </a:spcAft>
              <a:defRPr kumimoji="1" sz="4400">
                <a:solidFill>
                  <a:schemeClr val="tx2"/>
                </a:solidFill>
                <a:latin typeface="Tahoma" pitchFamily="34" charset="0"/>
                <a:ea typeface="黑体" pitchFamily="2" charset="-122"/>
              </a:defRPr>
            </a:lvl9pPr>
          </a:lstStyle>
          <a:p>
            <a:r>
              <a:rPr lang="zh-CN" altLang="en-US" sz="3600" b="1" dirty="0">
                <a:solidFill>
                  <a:schemeClr val="bg1"/>
                </a:solidFill>
                <a:latin typeface="Times New Roman" pitchFamily="18" charset="0"/>
                <a:ea typeface="华文新魏" pitchFamily="2" charset="-122"/>
                <a:cs typeface="+mn-cs"/>
              </a:rPr>
              <a:t>指令流水线的基本概念</a:t>
            </a:r>
          </a:p>
        </p:txBody>
      </p:sp>
      <p:sp>
        <p:nvSpPr>
          <p:cNvPr id="3" name="Rectangle 3">
            <a:extLst>
              <a:ext uri="{FF2B5EF4-FFF2-40B4-BE49-F238E27FC236}">
                <a16:creationId xmlns:a16="http://schemas.microsoft.com/office/drawing/2014/main" id="{DDEA1D6C-D325-08EE-AFD2-60F14E686F74}"/>
              </a:ext>
            </a:extLst>
          </p:cNvPr>
          <p:cNvSpPr txBox="1">
            <a:spLocks noChangeArrowheads="1"/>
          </p:cNvSpPr>
          <p:nvPr/>
        </p:nvSpPr>
        <p:spPr>
          <a:xfrm>
            <a:off x="539552" y="1556792"/>
            <a:ext cx="7624142" cy="3960440"/>
          </a:xfrm>
          <a:prstGeom prst="rect">
            <a:avLst/>
          </a:prstGeom>
        </p:spPr>
        <p:txBody>
          <a:bodyPr/>
          <a:lstStyle>
            <a:lvl1pPr marL="342900" indent="-342900" algn="l" rtl="0" eaLnBrk="0" fontAlgn="base" hangingPunct="0">
              <a:spcBef>
                <a:spcPct val="20000"/>
              </a:spcBef>
              <a:spcAft>
                <a:spcPct val="0"/>
              </a:spcAft>
              <a:buClr>
                <a:schemeClr val="hlink"/>
              </a:buClr>
              <a:buSzPct val="110000"/>
              <a:buFont typeface="Wingdings" pitchFamily="2" charset="2"/>
              <a:buBlip>
                <a:blip r:embed="rId3"/>
              </a:buBlip>
              <a:defRPr kumimoji="1" sz="3200">
                <a:solidFill>
                  <a:srgbClr val="000066"/>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itchFamily="2" charset="2"/>
              <a:buChar char="n"/>
              <a:defRPr kumimoji="1" sz="2800">
                <a:solidFill>
                  <a:srgbClr val="000066"/>
                </a:solidFill>
                <a:latin typeface="+mn-lt"/>
                <a:ea typeface="宋体" pitchFamily="2" charset="-122"/>
              </a:defRPr>
            </a:lvl2pPr>
            <a:lvl3pPr marL="1143000" indent="-228600" algn="l" rtl="0" eaLnBrk="0" fontAlgn="base" hangingPunct="0">
              <a:spcBef>
                <a:spcPct val="20000"/>
              </a:spcBef>
              <a:spcAft>
                <a:spcPct val="0"/>
              </a:spcAft>
              <a:buClr>
                <a:schemeClr val="hlink"/>
              </a:buClr>
              <a:buSzPct val="95000"/>
              <a:buFont typeface="Wingdings" pitchFamily="2" charset="2"/>
              <a:buChar char="w"/>
              <a:defRPr kumimoji="1" sz="2400">
                <a:solidFill>
                  <a:srgbClr val="000066"/>
                </a:solidFill>
                <a:latin typeface="+mn-lt"/>
                <a:ea typeface="宋体" pitchFamily="2" charset="-122"/>
              </a:defRPr>
            </a:lvl3pPr>
            <a:lvl4pPr marL="1600200" indent="-228600" algn="l" rtl="0" eaLnBrk="0" fontAlgn="base" hangingPunct="0">
              <a:spcBef>
                <a:spcPct val="20000"/>
              </a:spcBef>
              <a:spcAft>
                <a:spcPct val="0"/>
              </a:spcAft>
              <a:buClr>
                <a:schemeClr val="tx1"/>
              </a:buClr>
              <a:buSzPct val="65000"/>
              <a:buFont typeface="Wingdings" pitchFamily="2" charset="2"/>
              <a:buChar char="n"/>
              <a:defRPr kumimoji="1" sz="2000">
                <a:solidFill>
                  <a:srgbClr val="000066"/>
                </a:solidFill>
                <a:latin typeface="+mn-lt"/>
                <a:ea typeface="宋体" pitchFamily="2" charset="-122"/>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kumimoji="1" sz="2000">
                <a:solidFill>
                  <a:srgbClr val="000066"/>
                </a:solidFill>
                <a:latin typeface="+mn-lt"/>
                <a:ea typeface="宋体" pitchFamily="2" charset="-122"/>
              </a:defRPr>
            </a:lvl5pPr>
            <a:lvl6pPr marL="2514600" indent="-228600" algn="l" rtl="0" fontAlgn="base">
              <a:spcBef>
                <a:spcPct val="20000"/>
              </a:spcBef>
              <a:spcAft>
                <a:spcPct val="0"/>
              </a:spcAft>
              <a:buClr>
                <a:schemeClr val="hlink"/>
              </a:buClr>
              <a:buSzPct val="60000"/>
              <a:buFont typeface="Wingdings" pitchFamily="2" charset="2"/>
              <a:buChar char="n"/>
              <a:defRPr kumimoji="1" sz="2000">
                <a:solidFill>
                  <a:srgbClr val="000066"/>
                </a:solidFill>
                <a:latin typeface="+mn-lt"/>
                <a:ea typeface="宋体" pitchFamily="2" charset="-122"/>
              </a:defRPr>
            </a:lvl6pPr>
            <a:lvl7pPr marL="2971800" indent="-228600" algn="l" rtl="0" fontAlgn="base">
              <a:spcBef>
                <a:spcPct val="20000"/>
              </a:spcBef>
              <a:spcAft>
                <a:spcPct val="0"/>
              </a:spcAft>
              <a:buClr>
                <a:schemeClr val="hlink"/>
              </a:buClr>
              <a:buSzPct val="60000"/>
              <a:buFont typeface="Wingdings" pitchFamily="2" charset="2"/>
              <a:buChar char="n"/>
              <a:defRPr kumimoji="1" sz="2000">
                <a:solidFill>
                  <a:srgbClr val="000066"/>
                </a:solidFill>
                <a:latin typeface="+mn-lt"/>
                <a:ea typeface="宋体" pitchFamily="2" charset="-122"/>
              </a:defRPr>
            </a:lvl7pPr>
            <a:lvl8pPr marL="3429000" indent="-228600" algn="l" rtl="0" fontAlgn="base">
              <a:spcBef>
                <a:spcPct val="20000"/>
              </a:spcBef>
              <a:spcAft>
                <a:spcPct val="0"/>
              </a:spcAft>
              <a:buClr>
                <a:schemeClr val="hlink"/>
              </a:buClr>
              <a:buSzPct val="60000"/>
              <a:buFont typeface="Wingdings" pitchFamily="2" charset="2"/>
              <a:buChar char="n"/>
              <a:defRPr kumimoji="1" sz="2000">
                <a:solidFill>
                  <a:srgbClr val="000066"/>
                </a:solidFill>
                <a:latin typeface="+mn-lt"/>
                <a:ea typeface="宋体" pitchFamily="2" charset="-122"/>
              </a:defRPr>
            </a:lvl8pPr>
            <a:lvl9pPr marL="3886200" indent="-228600" algn="l" rtl="0" fontAlgn="base">
              <a:spcBef>
                <a:spcPct val="20000"/>
              </a:spcBef>
              <a:spcAft>
                <a:spcPct val="0"/>
              </a:spcAft>
              <a:buClr>
                <a:schemeClr val="hlink"/>
              </a:buClr>
              <a:buSzPct val="60000"/>
              <a:buFont typeface="Wingdings" pitchFamily="2" charset="2"/>
              <a:buChar char="n"/>
              <a:defRPr kumimoji="1" sz="2000">
                <a:solidFill>
                  <a:srgbClr val="000066"/>
                </a:solidFill>
                <a:latin typeface="+mn-lt"/>
                <a:ea typeface="宋体" pitchFamily="2" charset="-122"/>
              </a:defRPr>
            </a:lvl9pPr>
          </a:lstStyle>
          <a:p>
            <a:pPr>
              <a:lnSpc>
                <a:spcPct val="150000"/>
              </a:lnSpc>
            </a:pPr>
            <a:r>
              <a:rPr lang="zh-CN" altLang="en-US" sz="2400" b="1" dirty="0">
                <a:solidFill>
                  <a:schemeClr val="tx1"/>
                </a:solidFill>
                <a:latin typeface="Times New Roman" pitchFamily="18" charset="0"/>
                <a:ea typeface="华文新魏" pitchFamily="2" charset="-122"/>
              </a:rPr>
              <a:t>五段流水线</a:t>
            </a:r>
          </a:p>
          <a:p>
            <a:pPr>
              <a:lnSpc>
                <a:spcPct val="150000"/>
              </a:lnSpc>
              <a:buFontTx/>
              <a:buNone/>
            </a:pPr>
            <a:r>
              <a:rPr lang="zh-CN" altLang="en-US" sz="2400" b="1" dirty="0">
                <a:solidFill>
                  <a:schemeClr val="tx1"/>
                </a:solidFill>
                <a:latin typeface="Times New Roman" pitchFamily="18" charset="0"/>
                <a:ea typeface="华文新魏" pitchFamily="2" charset="-122"/>
              </a:rPr>
              <a:t>  </a:t>
            </a:r>
            <a:r>
              <a:rPr lang="zh-CN" altLang="en-US" sz="2400" b="1" dirty="0">
                <a:solidFill>
                  <a:srgbClr val="FF0000"/>
                </a:solidFill>
                <a:latin typeface="Times New Roman" pitchFamily="18" charset="0"/>
                <a:ea typeface="华文新魏" pitchFamily="2" charset="-122"/>
              </a:rPr>
              <a:t>取指令</a:t>
            </a:r>
            <a:r>
              <a:rPr lang="en-US" altLang="zh-CN" sz="2400" b="1" dirty="0">
                <a:solidFill>
                  <a:schemeClr val="tx1"/>
                </a:solidFill>
                <a:latin typeface="Times New Roman" pitchFamily="18" charset="0"/>
                <a:ea typeface="华文新魏" pitchFamily="2" charset="-122"/>
              </a:rPr>
              <a:t>(IF)</a:t>
            </a:r>
            <a:r>
              <a:rPr lang="zh-CN" altLang="en-US" sz="2400" b="1" dirty="0">
                <a:solidFill>
                  <a:schemeClr val="tx1"/>
                </a:solidFill>
                <a:latin typeface="Times New Roman" pitchFamily="18" charset="0"/>
                <a:ea typeface="华文新魏" pitchFamily="2" charset="-122"/>
              </a:rPr>
              <a:t>：根据</a:t>
            </a:r>
            <a:r>
              <a:rPr lang="en-US" altLang="zh-CN" sz="2400" b="1" dirty="0">
                <a:solidFill>
                  <a:schemeClr val="tx1"/>
                </a:solidFill>
                <a:latin typeface="Times New Roman" pitchFamily="18" charset="0"/>
                <a:ea typeface="华文新魏" pitchFamily="2" charset="-122"/>
              </a:rPr>
              <a:t>PC</a:t>
            </a:r>
            <a:r>
              <a:rPr lang="zh-CN" altLang="en-US" sz="2400" b="1" dirty="0">
                <a:solidFill>
                  <a:schemeClr val="tx1"/>
                </a:solidFill>
                <a:latin typeface="Times New Roman" pitchFamily="18" charset="0"/>
                <a:ea typeface="华文新魏" pitchFamily="2" charset="-122"/>
              </a:rPr>
              <a:t>的值从存储器取出指令。</a:t>
            </a:r>
          </a:p>
          <a:p>
            <a:pPr>
              <a:lnSpc>
                <a:spcPct val="150000"/>
              </a:lnSpc>
              <a:buFontTx/>
              <a:buNone/>
            </a:pPr>
            <a:r>
              <a:rPr lang="zh-CN" altLang="en-US" sz="2400" b="1" dirty="0">
                <a:solidFill>
                  <a:schemeClr val="tx1"/>
                </a:solidFill>
                <a:latin typeface="Times New Roman" pitchFamily="18" charset="0"/>
                <a:ea typeface="华文新魏" pitchFamily="2" charset="-122"/>
              </a:rPr>
              <a:t>  </a:t>
            </a:r>
            <a:r>
              <a:rPr lang="zh-CN" altLang="en-US" sz="2400" b="1" dirty="0">
                <a:solidFill>
                  <a:srgbClr val="FF0000"/>
                </a:solidFill>
                <a:latin typeface="Times New Roman" pitchFamily="18" charset="0"/>
                <a:ea typeface="华文新魏" pitchFamily="2" charset="-122"/>
              </a:rPr>
              <a:t>指令译码</a:t>
            </a:r>
            <a:r>
              <a:rPr lang="en-US" altLang="zh-CN" sz="2400" b="1" dirty="0">
                <a:solidFill>
                  <a:schemeClr val="tx1"/>
                </a:solidFill>
                <a:latin typeface="Times New Roman" pitchFamily="18" charset="0"/>
                <a:ea typeface="华文新魏" pitchFamily="2" charset="-122"/>
              </a:rPr>
              <a:t>(ID)</a:t>
            </a:r>
            <a:r>
              <a:rPr lang="zh-CN" altLang="en-US" sz="2400" b="1" dirty="0">
                <a:solidFill>
                  <a:schemeClr val="tx1"/>
                </a:solidFill>
                <a:latin typeface="Times New Roman" pitchFamily="18" charset="0"/>
                <a:ea typeface="华文新魏" pitchFamily="2" charset="-122"/>
              </a:rPr>
              <a:t>：产生指令执行所需的控制信号。</a:t>
            </a:r>
          </a:p>
          <a:p>
            <a:pPr>
              <a:lnSpc>
                <a:spcPct val="150000"/>
              </a:lnSpc>
              <a:buFontTx/>
              <a:buNone/>
            </a:pPr>
            <a:r>
              <a:rPr lang="zh-CN" altLang="en-US" sz="2400" b="1" dirty="0">
                <a:solidFill>
                  <a:schemeClr val="tx1"/>
                </a:solidFill>
                <a:latin typeface="Times New Roman" pitchFamily="18" charset="0"/>
                <a:ea typeface="华文新魏" pitchFamily="2" charset="-122"/>
              </a:rPr>
              <a:t>  </a:t>
            </a:r>
            <a:r>
              <a:rPr lang="zh-CN" altLang="en-US" sz="2400" b="1" dirty="0">
                <a:solidFill>
                  <a:srgbClr val="FF0000"/>
                </a:solidFill>
                <a:latin typeface="Times New Roman" pitchFamily="18" charset="0"/>
                <a:ea typeface="华文新魏" pitchFamily="2" charset="-122"/>
              </a:rPr>
              <a:t>取操作数</a:t>
            </a:r>
            <a:r>
              <a:rPr lang="en-US" altLang="zh-CN" sz="2400" b="1" dirty="0">
                <a:solidFill>
                  <a:schemeClr val="tx1"/>
                </a:solidFill>
                <a:latin typeface="Times New Roman" pitchFamily="18" charset="0"/>
                <a:ea typeface="华文新魏" pitchFamily="2" charset="-122"/>
              </a:rPr>
              <a:t>(OF)</a:t>
            </a:r>
            <a:r>
              <a:rPr lang="zh-CN" altLang="en-US" sz="2400" b="1" dirty="0">
                <a:solidFill>
                  <a:schemeClr val="tx1"/>
                </a:solidFill>
                <a:latin typeface="Times New Roman" pitchFamily="18" charset="0"/>
                <a:ea typeface="华文新魏" pitchFamily="2" charset="-122"/>
              </a:rPr>
              <a:t>：读取存储器操作数或寄存器操作数。</a:t>
            </a:r>
          </a:p>
          <a:p>
            <a:pPr>
              <a:lnSpc>
                <a:spcPct val="150000"/>
              </a:lnSpc>
              <a:buFontTx/>
              <a:buNone/>
            </a:pPr>
            <a:r>
              <a:rPr lang="zh-CN" altLang="en-US" sz="2400" b="1" dirty="0">
                <a:solidFill>
                  <a:schemeClr val="tx1"/>
                </a:solidFill>
                <a:latin typeface="Times New Roman" pitchFamily="18" charset="0"/>
                <a:ea typeface="华文新魏" pitchFamily="2" charset="-122"/>
              </a:rPr>
              <a:t>  </a:t>
            </a:r>
            <a:r>
              <a:rPr lang="zh-CN" altLang="en-US" sz="2400" b="1" dirty="0">
                <a:solidFill>
                  <a:srgbClr val="FF0000"/>
                </a:solidFill>
                <a:latin typeface="Times New Roman" pitchFamily="18" charset="0"/>
                <a:ea typeface="华文新魏" pitchFamily="2" charset="-122"/>
              </a:rPr>
              <a:t>执行</a:t>
            </a:r>
            <a:r>
              <a:rPr lang="en-US" altLang="zh-CN" sz="2400" b="1" dirty="0">
                <a:solidFill>
                  <a:schemeClr val="tx1"/>
                </a:solidFill>
                <a:latin typeface="Times New Roman" pitchFamily="18" charset="0"/>
                <a:ea typeface="华文新魏" pitchFamily="2" charset="-122"/>
              </a:rPr>
              <a:t>(EX)</a:t>
            </a:r>
            <a:r>
              <a:rPr lang="zh-CN" altLang="en-US" sz="2400" b="1" dirty="0">
                <a:solidFill>
                  <a:schemeClr val="tx1"/>
                </a:solidFill>
                <a:latin typeface="Times New Roman" pitchFamily="18" charset="0"/>
                <a:ea typeface="华文新魏" pitchFamily="2" charset="-122"/>
              </a:rPr>
              <a:t>：对操作数完成指定操作。</a:t>
            </a:r>
          </a:p>
          <a:p>
            <a:pPr>
              <a:lnSpc>
                <a:spcPct val="150000"/>
              </a:lnSpc>
              <a:buFontTx/>
              <a:buNone/>
            </a:pPr>
            <a:r>
              <a:rPr lang="zh-CN" altLang="en-US" sz="2400" b="1" dirty="0">
                <a:solidFill>
                  <a:schemeClr val="tx1"/>
                </a:solidFill>
                <a:latin typeface="Times New Roman" pitchFamily="18" charset="0"/>
                <a:ea typeface="华文新魏" pitchFamily="2" charset="-122"/>
              </a:rPr>
              <a:t>  </a:t>
            </a:r>
            <a:r>
              <a:rPr lang="zh-CN" altLang="en-US" sz="2400" b="1" dirty="0">
                <a:solidFill>
                  <a:srgbClr val="FF0000"/>
                </a:solidFill>
                <a:latin typeface="Times New Roman" pitchFamily="18" charset="0"/>
                <a:ea typeface="华文新魏" pitchFamily="2" charset="-122"/>
              </a:rPr>
              <a:t>写回</a:t>
            </a:r>
            <a:r>
              <a:rPr lang="en-US" altLang="zh-CN" sz="2400" b="1" dirty="0">
                <a:solidFill>
                  <a:schemeClr val="tx1"/>
                </a:solidFill>
                <a:latin typeface="Times New Roman" pitchFamily="18" charset="0"/>
                <a:ea typeface="华文新魏" pitchFamily="2" charset="-122"/>
              </a:rPr>
              <a:t>(WB)</a:t>
            </a:r>
            <a:r>
              <a:rPr lang="zh-CN" altLang="en-US" sz="2400" b="1" dirty="0">
                <a:solidFill>
                  <a:schemeClr val="tx1"/>
                </a:solidFill>
                <a:latin typeface="Times New Roman" pitchFamily="18" charset="0"/>
                <a:ea typeface="华文新魏" pitchFamily="2" charset="-122"/>
              </a:rPr>
              <a:t>：将操作结果写入存储器或寄存器。</a:t>
            </a:r>
          </a:p>
        </p:txBody>
      </p:sp>
    </p:spTree>
    <p:custDataLst>
      <p:tags r:id="rId1"/>
    </p:custDataLst>
    <p:extLst>
      <p:ext uri="{BB962C8B-B14F-4D97-AF65-F5344CB8AC3E}">
        <p14:creationId xmlns:p14="http://schemas.microsoft.com/office/powerpoint/2010/main" val="37098955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921C2C4-C0F8-603C-8F1E-692E105829E6}"/>
              </a:ext>
            </a:extLst>
          </p:cNvPr>
          <p:cNvSpPr txBox="1">
            <a:spLocks noChangeArrowheads="1"/>
          </p:cNvSpPr>
          <p:nvPr/>
        </p:nvSpPr>
        <p:spPr>
          <a:xfrm>
            <a:off x="827584" y="260648"/>
            <a:ext cx="8807450" cy="528637"/>
          </a:xfrm>
          <a:prstGeom prst="rect">
            <a:avLst/>
          </a:prstGeom>
        </p:spPr>
        <p:txBody>
          <a:bodyPr/>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itchFamily="34" charset="0"/>
                <a:ea typeface="黑体" pitchFamily="2" charset="-122"/>
              </a:defRPr>
            </a:lvl2pPr>
            <a:lvl3pPr algn="l" rtl="0" eaLnBrk="0" fontAlgn="base" hangingPunct="0">
              <a:spcBef>
                <a:spcPct val="0"/>
              </a:spcBef>
              <a:spcAft>
                <a:spcPct val="0"/>
              </a:spcAft>
              <a:defRPr kumimoji="1" sz="4400">
                <a:solidFill>
                  <a:schemeClr val="tx2"/>
                </a:solidFill>
                <a:latin typeface="Tahoma" pitchFamily="34" charset="0"/>
                <a:ea typeface="黑体" pitchFamily="2" charset="-122"/>
              </a:defRPr>
            </a:lvl3pPr>
            <a:lvl4pPr algn="l" rtl="0" eaLnBrk="0" fontAlgn="base" hangingPunct="0">
              <a:spcBef>
                <a:spcPct val="0"/>
              </a:spcBef>
              <a:spcAft>
                <a:spcPct val="0"/>
              </a:spcAft>
              <a:defRPr kumimoji="1" sz="4400">
                <a:solidFill>
                  <a:schemeClr val="tx2"/>
                </a:solidFill>
                <a:latin typeface="Tahoma" pitchFamily="34" charset="0"/>
                <a:ea typeface="黑体" pitchFamily="2" charset="-122"/>
              </a:defRPr>
            </a:lvl4pPr>
            <a:lvl5pPr algn="l" rtl="0" eaLnBrk="0" fontAlgn="base" hangingPunct="0">
              <a:spcBef>
                <a:spcPct val="0"/>
              </a:spcBef>
              <a:spcAft>
                <a:spcPct val="0"/>
              </a:spcAft>
              <a:defRPr kumimoji="1" sz="4400">
                <a:solidFill>
                  <a:schemeClr val="tx2"/>
                </a:solidFill>
                <a:latin typeface="Tahoma" pitchFamily="34" charset="0"/>
                <a:ea typeface="黑体" pitchFamily="2" charset="-122"/>
              </a:defRPr>
            </a:lvl5pPr>
            <a:lvl6pPr marL="457200" algn="l" rtl="0" fontAlgn="base">
              <a:spcBef>
                <a:spcPct val="0"/>
              </a:spcBef>
              <a:spcAft>
                <a:spcPct val="0"/>
              </a:spcAft>
              <a:defRPr kumimoji="1" sz="4400">
                <a:solidFill>
                  <a:schemeClr val="tx2"/>
                </a:solidFill>
                <a:latin typeface="Tahoma" pitchFamily="34" charset="0"/>
                <a:ea typeface="黑体" pitchFamily="2" charset="-122"/>
              </a:defRPr>
            </a:lvl6pPr>
            <a:lvl7pPr marL="914400" algn="l" rtl="0" fontAlgn="base">
              <a:spcBef>
                <a:spcPct val="0"/>
              </a:spcBef>
              <a:spcAft>
                <a:spcPct val="0"/>
              </a:spcAft>
              <a:defRPr kumimoji="1" sz="4400">
                <a:solidFill>
                  <a:schemeClr val="tx2"/>
                </a:solidFill>
                <a:latin typeface="Tahoma" pitchFamily="34" charset="0"/>
                <a:ea typeface="黑体" pitchFamily="2" charset="-122"/>
              </a:defRPr>
            </a:lvl7pPr>
            <a:lvl8pPr marL="1371600" algn="l" rtl="0" fontAlgn="base">
              <a:spcBef>
                <a:spcPct val="0"/>
              </a:spcBef>
              <a:spcAft>
                <a:spcPct val="0"/>
              </a:spcAft>
              <a:defRPr kumimoji="1" sz="4400">
                <a:solidFill>
                  <a:schemeClr val="tx2"/>
                </a:solidFill>
                <a:latin typeface="Tahoma" pitchFamily="34" charset="0"/>
                <a:ea typeface="黑体" pitchFamily="2" charset="-122"/>
              </a:defRPr>
            </a:lvl8pPr>
            <a:lvl9pPr marL="1828800" algn="l" rtl="0" fontAlgn="base">
              <a:spcBef>
                <a:spcPct val="0"/>
              </a:spcBef>
              <a:spcAft>
                <a:spcPct val="0"/>
              </a:spcAft>
              <a:defRPr kumimoji="1" sz="4400">
                <a:solidFill>
                  <a:schemeClr val="tx2"/>
                </a:solidFill>
                <a:latin typeface="Tahoma" pitchFamily="34" charset="0"/>
                <a:ea typeface="黑体" pitchFamily="2" charset="-122"/>
              </a:defRPr>
            </a:lvl9pPr>
          </a:lstStyle>
          <a:p>
            <a:r>
              <a:rPr lang="zh-CN" altLang="en-US" sz="3600" b="1" dirty="0">
                <a:solidFill>
                  <a:schemeClr val="bg1"/>
                </a:solidFill>
                <a:latin typeface="Times New Roman" pitchFamily="18" charset="0"/>
                <a:ea typeface="华文新魏" pitchFamily="2" charset="-122"/>
                <a:cs typeface="+mn-cs"/>
              </a:rPr>
              <a:t>指令流水线的基本概念</a:t>
            </a:r>
          </a:p>
        </p:txBody>
      </p:sp>
      <p:pic>
        <p:nvPicPr>
          <p:cNvPr id="4" name="Picture 4">
            <a:extLst>
              <a:ext uri="{FF2B5EF4-FFF2-40B4-BE49-F238E27FC236}">
                <a16:creationId xmlns:a16="http://schemas.microsoft.com/office/drawing/2014/main" id="{07204CAB-54E5-76DA-401F-558B948110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256" y="1700808"/>
            <a:ext cx="8853488" cy="340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a:extLst>
              <a:ext uri="{FF2B5EF4-FFF2-40B4-BE49-F238E27FC236}">
                <a16:creationId xmlns:a16="http://schemas.microsoft.com/office/drawing/2014/main" id="{2F1E7795-F653-EB6F-F062-AE922136E413}"/>
              </a:ext>
            </a:extLst>
          </p:cNvPr>
          <p:cNvSpPr txBox="1">
            <a:spLocks noChangeArrowheads="1"/>
          </p:cNvSpPr>
          <p:nvPr/>
        </p:nvSpPr>
        <p:spPr>
          <a:xfrm>
            <a:off x="611560" y="5229200"/>
            <a:ext cx="7920880" cy="1368152"/>
          </a:xfrm>
          <a:prstGeom prst="rect">
            <a:avLst/>
          </a:prstGeom>
        </p:spPr>
        <p:txBody>
          <a:bodyPr/>
          <a:lstStyle>
            <a:lvl1pPr marL="342900" indent="-342900" algn="l" rtl="0" eaLnBrk="0" fontAlgn="base" hangingPunct="0">
              <a:spcBef>
                <a:spcPct val="20000"/>
              </a:spcBef>
              <a:spcAft>
                <a:spcPct val="0"/>
              </a:spcAft>
              <a:buClr>
                <a:schemeClr val="hlink"/>
              </a:buClr>
              <a:buSzPct val="110000"/>
              <a:buFont typeface="Wingdings" pitchFamily="2" charset="2"/>
              <a:buBlip>
                <a:blip r:embed="rId5"/>
              </a:buBlip>
              <a:defRPr kumimoji="1" sz="3200">
                <a:solidFill>
                  <a:srgbClr val="000066"/>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itchFamily="2" charset="2"/>
              <a:buChar char="n"/>
              <a:defRPr kumimoji="1" sz="2800">
                <a:solidFill>
                  <a:srgbClr val="000066"/>
                </a:solidFill>
                <a:latin typeface="+mn-lt"/>
                <a:ea typeface="宋体" pitchFamily="2" charset="-122"/>
              </a:defRPr>
            </a:lvl2pPr>
            <a:lvl3pPr marL="1143000" indent="-228600" algn="l" rtl="0" eaLnBrk="0" fontAlgn="base" hangingPunct="0">
              <a:spcBef>
                <a:spcPct val="20000"/>
              </a:spcBef>
              <a:spcAft>
                <a:spcPct val="0"/>
              </a:spcAft>
              <a:buClr>
                <a:schemeClr val="hlink"/>
              </a:buClr>
              <a:buSzPct val="95000"/>
              <a:buFont typeface="Wingdings" pitchFamily="2" charset="2"/>
              <a:buChar char="w"/>
              <a:defRPr kumimoji="1" sz="2400">
                <a:solidFill>
                  <a:srgbClr val="000066"/>
                </a:solidFill>
                <a:latin typeface="+mn-lt"/>
                <a:ea typeface="宋体" pitchFamily="2" charset="-122"/>
              </a:defRPr>
            </a:lvl3pPr>
            <a:lvl4pPr marL="1600200" indent="-228600" algn="l" rtl="0" eaLnBrk="0" fontAlgn="base" hangingPunct="0">
              <a:spcBef>
                <a:spcPct val="20000"/>
              </a:spcBef>
              <a:spcAft>
                <a:spcPct val="0"/>
              </a:spcAft>
              <a:buClr>
                <a:schemeClr val="tx1"/>
              </a:buClr>
              <a:buSzPct val="65000"/>
              <a:buFont typeface="Wingdings" pitchFamily="2" charset="2"/>
              <a:buChar char="n"/>
              <a:defRPr kumimoji="1" sz="2000">
                <a:solidFill>
                  <a:srgbClr val="000066"/>
                </a:solidFill>
                <a:latin typeface="+mn-lt"/>
                <a:ea typeface="宋体" pitchFamily="2" charset="-122"/>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kumimoji="1" sz="2000">
                <a:solidFill>
                  <a:srgbClr val="000066"/>
                </a:solidFill>
                <a:latin typeface="+mn-lt"/>
                <a:ea typeface="宋体" pitchFamily="2" charset="-122"/>
              </a:defRPr>
            </a:lvl5pPr>
            <a:lvl6pPr marL="2514600" indent="-228600" algn="l" rtl="0" fontAlgn="base">
              <a:spcBef>
                <a:spcPct val="20000"/>
              </a:spcBef>
              <a:spcAft>
                <a:spcPct val="0"/>
              </a:spcAft>
              <a:buClr>
                <a:schemeClr val="hlink"/>
              </a:buClr>
              <a:buSzPct val="60000"/>
              <a:buFont typeface="Wingdings" pitchFamily="2" charset="2"/>
              <a:buChar char="n"/>
              <a:defRPr kumimoji="1" sz="2000">
                <a:solidFill>
                  <a:srgbClr val="000066"/>
                </a:solidFill>
                <a:latin typeface="+mn-lt"/>
                <a:ea typeface="宋体" pitchFamily="2" charset="-122"/>
              </a:defRPr>
            </a:lvl6pPr>
            <a:lvl7pPr marL="2971800" indent="-228600" algn="l" rtl="0" fontAlgn="base">
              <a:spcBef>
                <a:spcPct val="20000"/>
              </a:spcBef>
              <a:spcAft>
                <a:spcPct val="0"/>
              </a:spcAft>
              <a:buClr>
                <a:schemeClr val="hlink"/>
              </a:buClr>
              <a:buSzPct val="60000"/>
              <a:buFont typeface="Wingdings" pitchFamily="2" charset="2"/>
              <a:buChar char="n"/>
              <a:defRPr kumimoji="1" sz="2000">
                <a:solidFill>
                  <a:srgbClr val="000066"/>
                </a:solidFill>
                <a:latin typeface="+mn-lt"/>
                <a:ea typeface="宋体" pitchFamily="2" charset="-122"/>
              </a:defRPr>
            </a:lvl7pPr>
            <a:lvl8pPr marL="3429000" indent="-228600" algn="l" rtl="0" fontAlgn="base">
              <a:spcBef>
                <a:spcPct val="20000"/>
              </a:spcBef>
              <a:spcAft>
                <a:spcPct val="0"/>
              </a:spcAft>
              <a:buClr>
                <a:schemeClr val="hlink"/>
              </a:buClr>
              <a:buSzPct val="60000"/>
              <a:buFont typeface="Wingdings" pitchFamily="2" charset="2"/>
              <a:buChar char="n"/>
              <a:defRPr kumimoji="1" sz="2000">
                <a:solidFill>
                  <a:srgbClr val="000066"/>
                </a:solidFill>
                <a:latin typeface="+mn-lt"/>
                <a:ea typeface="宋体" pitchFamily="2" charset="-122"/>
              </a:defRPr>
            </a:lvl8pPr>
            <a:lvl9pPr marL="3886200" indent="-228600" algn="l" rtl="0" fontAlgn="base">
              <a:spcBef>
                <a:spcPct val="20000"/>
              </a:spcBef>
              <a:spcAft>
                <a:spcPct val="0"/>
              </a:spcAft>
              <a:buClr>
                <a:schemeClr val="hlink"/>
              </a:buClr>
              <a:buSzPct val="60000"/>
              <a:buFont typeface="Wingdings" pitchFamily="2" charset="2"/>
              <a:buChar char="n"/>
              <a:defRPr kumimoji="1" sz="2000">
                <a:solidFill>
                  <a:srgbClr val="000066"/>
                </a:solidFill>
                <a:latin typeface="+mn-lt"/>
                <a:ea typeface="宋体" pitchFamily="2" charset="-122"/>
              </a:defRPr>
            </a:lvl9pPr>
          </a:lstStyle>
          <a:p>
            <a:pPr marL="0" indent="0">
              <a:lnSpc>
                <a:spcPct val="150000"/>
              </a:lnSpc>
              <a:spcBef>
                <a:spcPts val="0"/>
              </a:spcBef>
              <a:buNone/>
            </a:pPr>
            <a:r>
              <a:rPr lang="en-US" altLang="zh-CN" sz="2400" b="1" dirty="0">
                <a:solidFill>
                  <a:srgbClr val="FF0000"/>
                </a:solidFill>
                <a:latin typeface="Times New Roman" pitchFamily="18" charset="0"/>
                <a:ea typeface="华文新魏" pitchFamily="2" charset="-122"/>
              </a:rPr>
              <a:t>Q</a:t>
            </a:r>
            <a:r>
              <a:rPr lang="zh-CN" altLang="en-US" sz="2400" b="1" dirty="0">
                <a:solidFill>
                  <a:srgbClr val="FF0000"/>
                </a:solidFill>
                <a:latin typeface="Times New Roman" pitchFamily="18" charset="0"/>
                <a:ea typeface="华文新魏" pitchFamily="2" charset="-122"/>
              </a:rPr>
              <a:t>：指令流水线的优点是什么？</a:t>
            </a:r>
            <a:endParaRPr lang="en-US" altLang="zh-CN" sz="2400" b="1" dirty="0">
              <a:solidFill>
                <a:srgbClr val="FF0000"/>
              </a:solidFill>
              <a:latin typeface="Times New Roman" pitchFamily="18" charset="0"/>
              <a:ea typeface="华文新魏" pitchFamily="2" charset="-122"/>
            </a:endParaRPr>
          </a:p>
          <a:p>
            <a:pPr marL="0" indent="0">
              <a:lnSpc>
                <a:spcPct val="150000"/>
              </a:lnSpc>
              <a:spcBef>
                <a:spcPts val="0"/>
              </a:spcBef>
              <a:buNone/>
            </a:pPr>
            <a:r>
              <a:rPr lang="en-US" altLang="zh-CN" sz="2400" b="1" dirty="0">
                <a:solidFill>
                  <a:srgbClr val="FF0000"/>
                </a:solidFill>
                <a:latin typeface="Times New Roman" pitchFamily="18" charset="0"/>
                <a:ea typeface="华文新魏" pitchFamily="2" charset="-122"/>
              </a:rPr>
              <a:t>       </a:t>
            </a:r>
            <a:r>
              <a:rPr lang="zh-CN" altLang="en-US" sz="2400" b="1" dirty="0">
                <a:solidFill>
                  <a:srgbClr val="FF0000"/>
                </a:solidFill>
                <a:latin typeface="Times New Roman" pitchFamily="18" charset="0"/>
                <a:ea typeface="华文新魏" pitchFamily="2" charset="-122"/>
              </a:rPr>
              <a:t>编写什么样的程序，能够更好地发挥流水线的作用？</a:t>
            </a:r>
            <a:endParaRPr lang="zh-CN" altLang="en-US" sz="2400" b="1" dirty="0">
              <a:solidFill>
                <a:schemeClr val="tx1"/>
              </a:solidFill>
              <a:latin typeface="Times New Roman" pitchFamily="18" charset="0"/>
              <a:ea typeface="华文新魏" pitchFamily="2" charset="-122"/>
            </a:endParaRPr>
          </a:p>
        </p:txBody>
      </p:sp>
    </p:spTree>
    <p:custDataLst>
      <p:tags r:id="rId1"/>
    </p:custDataLst>
    <p:extLst>
      <p:ext uri="{BB962C8B-B14F-4D97-AF65-F5344CB8AC3E}">
        <p14:creationId xmlns:p14="http://schemas.microsoft.com/office/powerpoint/2010/main" val="16897384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921C2C4-C0F8-603C-8F1E-692E105829E6}"/>
              </a:ext>
            </a:extLst>
          </p:cNvPr>
          <p:cNvSpPr txBox="1">
            <a:spLocks noChangeArrowheads="1"/>
          </p:cNvSpPr>
          <p:nvPr/>
        </p:nvSpPr>
        <p:spPr>
          <a:xfrm>
            <a:off x="827584" y="260648"/>
            <a:ext cx="8807450" cy="528637"/>
          </a:xfrm>
          <a:prstGeom prst="rect">
            <a:avLst/>
          </a:prstGeom>
        </p:spPr>
        <p:txBody>
          <a:bodyPr/>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itchFamily="34" charset="0"/>
                <a:ea typeface="黑体" pitchFamily="2" charset="-122"/>
              </a:defRPr>
            </a:lvl2pPr>
            <a:lvl3pPr algn="l" rtl="0" eaLnBrk="0" fontAlgn="base" hangingPunct="0">
              <a:spcBef>
                <a:spcPct val="0"/>
              </a:spcBef>
              <a:spcAft>
                <a:spcPct val="0"/>
              </a:spcAft>
              <a:defRPr kumimoji="1" sz="4400">
                <a:solidFill>
                  <a:schemeClr val="tx2"/>
                </a:solidFill>
                <a:latin typeface="Tahoma" pitchFamily="34" charset="0"/>
                <a:ea typeface="黑体" pitchFamily="2" charset="-122"/>
              </a:defRPr>
            </a:lvl3pPr>
            <a:lvl4pPr algn="l" rtl="0" eaLnBrk="0" fontAlgn="base" hangingPunct="0">
              <a:spcBef>
                <a:spcPct val="0"/>
              </a:spcBef>
              <a:spcAft>
                <a:spcPct val="0"/>
              </a:spcAft>
              <a:defRPr kumimoji="1" sz="4400">
                <a:solidFill>
                  <a:schemeClr val="tx2"/>
                </a:solidFill>
                <a:latin typeface="Tahoma" pitchFamily="34" charset="0"/>
                <a:ea typeface="黑体" pitchFamily="2" charset="-122"/>
              </a:defRPr>
            </a:lvl4pPr>
            <a:lvl5pPr algn="l" rtl="0" eaLnBrk="0" fontAlgn="base" hangingPunct="0">
              <a:spcBef>
                <a:spcPct val="0"/>
              </a:spcBef>
              <a:spcAft>
                <a:spcPct val="0"/>
              </a:spcAft>
              <a:defRPr kumimoji="1" sz="4400">
                <a:solidFill>
                  <a:schemeClr val="tx2"/>
                </a:solidFill>
                <a:latin typeface="Tahoma" pitchFamily="34" charset="0"/>
                <a:ea typeface="黑体" pitchFamily="2" charset="-122"/>
              </a:defRPr>
            </a:lvl5pPr>
            <a:lvl6pPr marL="457200" algn="l" rtl="0" fontAlgn="base">
              <a:spcBef>
                <a:spcPct val="0"/>
              </a:spcBef>
              <a:spcAft>
                <a:spcPct val="0"/>
              </a:spcAft>
              <a:defRPr kumimoji="1" sz="4400">
                <a:solidFill>
                  <a:schemeClr val="tx2"/>
                </a:solidFill>
                <a:latin typeface="Tahoma" pitchFamily="34" charset="0"/>
                <a:ea typeface="黑体" pitchFamily="2" charset="-122"/>
              </a:defRPr>
            </a:lvl6pPr>
            <a:lvl7pPr marL="914400" algn="l" rtl="0" fontAlgn="base">
              <a:spcBef>
                <a:spcPct val="0"/>
              </a:spcBef>
              <a:spcAft>
                <a:spcPct val="0"/>
              </a:spcAft>
              <a:defRPr kumimoji="1" sz="4400">
                <a:solidFill>
                  <a:schemeClr val="tx2"/>
                </a:solidFill>
                <a:latin typeface="Tahoma" pitchFamily="34" charset="0"/>
                <a:ea typeface="黑体" pitchFamily="2" charset="-122"/>
              </a:defRPr>
            </a:lvl7pPr>
            <a:lvl8pPr marL="1371600" algn="l" rtl="0" fontAlgn="base">
              <a:spcBef>
                <a:spcPct val="0"/>
              </a:spcBef>
              <a:spcAft>
                <a:spcPct val="0"/>
              </a:spcAft>
              <a:defRPr kumimoji="1" sz="4400">
                <a:solidFill>
                  <a:schemeClr val="tx2"/>
                </a:solidFill>
                <a:latin typeface="Tahoma" pitchFamily="34" charset="0"/>
                <a:ea typeface="黑体" pitchFamily="2" charset="-122"/>
              </a:defRPr>
            </a:lvl8pPr>
            <a:lvl9pPr marL="1828800" algn="l" rtl="0" fontAlgn="base">
              <a:spcBef>
                <a:spcPct val="0"/>
              </a:spcBef>
              <a:spcAft>
                <a:spcPct val="0"/>
              </a:spcAft>
              <a:defRPr kumimoji="1" sz="4400">
                <a:solidFill>
                  <a:schemeClr val="tx2"/>
                </a:solidFill>
                <a:latin typeface="Tahoma" pitchFamily="34" charset="0"/>
                <a:ea typeface="黑体" pitchFamily="2" charset="-122"/>
              </a:defRPr>
            </a:lvl9pPr>
          </a:lstStyle>
          <a:p>
            <a:r>
              <a:rPr lang="zh-CN" altLang="en-US" sz="3600" b="1" dirty="0">
                <a:solidFill>
                  <a:schemeClr val="bg1"/>
                </a:solidFill>
                <a:latin typeface="Times New Roman" pitchFamily="18" charset="0"/>
                <a:ea typeface="华文新魏" pitchFamily="2" charset="-122"/>
                <a:cs typeface="+mn-cs"/>
              </a:rPr>
              <a:t>指令流水线的基本概念</a:t>
            </a:r>
          </a:p>
        </p:txBody>
      </p:sp>
      <p:pic>
        <p:nvPicPr>
          <p:cNvPr id="3" name="Picture 5">
            <a:extLst>
              <a:ext uri="{FF2B5EF4-FFF2-40B4-BE49-F238E27FC236}">
                <a16:creationId xmlns:a16="http://schemas.microsoft.com/office/drawing/2014/main" id="{4B3424B2-1553-AC5A-F2CB-B83A6056CB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96752"/>
            <a:ext cx="9144000" cy="260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a:extLst>
              <a:ext uri="{FF2B5EF4-FFF2-40B4-BE49-F238E27FC236}">
                <a16:creationId xmlns:a16="http://schemas.microsoft.com/office/drawing/2014/main" id="{59EFAF8A-F82D-F48B-11BD-548115E8C55B}"/>
              </a:ext>
            </a:extLst>
          </p:cNvPr>
          <p:cNvPicPr>
            <a:picLocks noChangeAspect="1"/>
          </p:cNvPicPr>
          <p:nvPr/>
        </p:nvPicPr>
        <p:blipFill>
          <a:blip r:embed="rId5"/>
          <a:stretch>
            <a:fillRect/>
          </a:stretch>
        </p:blipFill>
        <p:spPr>
          <a:xfrm>
            <a:off x="611560" y="4025470"/>
            <a:ext cx="8352928" cy="2756138"/>
          </a:xfrm>
          <a:prstGeom prst="rect">
            <a:avLst/>
          </a:prstGeom>
        </p:spPr>
      </p:pic>
      <p:cxnSp>
        <p:nvCxnSpPr>
          <p:cNvPr id="11" name="直接箭头连接符 10">
            <a:extLst>
              <a:ext uri="{FF2B5EF4-FFF2-40B4-BE49-F238E27FC236}">
                <a16:creationId xmlns:a16="http://schemas.microsoft.com/office/drawing/2014/main" id="{3C1D44F8-0C41-136E-5B87-36051C5902FC}"/>
              </a:ext>
            </a:extLst>
          </p:cNvPr>
          <p:cNvCxnSpPr>
            <a:cxnSpLocks/>
          </p:cNvCxnSpPr>
          <p:nvPr/>
        </p:nvCxnSpPr>
        <p:spPr bwMode="auto">
          <a:xfrm>
            <a:off x="251520" y="4005064"/>
            <a:ext cx="0" cy="2376264"/>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sp>
        <p:nvSpPr>
          <p:cNvPr id="13" name="文本框 12">
            <a:extLst>
              <a:ext uri="{FF2B5EF4-FFF2-40B4-BE49-F238E27FC236}">
                <a16:creationId xmlns:a16="http://schemas.microsoft.com/office/drawing/2014/main" id="{48A4688D-F855-A9CA-7952-0649B3B57D8A}"/>
              </a:ext>
            </a:extLst>
          </p:cNvPr>
          <p:cNvSpPr txBox="1"/>
          <p:nvPr/>
        </p:nvSpPr>
        <p:spPr>
          <a:xfrm>
            <a:off x="-36512" y="6309320"/>
            <a:ext cx="697627" cy="400110"/>
          </a:xfrm>
          <a:prstGeom prst="rect">
            <a:avLst/>
          </a:prstGeom>
          <a:noFill/>
        </p:spPr>
        <p:txBody>
          <a:bodyPr wrap="none" rtlCol="0">
            <a:spAutoFit/>
          </a:bodyPr>
          <a:lstStyle/>
          <a:p>
            <a:r>
              <a:rPr lang="zh-CN" altLang="en-US" sz="2000" dirty="0">
                <a:solidFill>
                  <a:schemeClr val="bg2">
                    <a:lumMod val="50000"/>
                  </a:schemeClr>
                </a:solidFill>
                <a:latin typeface="宋体" panose="02010600030101010101" pitchFamily="2" charset="-122"/>
                <a:ea typeface="宋体" panose="02010600030101010101" pitchFamily="2" charset="-122"/>
              </a:rPr>
              <a:t>时间</a:t>
            </a:r>
          </a:p>
        </p:txBody>
      </p:sp>
    </p:spTree>
    <p:custDataLst>
      <p:tags r:id="rId1"/>
    </p:custDataLst>
    <p:extLst>
      <p:ext uri="{BB962C8B-B14F-4D97-AF65-F5344CB8AC3E}">
        <p14:creationId xmlns:p14="http://schemas.microsoft.com/office/powerpoint/2010/main" val="140699141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921C2C4-C0F8-603C-8F1E-692E105829E6}"/>
              </a:ext>
            </a:extLst>
          </p:cNvPr>
          <p:cNvSpPr txBox="1">
            <a:spLocks noChangeArrowheads="1"/>
          </p:cNvSpPr>
          <p:nvPr/>
        </p:nvSpPr>
        <p:spPr>
          <a:xfrm>
            <a:off x="827584" y="260648"/>
            <a:ext cx="8807450" cy="528637"/>
          </a:xfrm>
          <a:prstGeom prst="rect">
            <a:avLst/>
          </a:prstGeom>
        </p:spPr>
        <p:txBody>
          <a:bodyPr/>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itchFamily="34" charset="0"/>
                <a:ea typeface="黑体" pitchFamily="2" charset="-122"/>
              </a:defRPr>
            </a:lvl2pPr>
            <a:lvl3pPr algn="l" rtl="0" eaLnBrk="0" fontAlgn="base" hangingPunct="0">
              <a:spcBef>
                <a:spcPct val="0"/>
              </a:spcBef>
              <a:spcAft>
                <a:spcPct val="0"/>
              </a:spcAft>
              <a:defRPr kumimoji="1" sz="4400">
                <a:solidFill>
                  <a:schemeClr val="tx2"/>
                </a:solidFill>
                <a:latin typeface="Tahoma" pitchFamily="34" charset="0"/>
                <a:ea typeface="黑体" pitchFamily="2" charset="-122"/>
              </a:defRPr>
            </a:lvl3pPr>
            <a:lvl4pPr algn="l" rtl="0" eaLnBrk="0" fontAlgn="base" hangingPunct="0">
              <a:spcBef>
                <a:spcPct val="0"/>
              </a:spcBef>
              <a:spcAft>
                <a:spcPct val="0"/>
              </a:spcAft>
              <a:defRPr kumimoji="1" sz="4400">
                <a:solidFill>
                  <a:schemeClr val="tx2"/>
                </a:solidFill>
                <a:latin typeface="Tahoma" pitchFamily="34" charset="0"/>
                <a:ea typeface="黑体" pitchFamily="2" charset="-122"/>
              </a:defRPr>
            </a:lvl4pPr>
            <a:lvl5pPr algn="l" rtl="0" eaLnBrk="0" fontAlgn="base" hangingPunct="0">
              <a:spcBef>
                <a:spcPct val="0"/>
              </a:spcBef>
              <a:spcAft>
                <a:spcPct val="0"/>
              </a:spcAft>
              <a:defRPr kumimoji="1" sz="4400">
                <a:solidFill>
                  <a:schemeClr val="tx2"/>
                </a:solidFill>
                <a:latin typeface="Tahoma" pitchFamily="34" charset="0"/>
                <a:ea typeface="黑体" pitchFamily="2" charset="-122"/>
              </a:defRPr>
            </a:lvl5pPr>
            <a:lvl6pPr marL="457200" algn="l" rtl="0" fontAlgn="base">
              <a:spcBef>
                <a:spcPct val="0"/>
              </a:spcBef>
              <a:spcAft>
                <a:spcPct val="0"/>
              </a:spcAft>
              <a:defRPr kumimoji="1" sz="4400">
                <a:solidFill>
                  <a:schemeClr val="tx2"/>
                </a:solidFill>
                <a:latin typeface="Tahoma" pitchFamily="34" charset="0"/>
                <a:ea typeface="黑体" pitchFamily="2" charset="-122"/>
              </a:defRPr>
            </a:lvl6pPr>
            <a:lvl7pPr marL="914400" algn="l" rtl="0" fontAlgn="base">
              <a:spcBef>
                <a:spcPct val="0"/>
              </a:spcBef>
              <a:spcAft>
                <a:spcPct val="0"/>
              </a:spcAft>
              <a:defRPr kumimoji="1" sz="4400">
                <a:solidFill>
                  <a:schemeClr val="tx2"/>
                </a:solidFill>
                <a:latin typeface="Tahoma" pitchFamily="34" charset="0"/>
                <a:ea typeface="黑体" pitchFamily="2" charset="-122"/>
              </a:defRPr>
            </a:lvl7pPr>
            <a:lvl8pPr marL="1371600" algn="l" rtl="0" fontAlgn="base">
              <a:spcBef>
                <a:spcPct val="0"/>
              </a:spcBef>
              <a:spcAft>
                <a:spcPct val="0"/>
              </a:spcAft>
              <a:defRPr kumimoji="1" sz="4400">
                <a:solidFill>
                  <a:schemeClr val="tx2"/>
                </a:solidFill>
                <a:latin typeface="Tahoma" pitchFamily="34" charset="0"/>
                <a:ea typeface="黑体" pitchFamily="2" charset="-122"/>
              </a:defRPr>
            </a:lvl8pPr>
            <a:lvl9pPr marL="1828800" algn="l" rtl="0" fontAlgn="base">
              <a:spcBef>
                <a:spcPct val="0"/>
              </a:spcBef>
              <a:spcAft>
                <a:spcPct val="0"/>
              </a:spcAft>
              <a:defRPr kumimoji="1" sz="4400">
                <a:solidFill>
                  <a:schemeClr val="tx2"/>
                </a:solidFill>
                <a:latin typeface="Tahoma" pitchFamily="34" charset="0"/>
                <a:ea typeface="黑体" pitchFamily="2" charset="-122"/>
              </a:defRPr>
            </a:lvl9pPr>
          </a:lstStyle>
          <a:p>
            <a:r>
              <a:rPr lang="zh-CN" altLang="en-US" sz="3600" b="1" dirty="0">
                <a:solidFill>
                  <a:schemeClr val="bg1"/>
                </a:solidFill>
                <a:latin typeface="Times New Roman" pitchFamily="18" charset="0"/>
                <a:ea typeface="华文新魏" pitchFamily="2" charset="-122"/>
                <a:cs typeface="+mn-cs"/>
              </a:rPr>
              <a:t>指令流水线的基本概念</a:t>
            </a:r>
          </a:p>
        </p:txBody>
      </p:sp>
      <p:pic>
        <p:nvPicPr>
          <p:cNvPr id="3" name="Picture 5">
            <a:extLst>
              <a:ext uri="{FF2B5EF4-FFF2-40B4-BE49-F238E27FC236}">
                <a16:creationId xmlns:a16="http://schemas.microsoft.com/office/drawing/2014/main" id="{4B3424B2-1553-AC5A-F2CB-B83A6056CB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96752"/>
            <a:ext cx="9144000" cy="260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113284DF-C3A8-6A88-4198-F03561ADA5F0}"/>
              </a:ext>
            </a:extLst>
          </p:cNvPr>
          <p:cNvSpPr txBox="1">
            <a:spLocks noChangeArrowheads="1"/>
          </p:cNvSpPr>
          <p:nvPr/>
        </p:nvSpPr>
        <p:spPr>
          <a:xfrm>
            <a:off x="323528" y="3827532"/>
            <a:ext cx="6192688" cy="1368152"/>
          </a:xfrm>
          <a:prstGeom prst="rect">
            <a:avLst/>
          </a:prstGeom>
        </p:spPr>
        <p:txBody>
          <a:bodyPr/>
          <a:lstStyle>
            <a:lvl1pPr marL="342900" indent="-342900" algn="l" rtl="0" eaLnBrk="0" fontAlgn="base" hangingPunct="0">
              <a:spcBef>
                <a:spcPct val="20000"/>
              </a:spcBef>
              <a:spcAft>
                <a:spcPct val="0"/>
              </a:spcAft>
              <a:buClr>
                <a:schemeClr val="hlink"/>
              </a:buClr>
              <a:buSzPct val="110000"/>
              <a:buFont typeface="Wingdings" pitchFamily="2" charset="2"/>
              <a:buBlip>
                <a:blip r:embed="rId5"/>
              </a:buBlip>
              <a:defRPr kumimoji="1" sz="3200">
                <a:solidFill>
                  <a:srgbClr val="000066"/>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itchFamily="2" charset="2"/>
              <a:buChar char="n"/>
              <a:defRPr kumimoji="1" sz="2800">
                <a:solidFill>
                  <a:srgbClr val="000066"/>
                </a:solidFill>
                <a:latin typeface="+mn-lt"/>
                <a:ea typeface="宋体" pitchFamily="2" charset="-122"/>
              </a:defRPr>
            </a:lvl2pPr>
            <a:lvl3pPr marL="1143000" indent="-228600" algn="l" rtl="0" eaLnBrk="0" fontAlgn="base" hangingPunct="0">
              <a:spcBef>
                <a:spcPct val="20000"/>
              </a:spcBef>
              <a:spcAft>
                <a:spcPct val="0"/>
              </a:spcAft>
              <a:buClr>
                <a:schemeClr val="hlink"/>
              </a:buClr>
              <a:buSzPct val="95000"/>
              <a:buFont typeface="Wingdings" pitchFamily="2" charset="2"/>
              <a:buChar char="w"/>
              <a:defRPr kumimoji="1" sz="2400">
                <a:solidFill>
                  <a:srgbClr val="000066"/>
                </a:solidFill>
                <a:latin typeface="+mn-lt"/>
                <a:ea typeface="宋体" pitchFamily="2" charset="-122"/>
              </a:defRPr>
            </a:lvl3pPr>
            <a:lvl4pPr marL="1600200" indent="-228600" algn="l" rtl="0" eaLnBrk="0" fontAlgn="base" hangingPunct="0">
              <a:spcBef>
                <a:spcPct val="20000"/>
              </a:spcBef>
              <a:spcAft>
                <a:spcPct val="0"/>
              </a:spcAft>
              <a:buClr>
                <a:schemeClr val="tx1"/>
              </a:buClr>
              <a:buSzPct val="65000"/>
              <a:buFont typeface="Wingdings" pitchFamily="2" charset="2"/>
              <a:buChar char="n"/>
              <a:defRPr kumimoji="1" sz="2000">
                <a:solidFill>
                  <a:srgbClr val="000066"/>
                </a:solidFill>
                <a:latin typeface="+mn-lt"/>
                <a:ea typeface="宋体" pitchFamily="2" charset="-122"/>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kumimoji="1" sz="2000">
                <a:solidFill>
                  <a:srgbClr val="000066"/>
                </a:solidFill>
                <a:latin typeface="+mn-lt"/>
                <a:ea typeface="宋体" pitchFamily="2" charset="-122"/>
              </a:defRPr>
            </a:lvl5pPr>
            <a:lvl6pPr marL="2514600" indent="-228600" algn="l" rtl="0" fontAlgn="base">
              <a:spcBef>
                <a:spcPct val="20000"/>
              </a:spcBef>
              <a:spcAft>
                <a:spcPct val="0"/>
              </a:spcAft>
              <a:buClr>
                <a:schemeClr val="hlink"/>
              </a:buClr>
              <a:buSzPct val="60000"/>
              <a:buFont typeface="Wingdings" pitchFamily="2" charset="2"/>
              <a:buChar char="n"/>
              <a:defRPr kumimoji="1" sz="2000">
                <a:solidFill>
                  <a:srgbClr val="000066"/>
                </a:solidFill>
                <a:latin typeface="+mn-lt"/>
                <a:ea typeface="宋体" pitchFamily="2" charset="-122"/>
              </a:defRPr>
            </a:lvl6pPr>
            <a:lvl7pPr marL="2971800" indent="-228600" algn="l" rtl="0" fontAlgn="base">
              <a:spcBef>
                <a:spcPct val="20000"/>
              </a:spcBef>
              <a:spcAft>
                <a:spcPct val="0"/>
              </a:spcAft>
              <a:buClr>
                <a:schemeClr val="hlink"/>
              </a:buClr>
              <a:buSzPct val="60000"/>
              <a:buFont typeface="Wingdings" pitchFamily="2" charset="2"/>
              <a:buChar char="n"/>
              <a:defRPr kumimoji="1" sz="2000">
                <a:solidFill>
                  <a:srgbClr val="000066"/>
                </a:solidFill>
                <a:latin typeface="+mn-lt"/>
                <a:ea typeface="宋体" pitchFamily="2" charset="-122"/>
              </a:defRPr>
            </a:lvl7pPr>
            <a:lvl8pPr marL="3429000" indent="-228600" algn="l" rtl="0" fontAlgn="base">
              <a:spcBef>
                <a:spcPct val="20000"/>
              </a:spcBef>
              <a:spcAft>
                <a:spcPct val="0"/>
              </a:spcAft>
              <a:buClr>
                <a:schemeClr val="hlink"/>
              </a:buClr>
              <a:buSzPct val="60000"/>
              <a:buFont typeface="Wingdings" pitchFamily="2" charset="2"/>
              <a:buChar char="n"/>
              <a:defRPr kumimoji="1" sz="2000">
                <a:solidFill>
                  <a:srgbClr val="000066"/>
                </a:solidFill>
                <a:latin typeface="+mn-lt"/>
                <a:ea typeface="宋体" pitchFamily="2" charset="-122"/>
              </a:defRPr>
            </a:lvl8pPr>
            <a:lvl9pPr marL="3886200" indent="-228600" algn="l" rtl="0" fontAlgn="base">
              <a:spcBef>
                <a:spcPct val="20000"/>
              </a:spcBef>
              <a:spcAft>
                <a:spcPct val="0"/>
              </a:spcAft>
              <a:buClr>
                <a:schemeClr val="hlink"/>
              </a:buClr>
              <a:buSzPct val="60000"/>
              <a:buFont typeface="Wingdings" pitchFamily="2" charset="2"/>
              <a:buChar char="n"/>
              <a:defRPr kumimoji="1" sz="2000">
                <a:solidFill>
                  <a:srgbClr val="000066"/>
                </a:solidFill>
                <a:latin typeface="+mn-lt"/>
                <a:ea typeface="宋体" pitchFamily="2" charset="-122"/>
              </a:defRPr>
            </a:lvl9pPr>
          </a:lstStyle>
          <a:p>
            <a:pPr marL="0" indent="0">
              <a:lnSpc>
                <a:spcPct val="125000"/>
              </a:lnSpc>
              <a:spcBef>
                <a:spcPts val="0"/>
              </a:spcBef>
              <a:buNone/>
            </a:pPr>
            <a:r>
              <a:rPr lang="en-US" altLang="zh-CN" sz="2400" b="1" dirty="0">
                <a:solidFill>
                  <a:srgbClr val="FF0000"/>
                </a:solidFill>
                <a:latin typeface="Times New Roman" pitchFamily="18" charset="0"/>
                <a:ea typeface="华文新魏" pitchFamily="2" charset="-122"/>
              </a:rPr>
              <a:t>Q</a:t>
            </a:r>
            <a:r>
              <a:rPr lang="zh-CN" altLang="en-US" sz="2400" b="1" dirty="0">
                <a:solidFill>
                  <a:srgbClr val="FF0000"/>
                </a:solidFill>
                <a:latin typeface="Times New Roman" pitchFamily="18" charset="0"/>
                <a:ea typeface="华文新魏" pitchFamily="2" charset="-122"/>
              </a:rPr>
              <a:t>：指令流水线有无 效率不高的场景？</a:t>
            </a:r>
            <a:endParaRPr lang="en-US" altLang="zh-CN" sz="2400" b="1" dirty="0">
              <a:solidFill>
                <a:srgbClr val="FF0000"/>
              </a:solidFill>
              <a:latin typeface="Times New Roman" pitchFamily="18" charset="0"/>
              <a:ea typeface="华文新魏" pitchFamily="2" charset="-122"/>
            </a:endParaRPr>
          </a:p>
          <a:p>
            <a:pPr marL="0" indent="0">
              <a:lnSpc>
                <a:spcPct val="125000"/>
              </a:lnSpc>
              <a:spcBef>
                <a:spcPts val="0"/>
              </a:spcBef>
              <a:buNone/>
            </a:pPr>
            <a:r>
              <a:rPr lang="en-US" altLang="zh-CN" sz="2400" b="1" dirty="0">
                <a:solidFill>
                  <a:srgbClr val="FF0000"/>
                </a:solidFill>
                <a:latin typeface="Times New Roman" pitchFamily="18" charset="0"/>
                <a:ea typeface="华文新魏" pitchFamily="2" charset="-122"/>
              </a:rPr>
              <a:t>       </a:t>
            </a:r>
            <a:r>
              <a:rPr lang="zh-CN" altLang="en-US" sz="2400" b="1" dirty="0">
                <a:solidFill>
                  <a:srgbClr val="FF0000"/>
                </a:solidFill>
                <a:latin typeface="Times New Roman" pitchFamily="18" charset="0"/>
                <a:ea typeface="华文新魏" pitchFamily="2" charset="-122"/>
              </a:rPr>
              <a:t>举例说明</a:t>
            </a:r>
            <a:endParaRPr lang="zh-CN" altLang="en-US" sz="2400" b="1" dirty="0">
              <a:solidFill>
                <a:schemeClr val="tx1"/>
              </a:solidFill>
              <a:latin typeface="Times New Roman" pitchFamily="18" charset="0"/>
              <a:ea typeface="华文新魏" pitchFamily="2" charset="-122"/>
            </a:endParaRPr>
          </a:p>
        </p:txBody>
      </p:sp>
      <p:sp>
        <p:nvSpPr>
          <p:cNvPr id="5" name="Rectangle 3">
            <a:extLst>
              <a:ext uri="{FF2B5EF4-FFF2-40B4-BE49-F238E27FC236}">
                <a16:creationId xmlns:a16="http://schemas.microsoft.com/office/drawing/2014/main" id="{E9BC77DD-B209-5D06-7792-FC3E38542659}"/>
              </a:ext>
            </a:extLst>
          </p:cNvPr>
          <p:cNvSpPr txBox="1">
            <a:spLocks noChangeArrowheads="1"/>
          </p:cNvSpPr>
          <p:nvPr/>
        </p:nvSpPr>
        <p:spPr>
          <a:xfrm>
            <a:off x="323528" y="5195684"/>
            <a:ext cx="7704856" cy="1401668"/>
          </a:xfrm>
          <a:prstGeom prst="rect">
            <a:avLst/>
          </a:prstGeom>
        </p:spPr>
        <p:txBody>
          <a:bodyPr/>
          <a:lstStyle>
            <a:lvl1pPr marL="342900" indent="-342900" algn="l" rtl="0" eaLnBrk="0" fontAlgn="base" hangingPunct="0">
              <a:spcBef>
                <a:spcPct val="20000"/>
              </a:spcBef>
              <a:spcAft>
                <a:spcPct val="0"/>
              </a:spcAft>
              <a:buClr>
                <a:schemeClr val="hlink"/>
              </a:buClr>
              <a:buSzPct val="110000"/>
              <a:buFont typeface="Wingdings" pitchFamily="2" charset="2"/>
              <a:buBlip>
                <a:blip r:embed="rId5"/>
              </a:buBlip>
              <a:defRPr kumimoji="1" sz="3200">
                <a:solidFill>
                  <a:srgbClr val="000066"/>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itchFamily="2" charset="2"/>
              <a:buChar char="n"/>
              <a:defRPr kumimoji="1" sz="2800">
                <a:solidFill>
                  <a:srgbClr val="000066"/>
                </a:solidFill>
                <a:latin typeface="+mn-lt"/>
                <a:ea typeface="宋体" pitchFamily="2" charset="-122"/>
              </a:defRPr>
            </a:lvl2pPr>
            <a:lvl3pPr marL="1143000" indent="-228600" algn="l" rtl="0" eaLnBrk="0" fontAlgn="base" hangingPunct="0">
              <a:spcBef>
                <a:spcPct val="20000"/>
              </a:spcBef>
              <a:spcAft>
                <a:spcPct val="0"/>
              </a:spcAft>
              <a:buClr>
                <a:schemeClr val="hlink"/>
              </a:buClr>
              <a:buSzPct val="95000"/>
              <a:buFont typeface="Wingdings" pitchFamily="2" charset="2"/>
              <a:buChar char="w"/>
              <a:defRPr kumimoji="1" sz="2400">
                <a:solidFill>
                  <a:srgbClr val="000066"/>
                </a:solidFill>
                <a:latin typeface="+mn-lt"/>
                <a:ea typeface="宋体" pitchFamily="2" charset="-122"/>
              </a:defRPr>
            </a:lvl3pPr>
            <a:lvl4pPr marL="1600200" indent="-228600" algn="l" rtl="0" eaLnBrk="0" fontAlgn="base" hangingPunct="0">
              <a:spcBef>
                <a:spcPct val="20000"/>
              </a:spcBef>
              <a:spcAft>
                <a:spcPct val="0"/>
              </a:spcAft>
              <a:buClr>
                <a:schemeClr val="tx1"/>
              </a:buClr>
              <a:buSzPct val="65000"/>
              <a:buFont typeface="Wingdings" pitchFamily="2" charset="2"/>
              <a:buChar char="n"/>
              <a:defRPr kumimoji="1" sz="2000">
                <a:solidFill>
                  <a:srgbClr val="000066"/>
                </a:solidFill>
                <a:latin typeface="+mn-lt"/>
                <a:ea typeface="宋体" pitchFamily="2" charset="-122"/>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kumimoji="1" sz="2000">
                <a:solidFill>
                  <a:srgbClr val="000066"/>
                </a:solidFill>
                <a:latin typeface="+mn-lt"/>
                <a:ea typeface="宋体" pitchFamily="2" charset="-122"/>
              </a:defRPr>
            </a:lvl5pPr>
            <a:lvl6pPr marL="2514600" indent="-228600" algn="l" rtl="0" fontAlgn="base">
              <a:spcBef>
                <a:spcPct val="20000"/>
              </a:spcBef>
              <a:spcAft>
                <a:spcPct val="0"/>
              </a:spcAft>
              <a:buClr>
                <a:schemeClr val="hlink"/>
              </a:buClr>
              <a:buSzPct val="60000"/>
              <a:buFont typeface="Wingdings" pitchFamily="2" charset="2"/>
              <a:buChar char="n"/>
              <a:defRPr kumimoji="1" sz="2000">
                <a:solidFill>
                  <a:srgbClr val="000066"/>
                </a:solidFill>
                <a:latin typeface="+mn-lt"/>
                <a:ea typeface="宋体" pitchFamily="2" charset="-122"/>
              </a:defRPr>
            </a:lvl6pPr>
            <a:lvl7pPr marL="2971800" indent="-228600" algn="l" rtl="0" fontAlgn="base">
              <a:spcBef>
                <a:spcPct val="20000"/>
              </a:spcBef>
              <a:spcAft>
                <a:spcPct val="0"/>
              </a:spcAft>
              <a:buClr>
                <a:schemeClr val="hlink"/>
              </a:buClr>
              <a:buSzPct val="60000"/>
              <a:buFont typeface="Wingdings" pitchFamily="2" charset="2"/>
              <a:buChar char="n"/>
              <a:defRPr kumimoji="1" sz="2000">
                <a:solidFill>
                  <a:srgbClr val="000066"/>
                </a:solidFill>
                <a:latin typeface="+mn-lt"/>
                <a:ea typeface="宋体" pitchFamily="2" charset="-122"/>
              </a:defRPr>
            </a:lvl7pPr>
            <a:lvl8pPr marL="3429000" indent="-228600" algn="l" rtl="0" fontAlgn="base">
              <a:spcBef>
                <a:spcPct val="20000"/>
              </a:spcBef>
              <a:spcAft>
                <a:spcPct val="0"/>
              </a:spcAft>
              <a:buClr>
                <a:schemeClr val="hlink"/>
              </a:buClr>
              <a:buSzPct val="60000"/>
              <a:buFont typeface="Wingdings" pitchFamily="2" charset="2"/>
              <a:buChar char="n"/>
              <a:defRPr kumimoji="1" sz="2000">
                <a:solidFill>
                  <a:srgbClr val="000066"/>
                </a:solidFill>
                <a:latin typeface="+mn-lt"/>
                <a:ea typeface="宋体" pitchFamily="2" charset="-122"/>
              </a:defRPr>
            </a:lvl8pPr>
            <a:lvl9pPr marL="3886200" indent="-228600" algn="l" rtl="0" fontAlgn="base">
              <a:spcBef>
                <a:spcPct val="20000"/>
              </a:spcBef>
              <a:spcAft>
                <a:spcPct val="0"/>
              </a:spcAft>
              <a:buClr>
                <a:schemeClr val="hlink"/>
              </a:buClr>
              <a:buSzPct val="60000"/>
              <a:buFont typeface="Wingdings" pitchFamily="2" charset="2"/>
              <a:buChar char="n"/>
              <a:defRPr kumimoji="1" sz="2000">
                <a:solidFill>
                  <a:srgbClr val="000066"/>
                </a:solidFill>
                <a:latin typeface="+mn-lt"/>
                <a:ea typeface="宋体" pitchFamily="2" charset="-122"/>
              </a:defRPr>
            </a:lvl9pPr>
          </a:lstStyle>
          <a:p>
            <a:pPr marL="0" indent="0">
              <a:lnSpc>
                <a:spcPct val="125000"/>
              </a:lnSpc>
              <a:spcBef>
                <a:spcPts val="0"/>
              </a:spcBef>
              <a:buNone/>
            </a:pPr>
            <a:r>
              <a:rPr lang="en-US" altLang="zh-CN" sz="2400" b="1" dirty="0">
                <a:solidFill>
                  <a:srgbClr val="FF0000"/>
                </a:solidFill>
                <a:latin typeface="Times New Roman" pitchFamily="18" charset="0"/>
                <a:ea typeface="华文新魏" pitchFamily="2" charset="-122"/>
              </a:rPr>
              <a:t>Q</a:t>
            </a:r>
            <a:r>
              <a:rPr lang="zh-CN" altLang="en-US" sz="2400" b="1" dirty="0">
                <a:solidFill>
                  <a:srgbClr val="FF0000"/>
                </a:solidFill>
                <a:latin typeface="Times New Roman" pitchFamily="18" charset="0"/>
                <a:ea typeface="华文新魏" pitchFamily="2" charset="-122"/>
              </a:rPr>
              <a:t>：简单地使用指令流水线，有无 可能产生错误？</a:t>
            </a:r>
            <a:endParaRPr lang="en-US" altLang="zh-CN" sz="2400" b="1" dirty="0">
              <a:solidFill>
                <a:srgbClr val="FF0000"/>
              </a:solidFill>
              <a:latin typeface="Times New Roman" pitchFamily="18" charset="0"/>
              <a:ea typeface="华文新魏" pitchFamily="2" charset="-122"/>
            </a:endParaRPr>
          </a:p>
          <a:p>
            <a:pPr marL="0" indent="0">
              <a:lnSpc>
                <a:spcPct val="125000"/>
              </a:lnSpc>
              <a:spcBef>
                <a:spcPts val="0"/>
              </a:spcBef>
              <a:buNone/>
            </a:pPr>
            <a:r>
              <a:rPr lang="en-US" altLang="zh-CN" sz="2400" b="1" dirty="0">
                <a:solidFill>
                  <a:srgbClr val="FF0000"/>
                </a:solidFill>
                <a:latin typeface="Times New Roman" pitchFamily="18" charset="0"/>
                <a:ea typeface="华文新魏" pitchFamily="2" charset="-122"/>
              </a:rPr>
              <a:t>        </a:t>
            </a:r>
            <a:r>
              <a:rPr lang="zh-CN" altLang="en-US" sz="2400" b="1" dirty="0">
                <a:solidFill>
                  <a:srgbClr val="FF0000"/>
                </a:solidFill>
                <a:latin typeface="Times New Roman" pitchFamily="18" charset="0"/>
                <a:ea typeface="华文新魏" pitchFamily="2" charset="-122"/>
              </a:rPr>
              <a:t>或者说，在生成执行程序时，要避免的问题？</a:t>
            </a:r>
            <a:endParaRPr lang="zh-CN" altLang="en-US" sz="2400" b="1" dirty="0">
              <a:solidFill>
                <a:schemeClr val="tx1"/>
              </a:solidFill>
              <a:latin typeface="Times New Roman" pitchFamily="18" charset="0"/>
              <a:ea typeface="华文新魏" pitchFamily="2" charset="-122"/>
            </a:endParaRPr>
          </a:p>
        </p:txBody>
      </p:sp>
    </p:spTree>
    <p:custDataLst>
      <p:tags r:id="rId1"/>
    </p:custDataLst>
    <p:extLst>
      <p:ext uri="{BB962C8B-B14F-4D97-AF65-F5344CB8AC3E}">
        <p14:creationId xmlns:p14="http://schemas.microsoft.com/office/powerpoint/2010/main" val="35627040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921C2C4-C0F8-603C-8F1E-692E105829E6}"/>
              </a:ext>
            </a:extLst>
          </p:cNvPr>
          <p:cNvSpPr txBox="1">
            <a:spLocks noChangeArrowheads="1"/>
          </p:cNvSpPr>
          <p:nvPr/>
        </p:nvSpPr>
        <p:spPr>
          <a:xfrm>
            <a:off x="827584" y="260648"/>
            <a:ext cx="8807450" cy="528637"/>
          </a:xfrm>
          <a:prstGeom prst="rect">
            <a:avLst/>
          </a:prstGeom>
        </p:spPr>
        <p:txBody>
          <a:bodyPr/>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itchFamily="34" charset="0"/>
                <a:ea typeface="黑体" pitchFamily="2" charset="-122"/>
              </a:defRPr>
            </a:lvl2pPr>
            <a:lvl3pPr algn="l" rtl="0" eaLnBrk="0" fontAlgn="base" hangingPunct="0">
              <a:spcBef>
                <a:spcPct val="0"/>
              </a:spcBef>
              <a:spcAft>
                <a:spcPct val="0"/>
              </a:spcAft>
              <a:defRPr kumimoji="1" sz="4400">
                <a:solidFill>
                  <a:schemeClr val="tx2"/>
                </a:solidFill>
                <a:latin typeface="Tahoma" pitchFamily="34" charset="0"/>
                <a:ea typeface="黑体" pitchFamily="2" charset="-122"/>
              </a:defRPr>
            </a:lvl3pPr>
            <a:lvl4pPr algn="l" rtl="0" eaLnBrk="0" fontAlgn="base" hangingPunct="0">
              <a:spcBef>
                <a:spcPct val="0"/>
              </a:spcBef>
              <a:spcAft>
                <a:spcPct val="0"/>
              </a:spcAft>
              <a:defRPr kumimoji="1" sz="4400">
                <a:solidFill>
                  <a:schemeClr val="tx2"/>
                </a:solidFill>
                <a:latin typeface="Tahoma" pitchFamily="34" charset="0"/>
                <a:ea typeface="黑体" pitchFamily="2" charset="-122"/>
              </a:defRPr>
            </a:lvl4pPr>
            <a:lvl5pPr algn="l" rtl="0" eaLnBrk="0" fontAlgn="base" hangingPunct="0">
              <a:spcBef>
                <a:spcPct val="0"/>
              </a:spcBef>
              <a:spcAft>
                <a:spcPct val="0"/>
              </a:spcAft>
              <a:defRPr kumimoji="1" sz="4400">
                <a:solidFill>
                  <a:schemeClr val="tx2"/>
                </a:solidFill>
                <a:latin typeface="Tahoma" pitchFamily="34" charset="0"/>
                <a:ea typeface="黑体" pitchFamily="2" charset="-122"/>
              </a:defRPr>
            </a:lvl5pPr>
            <a:lvl6pPr marL="457200" algn="l" rtl="0" fontAlgn="base">
              <a:spcBef>
                <a:spcPct val="0"/>
              </a:spcBef>
              <a:spcAft>
                <a:spcPct val="0"/>
              </a:spcAft>
              <a:defRPr kumimoji="1" sz="4400">
                <a:solidFill>
                  <a:schemeClr val="tx2"/>
                </a:solidFill>
                <a:latin typeface="Tahoma" pitchFamily="34" charset="0"/>
                <a:ea typeface="黑体" pitchFamily="2" charset="-122"/>
              </a:defRPr>
            </a:lvl6pPr>
            <a:lvl7pPr marL="914400" algn="l" rtl="0" fontAlgn="base">
              <a:spcBef>
                <a:spcPct val="0"/>
              </a:spcBef>
              <a:spcAft>
                <a:spcPct val="0"/>
              </a:spcAft>
              <a:defRPr kumimoji="1" sz="4400">
                <a:solidFill>
                  <a:schemeClr val="tx2"/>
                </a:solidFill>
                <a:latin typeface="Tahoma" pitchFamily="34" charset="0"/>
                <a:ea typeface="黑体" pitchFamily="2" charset="-122"/>
              </a:defRPr>
            </a:lvl7pPr>
            <a:lvl8pPr marL="1371600" algn="l" rtl="0" fontAlgn="base">
              <a:spcBef>
                <a:spcPct val="0"/>
              </a:spcBef>
              <a:spcAft>
                <a:spcPct val="0"/>
              </a:spcAft>
              <a:defRPr kumimoji="1" sz="4400">
                <a:solidFill>
                  <a:schemeClr val="tx2"/>
                </a:solidFill>
                <a:latin typeface="Tahoma" pitchFamily="34" charset="0"/>
                <a:ea typeface="黑体" pitchFamily="2" charset="-122"/>
              </a:defRPr>
            </a:lvl8pPr>
            <a:lvl9pPr marL="1828800" algn="l" rtl="0" fontAlgn="base">
              <a:spcBef>
                <a:spcPct val="0"/>
              </a:spcBef>
              <a:spcAft>
                <a:spcPct val="0"/>
              </a:spcAft>
              <a:defRPr kumimoji="1" sz="4400">
                <a:solidFill>
                  <a:schemeClr val="tx2"/>
                </a:solidFill>
                <a:latin typeface="Tahoma" pitchFamily="34" charset="0"/>
                <a:ea typeface="黑体" pitchFamily="2" charset="-122"/>
              </a:defRPr>
            </a:lvl9pPr>
          </a:lstStyle>
          <a:p>
            <a:r>
              <a:rPr lang="zh-CN" altLang="en-US" sz="3600" b="1" dirty="0">
                <a:solidFill>
                  <a:schemeClr val="bg1"/>
                </a:solidFill>
                <a:latin typeface="Times New Roman" pitchFamily="18" charset="0"/>
                <a:ea typeface="华文新魏" pitchFamily="2" charset="-122"/>
                <a:cs typeface="+mn-cs"/>
              </a:rPr>
              <a:t>流水线的冲突</a:t>
            </a:r>
            <a:r>
              <a:rPr lang="en-US" altLang="zh-CN" sz="3600" b="1" dirty="0">
                <a:solidFill>
                  <a:schemeClr val="bg1"/>
                </a:solidFill>
                <a:latin typeface="Times New Roman" pitchFamily="18" charset="0"/>
                <a:ea typeface="华文新魏" pitchFamily="2" charset="-122"/>
                <a:cs typeface="+mn-cs"/>
              </a:rPr>
              <a:t>/</a:t>
            </a:r>
            <a:r>
              <a:rPr lang="zh-CN" altLang="en-US" sz="3600" b="1" dirty="0">
                <a:solidFill>
                  <a:schemeClr val="bg1"/>
                </a:solidFill>
                <a:latin typeface="Times New Roman" pitchFamily="18" charset="0"/>
                <a:ea typeface="华文新魏" pitchFamily="2" charset="-122"/>
                <a:cs typeface="+mn-cs"/>
              </a:rPr>
              <a:t>冒险</a:t>
            </a:r>
            <a:r>
              <a:rPr lang="en-US" altLang="zh-CN" sz="3600" b="1" dirty="0">
                <a:solidFill>
                  <a:schemeClr val="bg1"/>
                </a:solidFill>
                <a:latin typeface="Times New Roman" pitchFamily="18" charset="0"/>
                <a:ea typeface="华文新魏" pitchFamily="2" charset="-122"/>
                <a:cs typeface="+mn-cs"/>
              </a:rPr>
              <a:t>(hazard)</a:t>
            </a:r>
            <a:r>
              <a:rPr lang="zh-CN" altLang="en-US" sz="3600" b="1" dirty="0">
                <a:solidFill>
                  <a:schemeClr val="bg1"/>
                </a:solidFill>
                <a:latin typeface="Times New Roman" pitchFamily="18" charset="0"/>
                <a:ea typeface="华文新魏" pitchFamily="2" charset="-122"/>
                <a:cs typeface="+mn-cs"/>
              </a:rPr>
              <a:t>情况</a:t>
            </a:r>
          </a:p>
        </p:txBody>
      </p:sp>
      <p:sp>
        <p:nvSpPr>
          <p:cNvPr id="6" name="文本框 5">
            <a:extLst>
              <a:ext uri="{FF2B5EF4-FFF2-40B4-BE49-F238E27FC236}">
                <a16:creationId xmlns:a16="http://schemas.microsoft.com/office/drawing/2014/main" id="{64AAD601-F64B-C579-E418-1AE0EB737B2F}"/>
              </a:ext>
            </a:extLst>
          </p:cNvPr>
          <p:cNvSpPr txBox="1"/>
          <p:nvPr/>
        </p:nvSpPr>
        <p:spPr>
          <a:xfrm>
            <a:off x="395536" y="1412776"/>
            <a:ext cx="8424936" cy="5147050"/>
          </a:xfrm>
          <a:prstGeom prst="rect">
            <a:avLst/>
          </a:prstGeom>
          <a:noFill/>
        </p:spPr>
        <p:txBody>
          <a:bodyPr wrap="square">
            <a:spAutoFit/>
          </a:bodyPr>
          <a:lstStyle/>
          <a:p>
            <a:pPr marL="342900" indent="-342900">
              <a:lnSpc>
                <a:spcPct val="110000"/>
              </a:lnSpc>
              <a:spcBef>
                <a:spcPts val="0"/>
              </a:spcBef>
            </a:pPr>
            <a:r>
              <a:rPr lang="en-US" altLang="zh-CN" sz="2000" dirty="0">
                <a:solidFill>
                  <a:schemeClr val="hlink"/>
                </a:solidFill>
                <a:ea typeface="宋体" panose="02010600030101010101" pitchFamily="2" charset="-122"/>
              </a:rPr>
              <a:t> </a:t>
            </a:r>
            <a:r>
              <a:rPr lang="en-US" altLang="zh-CN" sz="2000" dirty="0">
                <a:solidFill>
                  <a:srgbClr val="CC0000"/>
                </a:solidFill>
                <a:latin typeface="微软雅黑" panose="020B0503020204020204" pitchFamily="34" charset="-122"/>
                <a:ea typeface="微软雅黑" panose="020B0503020204020204" pitchFamily="34" charset="-122"/>
                <a:cs typeface="Arial" panose="020B0604020202020204" pitchFamily="34" charset="0"/>
              </a:rPr>
              <a:t>Hazards</a:t>
            </a:r>
            <a:r>
              <a:rPr lang="zh-CN" altLang="en-US" sz="2000" dirty="0">
                <a:solidFill>
                  <a:srgbClr val="CC0000"/>
                </a:solidFill>
                <a:latin typeface="微软雅黑" panose="020B0503020204020204" pitchFamily="34" charset="-122"/>
                <a:ea typeface="微软雅黑" panose="020B0503020204020204" pitchFamily="34" charset="-122"/>
                <a:cs typeface="Arial" panose="020B0604020202020204" pitchFamily="34" charset="0"/>
              </a:rPr>
              <a:t>：指流水线遇到无法正确执行后续指令或执行了不该执行的指令</a:t>
            </a:r>
            <a:endParaRPr lang="en-US" altLang="zh-CN" sz="2000" dirty="0">
              <a:solidFill>
                <a:srgbClr val="CC0000"/>
              </a:solidFill>
              <a:latin typeface="微软雅黑" panose="020B0503020204020204" pitchFamily="34" charset="-122"/>
              <a:ea typeface="微软雅黑" panose="020B0503020204020204" pitchFamily="34" charset="-122"/>
              <a:cs typeface="Arial" panose="020B0604020202020204" pitchFamily="34" charset="0"/>
            </a:endParaRPr>
          </a:p>
          <a:p>
            <a:pPr marL="342900" indent="-342900">
              <a:lnSpc>
                <a:spcPct val="110000"/>
              </a:lnSpc>
              <a:spcBef>
                <a:spcPts val="0"/>
              </a:spcBef>
            </a:pPr>
            <a:endParaRPr lang="en-US" altLang="zh-CN" sz="2000" dirty="0">
              <a:solidFill>
                <a:srgbClr val="CC0000"/>
              </a:solidFill>
              <a:latin typeface="微软雅黑" panose="020B0503020204020204" pitchFamily="34" charset="-122"/>
              <a:ea typeface="微软雅黑" panose="020B0503020204020204" pitchFamily="34" charset="-122"/>
              <a:cs typeface="Arial" panose="020B0604020202020204" pitchFamily="34" charset="0"/>
            </a:endParaRPr>
          </a:p>
          <a:p>
            <a:pPr marL="342900" indent="-342900">
              <a:lnSpc>
                <a:spcPct val="110000"/>
              </a:lnSpc>
              <a:spcBef>
                <a:spcPts val="0"/>
              </a:spcBef>
            </a:pPr>
            <a:r>
              <a:rPr lang="zh-CN" altLang="en-US" sz="2000" u="sng" dirty="0">
                <a:solidFill>
                  <a:srgbClr val="FF0000"/>
                </a:solidFill>
                <a:latin typeface="微软雅黑" panose="020B0503020204020204" pitchFamily="34" charset="-122"/>
                <a:ea typeface="微软雅黑" panose="020B0503020204020204" pitchFamily="34" charset="-122"/>
              </a:rPr>
              <a:t>结构冒险  </a:t>
            </a:r>
            <a:r>
              <a:rPr lang="en-US" altLang="zh-CN" sz="2000" dirty="0">
                <a:latin typeface="微软雅黑" panose="020B0503020204020204" pitchFamily="34" charset="-122"/>
                <a:ea typeface="微软雅黑" panose="020B0503020204020204" pitchFamily="34" charset="-122"/>
              </a:rPr>
              <a:t>(hardware resource conflicts</a:t>
            </a:r>
            <a:r>
              <a:rPr lang="zh-CN" altLang="en-US" sz="2000" dirty="0">
                <a:latin typeface="微软雅黑" panose="020B0503020204020204" pitchFamily="34" charset="-122"/>
                <a:ea typeface="微软雅黑" panose="020B0503020204020204" pitchFamily="34" charset="-122"/>
              </a:rPr>
              <a:t>，硬件资源冲突</a:t>
            </a:r>
            <a:r>
              <a:rPr lang="en-US" altLang="zh-CN" sz="2000" dirty="0">
                <a:latin typeface="微软雅黑" panose="020B0503020204020204" pitchFamily="34" charset="-122"/>
                <a:ea typeface="微软雅黑" panose="020B0503020204020204" pitchFamily="34" charset="-122"/>
              </a:rPr>
              <a:t>):</a:t>
            </a:r>
          </a:p>
          <a:p>
            <a:pPr marL="742950" lvl="1" indent="-285750">
              <a:lnSpc>
                <a:spcPct val="110000"/>
              </a:lnSpc>
              <a:spcBef>
                <a:spcPts val="0"/>
              </a:spcBef>
              <a:buFontTx/>
              <a:buNone/>
            </a:pPr>
            <a:r>
              <a:rPr lang="zh-CN" altLang="en-US" sz="2000" dirty="0">
                <a:latin typeface="微软雅黑" panose="020B0503020204020204" pitchFamily="34" charset="-122"/>
                <a:ea typeface="微软雅黑" panose="020B0503020204020204" pitchFamily="34" charset="-122"/>
              </a:rPr>
              <a:t> 现象：</a:t>
            </a:r>
            <a:r>
              <a:rPr lang="zh-CN" altLang="en-US" sz="2000" dirty="0">
                <a:solidFill>
                  <a:srgbClr val="990000"/>
                </a:solidFill>
                <a:latin typeface="微软雅黑" panose="020B0503020204020204" pitchFamily="34" charset="-122"/>
                <a:ea typeface="微软雅黑" panose="020B0503020204020204" pitchFamily="34" charset="-122"/>
              </a:rPr>
              <a:t>同一个部件同时被不同指令所使用</a:t>
            </a:r>
            <a:r>
              <a:rPr lang="zh-CN" altLang="en-US" sz="2000" dirty="0">
                <a:solidFill>
                  <a:srgbClr val="CC0000"/>
                </a:solidFill>
                <a:latin typeface="微软雅黑" panose="020B0503020204020204" pitchFamily="34" charset="-122"/>
                <a:ea typeface="微软雅黑" panose="020B0503020204020204" pitchFamily="34" charset="-122"/>
              </a:rPr>
              <a:t>     </a:t>
            </a:r>
            <a:endParaRPr lang="en-US" altLang="zh-CN" sz="2000" dirty="0">
              <a:solidFill>
                <a:srgbClr val="CC0000"/>
              </a:solidFill>
              <a:latin typeface="微软雅黑" panose="020B0503020204020204" pitchFamily="34" charset="-122"/>
              <a:ea typeface="微软雅黑" panose="020B0503020204020204" pitchFamily="34" charset="-122"/>
            </a:endParaRPr>
          </a:p>
          <a:p>
            <a:pPr marL="742950" lvl="1" indent="-285750">
              <a:lnSpc>
                <a:spcPct val="110000"/>
              </a:lnSpc>
              <a:spcBef>
                <a:spcPts val="0"/>
              </a:spcBef>
              <a:buFontTx/>
              <a:buNone/>
            </a:pPr>
            <a:r>
              <a:rPr lang="en-US" altLang="zh-CN" sz="2000" dirty="0">
                <a:solidFill>
                  <a:srgbClr val="CC0000"/>
                </a:solidFill>
                <a:latin typeface="微软雅黑" panose="020B0503020204020204" pitchFamily="34" charset="-122"/>
                <a:ea typeface="微软雅黑" panose="020B0503020204020204" pitchFamily="34" charset="-122"/>
              </a:rPr>
              <a:t> </a:t>
            </a:r>
            <a:r>
              <a:rPr lang="zh-CN" altLang="en-US" sz="2000" dirty="0">
                <a:solidFill>
                  <a:srgbClr val="008000"/>
                </a:solidFill>
                <a:latin typeface="微软雅黑" panose="020B0503020204020204" pitchFamily="34" charset="-122"/>
                <a:ea typeface="微软雅黑" panose="020B0503020204020204" pitchFamily="34" charset="-122"/>
              </a:rPr>
              <a:t>一个部件每条指令只能使用</a:t>
            </a:r>
            <a:r>
              <a:rPr lang="en-US" altLang="zh-CN" sz="2000" dirty="0">
                <a:solidFill>
                  <a:srgbClr val="008000"/>
                </a:solidFill>
                <a:latin typeface="微软雅黑" panose="020B0503020204020204" pitchFamily="34" charset="-122"/>
                <a:ea typeface="微软雅黑" panose="020B0503020204020204" pitchFamily="34" charset="-122"/>
              </a:rPr>
              <a:t>1</a:t>
            </a:r>
            <a:r>
              <a:rPr lang="zh-CN" altLang="en-US" sz="2000" dirty="0">
                <a:solidFill>
                  <a:srgbClr val="008000"/>
                </a:solidFill>
                <a:latin typeface="微软雅黑" panose="020B0503020204020204" pitchFamily="34" charset="-122"/>
                <a:ea typeface="微软雅黑" panose="020B0503020204020204" pitchFamily="34" charset="-122"/>
              </a:rPr>
              <a:t>次，且只能在特定周期使用</a:t>
            </a:r>
            <a:endParaRPr lang="en-US" altLang="zh-CN" sz="2000" dirty="0">
              <a:solidFill>
                <a:srgbClr val="008000"/>
              </a:solidFill>
              <a:latin typeface="微软雅黑" panose="020B0503020204020204" pitchFamily="34" charset="-122"/>
              <a:ea typeface="微软雅黑" panose="020B0503020204020204" pitchFamily="34" charset="-122"/>
            </a:endParaRPr>
          </a:p>
          <a:p>
            <a:pPr marL="742950" lvl="1" indent="-285750">
              <a:lnSpc>
                <a:spcPct val="110000"/>
              </a:lnSpc>
              <a:spcBef>
                <a:spcPts val="0"/>
              </a:spcBef>
              <a:buFontTx/>
              <a:buNone/>
            </a:pPr>
            <a:r>
              <a:rPr lang="zh-CN" altLang="en-US" sz="2000" dirty="0">
                <a:solidFill>
                  <a:srgbClr val="008000"/>
                </a:solidFill>
                <a:latin typeface="微软雅黑" panose="020B0503020204020204" pitchFamily="34" charset="-122"/>
                <a:ea typeface="微软雅黑" panose="020B0503020204020204" pitchFamily="34" charset="-122"/>
              </a:rPr>
              <a:t>设置多个部件，以避免冲突。如指令存储器</a:t>
            </a:r>
            <a:r>
              <a:rPr lang="en-US" altLang="zh-CN" sz="2000" dirty="0">
                <a:solidFill>
                  <a:srgbClr val="008000"/>
                </a:solidFill>
                <a:latin typeface="微软雅黑" panose="020B0503020204020204" pitchFamily="34" charset="-122"/>
                <a:ea typeface="微软雅黑" panose="020B0503020204020204" pitchFamily="34" charset="-122"/>
              </a:rPr>
              <a:t>IM </a:t>
            </a:r>
            <a:r>
              <a:rPr lang="zh-CN" altLang="en-US" sz="2000" dirty="0">
                <a:solidFill>
                  <a:srgbClr val="008000"/>
                </a:solidFill>
                <a:latin typeface="微软雅黑" panose="020B0503020204020204" pitchFamily="34" charset="-122"/>
                <a:ea typeface="微软雅黑" panose="020B0503020204020204" pitchFamily="34" charset="-122"/>
              </a:rPr>
              <a:t>和数据存储器</a:t>
            </a:r>
            <a:r>
              <a:rPr lang="en-US" altLang="zh-CN" sz="2000" dirty="0">
                <a:solidFill>
                  <a:srgbClr val="008000"/>
                </a:solidFill>
                <a:latin typeface="微软雅黑" panose="020B0503020204020204" pitchFamily="34" charset="-122"/>
                <a:ea typeface="微软雅黑" panose="020B0503020204020204" pitchFamily="34" charset="-122"/>
              </a:rPr>
              <a:t>DM</a:t>
            </a:r>
            <a:r>
              <a:rPr lang="zh-CN" altLang="en-US" sz="2000" dirty="0">
                <a:solidFill>
                  <a:srgbClr val="008000"/>
                </a:solidFill>
                <a:latin typeface="微软雅黑" panose="020B0503020204020204" pitchFamily="34" charset="-122"/>
                <a:ea typeface="微软雅黑" panose="020B0503020204020204" pitchFamily="34" charset="-122"/>
              </a:rPr>
              <a:t>分开</a:t>
            </a:r>
            <a:endParaRPr lang="en-US" altLang="zh-CN" sz="2000" dirty="0">
              <a:solidFill>
                <a:srgbClr val="008000"/>
              </a:solidFill>
              <a:latin typeface="微软雅黑" panose="020B0503020204020204" pitchFamily="34" charset="-122"/>
              <a:ea typeface="微软雅黑" panose="020B0503020204020204" pitchFamily="34" charset="-122"/>
            </a:endParaRPr>
          </a:p>
          <a:p>
            <a:pPr marL="0" lvl="2" indent="-228600">
              <a:lnSpc>
                <a:spcPct val="110000"/>
              </a:lnSpc>
              <a:spcBef>
                <a:spcPts val="0"/>
              </a:spcBef>
            </a:pPr>
            <a:r>
              <a:rPr lang="zh-CN" altLang="en-US" sz="2000" u="sng" dirty="0">
                <a:solidFill>
                  <a:srgbClr val="FF0000"/>
                </a:solidFill>
                <a:latin typeface="微软雅黑" panose="020B0503020204020204" pitchFamily="34" charset="-122"/>
                <a:ea typeface="微软雅黑" panose="020B0503020204020204" pitchFamily="34" charset="-122"/>
              </a:rPr>
              <a:t>数据冒险</a:t>
            </a:r>
            <a:r>
              <a:rPr lang="zh-CN" altLang="en-US" sz="2000" b="0" u="sng" dirty="0">
                <a:solidFill>
                  <a:srgbClr val="FF0000"/>
                </a:solidFill>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(data dependencies</a:t>
            </a:r>
            <a:r>
              <a:rPr lang="zh-CN" altLang="en-US" sz="2000" dirty="0">
                <a:latin typeface="微软雅黑" panose="020B0503020204020204" pitchFamily="34" charset="-122"/>
                <a:ea typeface="微软雅黑" panose="020B0503020204020204" pitchFamily="34" charset="-122"/>
              </a:rPr>
              <a:t>，数据相关</a:t>
            </a:r>
            <a:r>
              <a:rPr lang="en-US" altLang="zh-CN" sz="2000" dirty="0">
                <a:latin typeface="微软雅黑" panose="020B0503020204020204" pitchFamily="34" charset="-122"/>
                <a:ea typeface="微软雅黑" panose="020B0503020204020204" pitchFamily="34" charset="-122"/>
              </a:rPr>
              <a:t>): </a:t>
            </a:r>
          </a:p>
          <a:p>
            <a:pPr marL="742950" lvl="1" indent="-285750">
              <a:lnSpc>
                <a:spcPct val="110000"/>
              </a:lnSpc>
              <a:spcBef>
                <a:spcPts val="0"/>
              </a:spcBef>
              <a:buFontTx/>
              <a:buNone/>
            </a:pPr>
            <a:r>
              <a:rPr lang="zh-CN" altLang="en-US" sz="2000" dirty="0">
                <a:latin typeface="微软雅黑" panose="020B0503020204020204" pitchFamily="34" charset="-122"/>
                <a:ea typeface="微软雅黑" panose="020B0503020204020204" pitchFamily="34" charset="-122"/>
              </a:rPr>
              <a:t>现象：</a:t>
            </a:r>
            <a:r>
              <a:rPr lang="zh-CN" altLang="en-US" sz="2000" dirty="0">
                <a:solidFill>
                  <a:srgbClr val="990000"/>
                </a:solidFill>
                <a:latin typeface="微软雅黑" panose="020B0503020204020204" pitchFamily="34" charset="-122"/>
                <a:ea typeface="微软雅黑" panose="020B0503020204020204" pitchFamily="34" charset="-122"/>
              </a:rPr>
              <a:t>后面指令用到前面指令结果数据时，前面指令的结果还没产生</a:t>
            </a:r>
            <a:endParaRPr lang="en-US" altLang="zh-CN" sz="2000" dirty="0">
              <a:solidFill>
                <a:srgbClr val="990000"/>
              </a:solidFill>
              <a:latin typeface="微软雅黑" panose="020B0503020204020204" pitchFamily="34" charset="-122"/>
              <a:ea typeface="微软雅黑" panose="020B0503020204020204" pitchFamily="34" charset="-122"/>
            </a:endParaRPr>
          </a:p>
          <a:p>
            <a:pPr marL="742950" lvl="1" indent="-285750">
              <a:lnSpc>
                <a:spcPct val="110000"/>
              </a:lnSpc>
              <a:spcBef>
                <a:spcPts val="0"/>
              </a:spcBef>
              <a:buFontTx/>
              <a:buNone/>
            </a:pPr>
            <a:r>
              <a:rPr lang="zh-CN" altLang="en-US" sz="2000" dirty="0">
                <a:solidFill>
                  <a:srgbClr val="008000"/>
                </a:solidFill>
                <a:latin typeface="微软雅黑" panose="020B0503020204020204" pitchFamily="34" charset="-122"/>
                <a:ea typeface="微软雅黑" panose="020B0503020204020204" pitchFamily="34" charset="-122"/>
              </a:rPr>
              <a:t>转发</a:t>
            </a:r>
            <a:r>
              <a:rPr lang="en-US" altLang="zh-CN" sz="2000" dirty="0">
                <a:solidFill>
                  <a:srgbClr val="008000"/>
                </a:solidFill>
                <a:latin typeface="微软雅黑" panose="020B0503020204020204" pitchFamily="34" charset="-122"/>
                <a:ea typeface="微软雅黑" panose="020B0503020204020204" pitchFamily="34" charset="-122"/>
              </a:rPr>
              <a:t>(Forwarding/Bypassing</a:t>
            </a:r>
            <a:r>
              <a:rPr lang="zh-CN" altLang="en-US" sz="2000" dirty="0">
                <a:solidFill>
                  <a:srgbClr val="008000"/>
                </a:solidFill>
                <a:latin typeface="微软雅黑" panose="020B0503020204020204" pitchFamily="34" charset="-122"/>
                <a:ea typeface="微软雅黑" panose="020B0503020204020204" pitchFamily="34" charset="-122"/>
              </a:rPr>
              <a:t>旁路</a:t>
            </a:r>
            <a:r>
              <a:rPr lang="en-US" altLang="zh-CN" sz="2000" dirty="0">
                <a:solidFill>
                  <a:srgbClr val="008000"/>
                </a:solidFill>
                <a:latin typeface="微软雅黑" panose="020B0503020204020204" pitchFamily="34" charset="-122"/>
                <a:ea typeface="微软雅黑" panose="020B0503020204020204" pitchFamily="34" charset="-122"/>
              </a:rPr>
              <a:t>) </a:t>
            </a:r>
            <a:r>
              <a:rPr lang="zh-CN" altLang="en-US" sz="2000" dirty="0">
                <a:solidFill>
                  <a:srgbClr val="008000"/>
                </a:solidFill>
                <a:latin typeface="微软雅黑" panose="020B0503020204020204" pitchFamily="34" charset="-122"/>
                <a:ea typeface="微软雅黑" panose="020B0503020204020204" pitchFamily="34" charset="-122"/>
              </a:rPr>
              <a:t>或 前半周期读后半周期写</a:t>
            </a:r>
            <a:endParaRPr lang="en-US" altLang="zh-CN" sz="2000" dirty="0">
              <a:solidFill>
                <a:srgbClr val="008000"/>
              </a:solidFill>
              <a:latin typeface="微软雅黑" panose="020B0503020204020204" pitchFamily="34" charset="-122"/>
              <a:ea typeface="微软雅黑" panose="020B0503020204020204" pitchFamily="34" charset="-122"/>
            </a:endParaRPr>
          </a:p>
          <a:p>
            <a:pPr marL="742950" lvl="1" indent="-285750">
              <a:lnSpc>
                <a:spcPct val="110000"/>
              </a:lnSpc>
              <a:spcBef>
                <a:spcPts val="0"/>
              </a:spcBef>
              <a:buFontTx/>
              <a:buNone/>
            </a:pPr>
            <a:r>
              <a:rPr lang="en-US" altLang="zh-CN" sz="2000" dirty="0">
                <a:solidFill>
                  <a:srgbClr val="008000"/>
                </a:solidFill>
                <a:latin typeface="微软雅黑" panose="020B0503020204020204" pitchFamily="34" charset="-122"/>
                <a:ea typeface="微软雅黑" panose="020B0503020204020204" pitchFamily="34" charset="-122"/>
              </a:rPr>
              <a:t>Load-use</a:t>
            </a:r>
            <a:r>
              <a:rPr lang="zh-CN" altLang="en-US" sz="2000" dirty="0">
                <a:solidFill>
                  <a:srgbClr val="008000"/>
                </a:solidFill>
                <a:latin typeface="微软雅黑" panose="020B0503020204020204" pitchFamily="34" charset="-122"/>
                <a:ea typeface="微软雅黑" panose="020B0503020204020204" pitchFamily="34" charset="-122"/>
              </a:rPr>
              <a:t>冒险不能通过转发解决，需阻塞</a:t>
            </a:r>
            <a:r>
              <a:rPr lang="en-US" altLang="zh-CN" sz="2000" dirty="0">
                <a:solidFill>
                  <a:srgbClr val="008000"/>
                </a:solidFill>
                <a:latin typeface="微软雅黑" panose="020B0503020204020204" pitchFamily="34" charset="-122"/>
                <a:ea typeface="微软雅黑" panose="020B0503020204020204" pitchFamily="34" charset="-122"/>
              </a:rPr>
              <a:t>(stall)</a:t>
            </a:r>
            <a:r>
              <a:rPr lang="zh-CN" altLang="en-US" sz="2000" dirty="0">
                <a:solidFill>
                  <a:srgbClr val="008000"/>
                </a:solidFill>
                <a:latin typeface="微软雅黑" panose="020B0503020204020204" pitchFamily="34" charset="-122"/>
                <a:ea typeface="微软雅黑" panose="020B0503020204020204" pitchFamily="34" charset="-122"/>
              </a:rPr>
              <a:t>一个时钟周期</a:t>
            </a:r>
            <a:endParaRPr lang="en-US" altLang="zh-CN" sz="2000" dirty="0">
              <a:solidFill>
                <a:srgbClr val="008000"/>
              </a:solidFill>
              <a:latin typeface="微软雅黑" panose="020B0503020204020204" pitchFamily="34" charset="-122"/>
              <a:ea typeface="微软雅黑" panose="020B0503020204020204" pitchFamily="34" charset="-122"/>
            </a:endParaRPr>
          </a:p>
          <a:p>
            <a:pPr marL="742950" lvl="1" indent="-285750">
              <a:lnSpc>
                <a:spcPct val="110000"/>
              </a:lnSpc>
              <a:spcBef>
                <a:spcPts val="0"/>
              </a:spcBef>
              <a:buFontTx/>
              <a:buNone/>
            </a:pPr>
            <a:r>
              <a:rPr lang="zh-CN" altLang="en-US" sz="2000" dirty="0">
                <a:solidFill>
                  <a:srgbClr val="008000"/>
                </a:solidFill>
                <a:latin typeface="微软雅黑" panose="020B0503020204020204" pitchFamily="34" charset="-122"/>
                <a:ea typeface="微软雅黑" panose="020B0503020204020204" pitchFamily="34" charset="-122"/>
              </a:rPr>
              <a:t>编译程序优化指令顺序</a:t>
            </a:r>
          </a:p>
          <a:p>
            <a:pPr marL="0" lvl="1" indent="-285750">
              <a:lnSpc>
                <a:spcPct val="110000"/>
              </a:lnSpc>
              <a:spcBef>
                <a:spcPts val="0"/>
              </a:spcBef>
            </a:pPr>
            <a:r>
              <a:rPr lang="zh-CN" altLang="en-US" sz="2000" u="sng" dirty="0">
                <a:solidFill>
                  <a:srgbClr val="FF0000"/>
                </a:solidFill>
                <a:latin typeface="微软雅黑" panose="020B0503020204020204" pitchFamily="34" charset="-122"/>
                <a:ea typeface="微软雅黑" panose="020B0503020204020204" pitchFamily="34" charset="-122"/>
              </a:rPr>
              <a:t>控制 </a:t>
            </a:r>
            <a:r>
              <a:rPr lang="en-US" altLang="zh-CN" sz="2000" u="sng" dirty="0">
                <a:solidFill>
                  <a:srgbClr val="FF0000"/>
                </a:solidFill>
                <a:latin typeface="微软雅黑" panose="020B0503020204020204" pitchFamily="34" charset="-122"/>
                <a:ea typeface="微软雅黑" panose="020B0503020204020204" pitchFamily="34" charset="-122"/>
              </a:rPr>
              <a:t>(</a:t>
            </a:r>
            <a:r>
              <a:rPr lang="zh-CN" altLang="en-US" sz="2000" u="sng" dirty="0">
                <a:solidFill>
                  <a:srgbClr val="FF0000"/>
                </a:solidFill>
                <a:latin typeface="微软雅黑" panose="020B0503020204020204" pitchFamily="34" charset="-122"/>
                <a:ea typeface="微软雅黑" panose="020B0503020204020204" pitchFamily="34" charset="-122"/>
              </a:rPr>
              <a:t>分支</a:t>
            </a:r>
            <a:r>
              <a:rPr lang="en-US" altLang="zh-CN" sz="2000" u="sng" dirty="0">
                <a:solidFill>
                  <a:srgbClr val="FF0000"/>
                </a:solidFill>
                <a:latin typeface="微软雅黑" panose="020B0503020204020204" pitchFamily="34" charset="-122"/>
                <a:ea typeface="微软雅黑" panose="020B0503020204020204" pitchFamily="34" charset="-122"/>
              </a:rPr>
              <a:t>)</a:t>
            </a:r>
            <a:r>
              <a:rPr lang="zh-CN" altLang="en-US" sz="2000" u="sng" dirty="0">
                <a:solidFill>
                  <a:srgbClr val="FF0000"/>
                </a:solidFill>
                <a:latin typeface="微软雅黑" panose="020B0503020204020204" pitchFamily="34" charset="-122"/>
                <a:ea typeface="微软雅黑" panose="020B0503020204020204" pitchFamily="34" charset="-122"/>
              </a:rPr>
              <a:t> 冒险</a:t>
            </a:r>
            <a:r>
              <a:rPr lang="en-US" altLang="zh-CN" sz="2000" b="0" u="sng" dirty="0">
                <a:solidFill>
                  <a:srgbClr val="FF0000"/>
                </a:solidFill>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(changes in program flow</a:t>
            </a:r>
            <a:r>
              <a:rPr lang="zh-CN" altLang="en-US" sz="2000" dirty="0">
                <a:latin typeface="微软雅黑" panose="020B0503020204020204" pitchFamily="34" charset="-122"/>
                <a:ea typeface="微软雅黑" panose="020B0503020204020204" pitchFamily="34" charset="-122"/>
              </a:rPr>
              <a:t>，改变控制流</a:t>
            </a:r>
            <a:r>
              <a:rPr lang="en-US" altLang="zh-CN" sz="2000" dirty="0">
                <a:latin typeface="微软雅黑" panose="020B0503020204020204" pitchFamily="34" charset="-122"/>
                <a:ea typeface="微软雅黑" panose="020B0503020204020204" pitchFamily="34" charset="-122"/>
              </a:rPr>
              <a:t>): </a:t>
            </a:r>
          </a:p>
          <a:p>
            <a:pPr marL="742950" lvl="1" indent="-285750">
              <a:lnSpc>
                <a:spcPct val="110000"/>
              </a:lnSpc>
              <a:spcBef>
                <a:spcPts val="0"/>
              </a:spcBef>
              <a:buFontTx/>
              <a:buNone/>
            </a:pPr>
            <a:r>
              <a:rPr lang="zh-CN" altLang="en-US" sz="2000" dirty="0">
                <a:latin typeface="微软雅黑" panose="020B0503020204020204" pitchFamily="34" charset="-122"/>
                <a:ea typeface="微软雅黑" panose="020B0503020204020204" pitchFamily="34" charset="-122"/>
              </a:rPr>
              <a:t>现象：</a:t>
            </a:r>
            <a:r>
              <a:rPr lang="zh-CN" altLang="en-US" sz="2000" dirty="0">
                <a:solidFill>
                  <a:srgbClr val="990000"/>
                </a:solidFill>
                <a:latin typeface="微软雅黑" panose="020B0503020204020204" pitchFamily="34" charset="-122"/>
                <a:ea typeface="微软雅黑" panose="020B0503020204020204" pitchFamily="34" charset="-122"/>
              </a:rPr>
              <a:t>转移或异常改变流程，后继指令在目标地址产生前已被取出</a:t>
            </a:r>
            <a:endParaRPr lang="en-US" altLang="zh-CN" sz="2000" dirty="0">
              <a:solidFill>
                <a:srgbClr val="990000"/>
              </a:solidFill>
              <a:latin typeface="微软雅黑" panose="020B0503020204020204" pitchFamily="34" charset="-122"/>
              <a:ea typeface="微软雅黑" panose="020B0503020204020204" pitchFamily="34" charset="-122"/>
            </a:endParaRPr>
          </a:p>
          <a:p>
            <a:pPr marL="742950" lvl="1" indent="-285750">
              <a:lnSpc>
                <a:spcPct val="110000"/>
              </a:lnSpc>
              <a:spcBef>
                <a:spcPts val="0"/>
              </a:spcBef>
              <a:buFontTx/>
              <a:buNone/>
            </a:pPr>
            <a:r>
              <a:rPr lang="zh-CN" altLang="en-US" sz="2000" dirty="0">
                <a:solidFill>
                  <a:srgbClr val="008000"/>
                </a:solidFill>
                <a:latin typeface="微软雅黑" panose="020B0503020204020204" pitchFamily="34" charset="-122"/>
                <a:ea typeface="微软雅黑" panose="020B0503020204020204" pitchFamily="34" charset="-122"/>
              </a:rPr>
              <a:t>采用静态或动态分支预测</a:t>
            </a:r>
            <a:endParaRPr lang="en-US" altLang="zh-CN" sz="2000" dirty="0">
              <a:solidFill>
                <a:srgbClr val="008000"/>
              </a:solidFill>
              <a:latin typeface="微软雅黑" panose="020B0503020204020204" pitchFamily="34" charset="-122"/>
              <a:ea typeface="微软雅黑" panose="020B0503020204020204" pitchFamily="34" charset="-122"/>
            </a:endParaRPr>
          </a:p>
          <a:p>
            <a:pPr marL="742950" lvl="1" indent="-285750">
              <a:lnSpc>
                <a:spcPct val="110000"/>
              </a:lnSpc>
              <a:spcBef>
                <a:spcPts val="0"/>
              </a:spcBef>
              <a:buFontTx/>
              <a:buNone/>
            </a:pPr>
            <a:r>
              <a:rPr lang="zh-CN" altLang="en-US" sz="2000" dirty="0">
                <a:solidFill>
                  <a:srgbClr val="008000"/>
                </a:solidFill>
                <a:latin typeface="微软雅黑" panose="020B0503020204020204" pitchFamily="34" charset="-122"/>
                <a:ea typeface="微软雅黑" panose="020B0503020204020204" pitchFamily="34" charset="-122"/>
              </a:rPr>
              <a:t>编译程序优化指令顺序</a:t>
            </a:r>
            <a:r>
              <a:rPr lang="en-US" altLang="zh-CN" sz="2000" dirty="0">
                <a:solidFill>
                  <a:srgbClr val="008000"/>
                </a:solidFill>
                <a:latin typeface="微软雅黑" panose="020B0503020204020204" pitchFamily="34" charset="-122"/>
                <a:ea typeface="微软雅黑" panose="020B0503020204020204" pitchFamily="34" charset="-122"/>
              </a:rPr>
              <a:t>(</a:t>
            </a:r>
            <a:r>
              <a:rPr lang="zh-CN" altLang="en-US" sz="2000" dirty="0">
                <a:solidFill>
                  <a:srgbClr val="008000"/>
                </a:solidFill>
                <a:latin typeface="微软雅黑" panose="020B0503020204020204" pitchFamily="34" charset="-122"/>
                <a:ea typeface="微软雅黑" panose="020B0503020204020204" pitchFamily="34" charset="-122"/>
              </a:rPr>
              <a:t>分支延迟</a:t>
            </a:r>
            <a:r>
              <a:rPr lang="en-US" altLang="zh-CN" sz="2000" dirty="0">
                <a:solidFill>
                  <a:srgbClr val="008000"/>
                </a:solidFill>
                <a:latin typeface="微软雅黑" panose="020B0503020204020204" pitchFamily="34" charset="-122"/>
                <a:ea typeface="微软雅黑" panose="020B0503020204020204" pitchFamily="34" charset="-122"/>
              </a:rPr>
              <a:t>)</a:t>
            </a:r>
          </a:p>
        </p:txBody>
      </p:sp>
    </p:spTree>
    <p:custDataLst>
      <p:tags r:id="rId1"/>
    </p:custDataLst>
    <p:extLst>
      <p:ext uri="{BB962C8B-B14F-4D97-AF65-F5344CB8AC3E}">
        <p14:creationId xmlns:p14="http://schemas.microsoft.com/office/powerpoint/2010/main" val="326847364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AutoShape 2"/>
          <p:cNvSpPr>
            <a:spLocks noChangeArrowheads="1"/>
          </p:cNvSpPr>
          <p:nvPr/>
        </p:nvSpPr>
        <p:spPr bwMode="auto">
          <a:xfrm>
            <a:off x="4724400" y="1482725"/>
            <a:ext cx="1143000" cy="1066800"/>
          </a:xfrm>
          <a:prstGeom prst="bevel">
            <a:avLst>
              <a:gd name="adj" fmla="val 12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79" name="AutoShape 3"/>
          <p:cNvSpPr>
            <a:spLocks noChangeArrowheads="1"/>
          </p:cNvSpPr>
          <p:nvPr/>
        </p:nvSpPr>
        <p:spPr bwMode="auto">
          <a:xfrm>
            <a:off x="2362200" y="1482725"/>
            <a:ext cx="1143000" cy="1143000"/>
          </a:xfrm>
          <a:prstGeom prst="bevel">
            <a:avLst>
              <a:gd name="adj" fmla="val 12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0" name="Rectangle 4"/>
          <p:cNvSpPr>
            <a:spLocks noChangeArrowheads="1"/>
          </p:cNvSpPr>
          <p:nvPr/>
        </p:nvSpPr>
        <p:spPr bwMode="auto">
          <a:xfrm>
            <a:off x="6172200" y="1651000"/>
            <a:ext cx="609600" cy="22860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1" name="Rectangle 5"/>
          <p:cNvSpPr>
            <a:spLocks noChangeArrowheads="1"/>
          </p:cNvSpPr>
          <p:nvPr/>
        </p:nvSpPr>
        <p:spPr bwMode="auto">
          <a:xfrm>
            <a:off x="3657600" y="1773238"/>
            <a:ext cx="609600" cy="22860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2" name="Rectangle 6"/>
          <p:cNvSpPr>
            <a:spLocks noChangeArrowheads="1"/>
          </p:cNvSpPr>
          <p:nvPr/>
        </p:nvSpPr>
        <p:spPr bwMode="auto">
          <a:xfrm>
            <a:off x="1524000" y="1773238"/>
            <a:ext cx="609600" cy="22860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3" name="Text Box 8"/>
          <p:cNvSpPr txBox="1">
            <a:spLocks noChangeArrowheads="1"/>
          </p:cNvSpPr>
          <p:nvPr/>
        </p:nvSpPr>
        <p:spPr bwMode="auto">
          <a:xfrm>
            <a:off x="1584325" y="1793875"/>
            <a:ext cx="549275"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zh-CN" altLang="en-US" sz="2400" b="1">
                <a:solidFill>
                  <a:schemeClr val="tx1"/>
                </a:solidFill>
                <a:latin typeface="Times New Roman" pitchFamily="18" charset="0"/>
              </a:rPr>
              <a:t>虚拟存储空间</a:t>
            </a:r>
          </a:p>
        </p:txBody>
      </p:sp>
      <p:sp>
        <p:nvSpPr>
          <p:cNvPr id="50184" name="Text Box 9"/>
          <p:cNvSpPr txBox="1">
            <a:spLocks noChangeArrowheads="1"/>
          </p:cNvSpPr>
          <p:nvPr/>
        </p:nvSpPr>
        <p:spPr bwMode="auto">
          <a:xfrm>
            <a:off x="3657600" y="1773238"/>
            <a:ext cx="625475"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zh-CN" altLang="en-US" sz="2400" b="1">
                <a:solidFill>
                  <a:schemeClr val="tx1"/>
                </a:solidFill>
                <a:latin typeface="Times New Roman" pitchFamily="18" charset="0"/>
              </a:rPr>
              <a:t>一维线性地址</a:t>
            </a:r>
          </a:p>
        </p:txBody>
      </p:sp>
      <p:sp>
        <p:nvSpPr>
          <p:cNvPr id="50185" name="Text Box 10"/>
          <p:cNvSpPr txBox="1">
            <a:spLocks noChangeArrowheads="1"/>
          </p:cNvSpPr>
          <p:nvPr/>
        </p:nvSpPr>
        <p:spPr bwMode="auto">
          <a:xfrm>
            <a:off x="6232525" y="1628775"/>
            <a:ext cx="549275"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zh-CN" altLang="en-US" sz="2400" b="1">
                <a:solidFill>
                  <a:schemeClr val="tx1"/>
                </a:solidFill>
                <a:latin typeface="Times New Roman" pitchFamily="18" charset="0"/>
              </a:rPr>
              <a:t>物理存储空间</a:t>
            </a:r>
          </a:p>
        </p:txBody>
      </p:sp>
      <p:sp>
        <p:nvSpPr>
          <p:cNvPr id="50186" name="Text Box 11"/>
          <p:cNvSpPr txBox="1">
            <a:spLocks noChangeArrowheads="1"/>
          </p:cNvSpPr>
          <p:nvPr/>
        </p:nvSpPr>
        <p:spPr bwMode="auto">
          <a:xfrm>
            <a:off x="2438400" y="1558925"/>
            <a:ext cx="93027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zh-CN" altLang="en-US" sz="2800">
                <a:solidFill>
                  <a:schemeClr val="tx1"/>
                </a:solidFill>
                <a:latin typeface="Times New Roman" pitchFamily="18" charset="0"/>
              </a:rPr>
              <a:t>分段部件</a:t>
            </a:r>
          </a:p>
        </p:txBody>
      </p:sp>
      <p:sp>
        <p:nvSpPr>
          <p:cNvPr id="50187" name="Text Box 12"/>
          <p:cNvSpPr txBox="1">
            <a:spLocks noChangeArrowheads="1"/>
          </p:cNvSpPr>
          <p:nvPr/>
        </p:nvSpPr>
        <p:spPr bwMode="auto">
          <a:xfrm>
            <a:off x="4800600" y="1527175"/>
            <a:ext cx="100647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zh-CN" altLang="en-US" sz="2800">
                <a:solidFill>
                  <a:schemeClr val="tx1"/>
                </a:solidFill>
                <a:latin typeface="Times New Roman" pitchFamily="18" charset="0"/>
              </a:rPr>
              <a:t>分页部件</a:t>
            </a:r>
          </a:p>
        </p:txBody>
      </p:sp>
      <p:sp>
        <p:nvSpPr>
          <p:cNvPr id="50188" name="Line 13"/>
          <p:cNvSpPr>
            <a:spLocks noChangeShapeType="1"/>
          </p:cNvSpPr>
          <p:nvPr/>
        </p:nvSpPr>
        <p:spPr bwMode="auto">
          <a:xfrm>
            <a:off x="2133600" y="2717800"/>
            <a:ext cx="1524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189" name="Line 14"/>
          <p:cNvSpPr>
            <a:spLocks noChangeShapeType="1"/>
          </p:cNvSpPr>
          <p:nvPr/>
        </p:nvSpPr>
        <p:spPr bwMode="auto">
          <a:xfrm>
            <a:off x="4267200" y="2717800"/>
            <a:ext cx="1905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190" name="Text Box 15"/>
          <p:cNvSpPr txBox="1">
            <a:spLocks noChangeArrowheads="1"/>
          </p:cNvSpPr>
          <p:nvPr/>
        </p:nvSpPr>
        <p:spPr bwMode="auto">
          <a:xfrm>
            <a:off x="395288" y="4130675"/>
            <a:ext cx="8281168" cy="2238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lnSpc>
                <a:spcPct val="150000"/>
              </a:lnSpc>
              <a:buFont typeface="Wingdings" pitchFamily="2" charset="2"/>
              <a:buChar char="Ø"/>
            </a:pPr>
            <a:r>
              <a:rPr lang="zh-CN" altLang="en-US" sz="2400" b="1" dirty="0">
                <a:solidFill>
                  <a:schemeClr val="tx1"/>
                </a:solidFill>
                <a:latin typeface="宋体" pitchFamily="2" charset="-122"/>
                <a:ea typeface="宋体" pitchFamily="2" charset="-122"/>
              </a:rPr>
              <a:t>虚拟存储地址是概念性的逻辑地址，并非实际空间地址；</a:t>
            </a:r>
          </a:p>
          <a:p>
            <a:pPr eaLnBrk="1" hangingPunct="1">
              <a:lnSpc>
                <a:spcPct val="150000"/>
              </a:lnSpc>
              <a:buFont typeface="Wingdings" pitchFamily="2" charset="2"/>
              <a:buChar char="Ø"/>
            </a:pPr>
            <a:r>
              <a:rPr lang="zh-CN" altLang="en-US" sz="2400" b="1" dirty="0">
                <a:solidFill>
                  <a:schemeClr val="tx1"/>
                </a:solidFill>
                <a:latin typeface="宋体" pitchFamily="2" charset="-122"/>
                <a:ea typeface="宋体" pitchFamily="2" charset="-122"/>
              </a:rPr>
              <a:t>程序员编写程序时不用考虑物理存储器的大小；</a:t>
            </a:r>
          </a:p>
          <a:p>
            <a:pPr eaLnBrk="1" hangingPunct="1">
              <a:lnSpc>
                <a:spcPct val="150000"/>
              </a:lnSpc>
              <a:buFont typeface="Wingdings" pitchFamily="2" charset="2"/>
              <a:buChar char="Ø"/>
            </a:pPr>
            <a:r>
              <a:rPr lang="zh-CN" altLang="en-US" sz="2400" b="1" dirty="0">
                <a:solidFill>
                  <a:schemeClr val="tx1"/>
                </a:solidFill>
                <a:latin typeface="宋体" pitchFamily="2" charset="-122"/>
                <a:ea typeface="宋体" pitchFamily="2" charset="-122"/>
              </a:rPr>
              <a:t>存储管理单元</a:t>
            </a:r>
            <a:r>
              <a:rPr lang="en-US" altLang="zh-CN" sz="2400" b="1" dirty="0">
                <a:solidFill>
                  <a:schemeClr val="tx1"/>
                </a:solidFill>
                <a:latin typeface="宋体" pitchFamily="2" charset="-122"/>
                <a:ea typeface="宋体" pitchFamily="2" charset="-122"/>
              </a:rPr>
              <a:t>MMU</a:t>
            </a:r>
            <a:r>
              <a:rPr lang="zh-CN" altLang="en-US" sz="2400" b="1" dirty="0">
                <a:solidFill>
                  <a:schemeClr val="tx1"/>
                </a:solidFill>
                <a:latin typeface="宋体" pitchFamily="2" charset="-122"/>
                <a:ea typeface="宋体" pitchFamily="2" charset="-122"/>
              </a:rPr>
              <a:t>进行虚地址到实地址的自动变换；</a:t>
            </a:r>
          </a:p>
          <a:p>
            <a:pPr eaLnBrk="1" hangingPunct="1">
              <a:lnSpc>
                <a:spcPct val="150000"/>
              </a:lnSpc>
              <a:buFont typeface="Wingdings" pitchFamily="2" charset="2"/>
              <a:buChar char="Ø"/>
            </a:pPr>
            <a:r>
              <a:rPr lang="zh-CN" altLang="en-US" sz="2400" b="1" dirty="0">
                <a:solidFill>
                  <a:schemeClr val="tx1"/>
                </a:solidFill>
                <a:latin typeface="宋体" pitchFamily="2" charset="-122"/>
                <a:ea typeface="宋体" pitchFamily="2" charset="-122"/>
              </a:rPr>
              <a:t>地址变换对应用程序是透明的。</a:t>
            </a:r>
            <a:r>
              <a:rPr lang="zh-CN" altLang="en-US" sz="2400" dirty="0">
                <a:solidFill>
                  <a:schemeClr val="tx1"/>
                </a:solidFill>
                <a:latin typeface="Times New Roman" pitchFamily="18" charset="0"/>
              </a:rPr>
              <a:t> </a:t>
            </a:r>
          </a:p>
        </p:txBody>
      </p:sp>
      <p:sp>
        <p:nvSpPr>
          <p:cNvPr id="16" name="Text Box 2">
            <a:extLst>
              <a:ext uri="{FF2B5EF4-FFF2-40B4-BE49-F238E27FC236}">
                <a16:creationId xmlns:a16="http://schemas.microsoft.com/office/drawing/2014/main" id="{D23DC548-4FB4-4A53-88E8-8F41242552D1}"/>
              </a:ext>
            </a:extLst>
          </p:cNvPr>
          <p:cNvSpPr txBox="1">
            <a:spLocks noChangeArrowheads="1"/>
          </p:cNvSpPr>
          <p:nvPr/>
        </p:nvSpPr>
        <p:spPr bwMode="auto">
          <a:xfrm>
            <a:off x="755650" y="188913"/>
            <a:ext cx="60261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3600" b="1" dirty="0">
                <a:solidFill>
                  <a:schemeClr val="bg1"/>
                </a:solidFill>
                <a:latin typeface="Times New Roman" pitchFamily="18" charset="0"/>
              </a:rPr>
              <a:t>2.6 </a:t>
            </a:r>
            <a:r>
              <a:rPr lang="zh-CN" altLang="en-US" sz="3600" b="1" dirty="0">
                <a:solidFill>
                  <a:schemeClr val="bg1"/>
                </a:solidFill>
                <a:latin typeface="Times New Roman" pitchFamily="18" charset="0"/>
              </a:rPr>
              <a:t>分段部件和分页部件</a:t>
            </a:r>
          </a:p>
        </p:txBody>
      </p:sp>
    </p:spTree>
  </p:cSld>
  <p:clrMapOvr>
    <a:masterClrMapping/>
  </p:clrMapOvr>
  <p:transition>
    <p:cover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Text Box 3"/>
          <p:cNvSpPr txBox="1">
            <a:spLocks noChangeArrowheads="1"/>
          </p:cNvSpPr>
          <p:nvPr/>
        </p:nvSpPr>
        <p:spPr bwMode="auto">
          <a:xfrm>
            <a:off x="395536" y="188640"/>
            <a:ext cx="72723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3600" b="1" dirty="0">
                <a:solidFill>
                  <a:schemeClr val="bg1"/>
                </a:solidFill>
              </a:rPr>
              <a:t>2.1  Intel</a:t>
            </a:r>
            <a:r>
              <a:rPr lang="zh-CN" altLang="en-US" sz="3600" b="1" dirty="0">
                <a:solidFill>
                  <a:schemeClr val="bg1"/>
                </a:solidFill>
              </a:rPr>
              <a:t>微处理器的发展史</a:t>
            </a:r>
          </a:p>
        </p:txBody>
      </p:sp>
      <p:sp>
        <p:nvSpPr>
          <p:cNvPr id="4" name="文本框 3">
            <a:extLst>
              <a:ext uri="{FF2B5EF4-FFF2-40B4-BE49-F238E27FC236}">
                <a16:creationId xmlns:a16="http://schemas.microsoft.com/office/drawing/2014/main" id="{CF913EB7-7B42-EB5B-4EEC-EB8CCB869CA6}"/>
              </a:ext>
            </a:extLst>
          </p:cNvPr>
          <p:cNvSpPr txBox="1"/>
          <p:nvPr/>
        </p:nvSpPr>
        <p:spPr>
          <a:xfrm>
            <a:off x="552483" y="1411035"/>
            <a:ext cx="7704856" cy="1113766"/>
          </a:xfrm>
          <a:prstGeom prst="rect">
            <a:avLst/>
          </a:prstGeom>
          <a:noFill/>
        </p:spPr>
        <p:txBody>
          <a:bodyPr wrap="square">
            <a:spAutoFit/>
          </a:bodyPr>
          <a:lstStyle/>
          <a:p>
            <a:pPr>
              <a:lnSpc>
                <a:spcPct val="150000"/>
              </a:lnSpc>
            </a:pPr>
            <a:r>
              <a:rPr lang="en-US" altLang="zh-CN" sz="2400" i="0" dirty="0">
                <a:solidFill>
                  <a:srgbClr val="121212"/>
                </a:solidFill>
                <a:effectLst/>
                <a:latin typeface="宋体" panose="02010600030101010101" pitchFamily="2" charset="-122"/>
                <a:ea typeface="宋体" panose="02010600030101010101" pitchFamily="2" charset="-122"/>
              </a:rPr>
              <a:t>CPU</a:t>
            </a:r>
            <a:r>
              <a:rPr lang="zh-CN" altLang="en-US" sz="2400" i="0" dirty="0">
                <a:solidFill>
                  <a:srgbClr val="121212"/>
                </a:solidFill>
                <a:effectLst/>
                <a:latin typeface="宋体" panose="02010600030101010101" pitchFamily="2" charset="-122"/>
                <a:ea typeface="宋体" panose="02010600030101010101" pitchFamily="2" charset="-122"/>
              </a:rPr>
              <a:t>架构</a:t>
            </a:r>
            <a:r>
              <a:rPr lang="zh-CN" altLang="en-US" sz="2400" dirty="0">
                <a:solidFill>
                  <a:srgbClr val="121212"/>
                </a:solidFill>
                <a:latin typeface="宋体" panose="02010600030101010101" pitchFamily="2" charset="-122"/>
                <a:ea typeface="宋体" panose="02010600030101010101" pitchFamily="2" charset="-122"/>
              </a:rPr>
              <a:t>：</a:t>
            </a:r>
            <a:r>
              <a:rPr lang="zh-CN" altLang="en-US" sz="2400" i="0" dirty="0">
                <a:solidFill>
                  <a:srgbClr val="121212"/>
                </a:solidFill>
                <a:effectLst/>
                <a:latin typeface="宋体" panose="02010600030101010101" pitchFamily="2" charset="-122"/>
                <a:ea typeface="宋体" panose="02010600030101010101" pitchFamily="2" charset="-122"/>
              </a:rPr>
              <a:t>控制单元、运算单元和存储单元</a:t>
            </a:r>
            <a:endParaRPr lang="en-US" altLang="zh-CN" sz="2400" i="0" dirty="0">
              <a:solidFill>
                <a:srgbClr val="121212"/>
              </a:solidFill>
              <a:effectLst/>
              <a:latin typeface="宋体" panose="02010600030101010101" pitchFamily="2" charset="-122"/>
              <a:ea typeface="宋体" panose="02010600030101010101" pitchFamily="2" charset="-122"/>
            </a:endParaRPr>
          </a:p>
          <a:p>
            <a:pPr>
              <a:lnSpc>
                <a:spcPct val="150000"/>
              </a:lnSpc>
            </a:pPr>
            <a:r>
              <a:rPr lang="zh-CN" altLang="en-US" sz="2400" i="0" dirty="0">
                <a:solidFill>
                  <a:srgbClr val="121212"/>
                </a:solidFill>
                <a:effectLst/>
                <a:latin typeface="宋体" panose="02010600030101010101" pitchFamily="2" charset="-122"/>
                <a:ea typeface="宋体" panose="02010600030101010101" pitchFamily="2" charset="-122"/>
              </a:rPr>
              <a:t>这三部分由</a:t>
            </a:r>
            <a:r>
              <a:rPr lang="en-US" altLang="zh-CN" sz="2400" i="0" dirty="0">
                <a:solidFill>
                  <a:srgbClr val="121212"/>
                </a:solidFill>
                <a:effectLst/>
                <a:latin typeface="宋体" panose="02010600030101010101" pitchFamily="2" charset="-122"/>
                <a:ea typeface="宋体" panose="02010600030101010101" pitchFamily="2" charset="-122"/>
              </a:rPr>
              <a:t>CPU</a:t>
            </a:r>
            <a:r>
              <a:rPr lang="zh-CN" altLang="en-US" sz="2400" i="0" dirty="0">
                <a:solidFill>
                  <a:srgbClr val="121212"/>
                </a:solidFill>
                <a:effectLst/>
                <a:latin typeface="宋体" panose="02010600030101010101" pitchFamily="2" charset="-122"/>
                <a:ea typeface="宋体" panose="02010600030101010101" pitchFamily="2" charset="-122"/>
              </a:rPr>
              <a:t>内部总线连接。</a:t>
            </a:r>
            <a:endParaRPr lang="zh-CN" altLang="en-US" sz="2400" dirty="0">
              <a:latin typeface="宋体" panose="02010600030101010101" pitchFamily="2" charset="-122"/>
              <a:ea typeface="宋体" panose="02010600030101010101" pitchFamily="2" charset="-122"/>
            </a:endParaRPr>
          </a:p>
        </p:txBody>
      </p:sp>
      <p:pic>
        <p:nvPicPr>
          <p:cNvPr id="8" name="图片 7">
            <a:extLst>
              <a:ext uri="{FF2B5EF4-FFF2-40B4-BE49-F238E27FC236}">
                <a16:creationId xmlns:a16="http://schemas.microsoft.com/office/drawing/2014/main" id="{C9AC6DA0-F9BC-2D99-338F-8B3C51B0DEBC}"/>
              </a:ext>
            </a:extLst>
          </p:cNvPr>
          <p:cNvPicPr>
            <a:picLocks noChangeAspect="1"/>
          </p:cNvPicPr>
          <p:nvPr/>
        </p:nvPicPr>
        <p:blipFill>
          <a:blip r:embed="rId3"/>
          <a:stretch>
            <a:fillRect/>
          </a:stretch>
        </p:blipFill>
        <p:spPr>
          <a:xfrm>
            <a:off x="2155157" y="2953400"/>
            <a:ext cx="4562366" cy="3138328"/>
          </a:xfrm>
          <a:prstGeom prst="rect">
            <a:avLst/>
          </a:prstGeom>
        </p:spPr>
      </p:pic>
      <p:sp>
        <p:nvSpPr>
          <p:cNvPr id="10" name="对话气泡: 椭圆形 9">
            <a:extLst>
              <a:ext uri="{FF2B5EF4-FFF2-40B4-BE49-F238E27FC236}">
                <a16:creationId xmlns:a16="http://schemas.microsoft.com/office/drawing/2014/main" id="{375F3EB5-04C0-6E0C-0120-A626F25C5156}"/>
              </a:ext>
            </a:extLst>
          </p:cNvPr>
          <p:cNvSpPr/>
          <p:nvPr/>
        </p:nvSpPr>
        <p:spPr bwMode="auto">
          <a:xfrm>
            <a:off x="5076056" y="2348880"/>
            <a:ext cx="2448272" cy="762608"/>
          </a:xfrm>
          <a:prstGeom prst="wedgeEllipseCallou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4400" b="0" i="0" u="none" strike="noStrike" cap="none" normalizeH="0" baseline="0">
              <a:ln>
                <a:noFill/>
              </a:ln>
              <a:solidFill>
                <a:srgbClr val="FF00FF"/>
              </a:solidFill>
              <a:effectLst/>
              <a:latin typeface="华文新魏" pitchFamily="2" charset="-122"/>
              <a:ea typeface="华文新魏" pitchFamily="2" charset="-122"/>
            </a:endParaRPr>
          </a:p>
        </p:txBody>
      </p:sp>
      <p:sp>
        <p:nvSpPr>
          <p:cNvPr id="17" name="对话气泡: 矩形 16">
            <a:extLst>
              <a:ext uri="{FF2B5EF4-FFF2-40B4-BE49-F238E27FC236}">
                <a16:creationId xmlns:a16="http://schemas.microsoft.com/office/drawing/2014/main" id="{6C48F182-E0C8-907A-6E5A-7210B2FB7F02}"/>
              </a:ext>
            </a:extLst>
          </p:cNvPr>
          <p:cNvSpPr/>
          <p:nvPr/>
        </p:nvSpPr>
        <p:spPr bwMode="auto">
          <a:xfrm>
            <a:off x="6457139" y="1934121"/>
            <a:ext cx="1800200" cy="1785104"/>
          </a:xfrm>
          <a:prstGeom prst="wedgeRectCallout">
            <a:avLst>
              <a:gd name="adj1" fmla="val -126006"/>
              <a:gd name="adj2" fmla="val 27409"/>
            </a:avLst>
          </a:prstGeom>
          <a:solidFill>
            <a:srgbClr val="CCFFFF"/>
          </a:solidFill>
          <a:ln>
            <a:noFill/>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r>
              <a:rPr lang="zh-CN" altLang="en-US" sz="2200" b="0" i="0" dirty="0">
                <a:solidFill>
                  <a:srgbClr val="121212"/>
                </a:solidFill>
                <a:effectLst/>
                <a:latin typeface="宋体" panose="02010600030101010101" pitchFamily="2" charset="-122"/>
                <a:ea typeface="宋体" panose="02010600030101010101" pitchFamily="2" charset="-122"/>
              </a:rPr>
              <a:t>程序计数器</a:t>
            </a:r>
            <a:endParaRPr lang="en-US" altLang="zh-CN" sz="2200" b="0" i="0" dirty="0">
              <a:solidFill>
                <a:srgbClr val="121212"/>
              </a:solidFill>
              <a:effectLst/>
              <a:latin typeface="宋体" panose="02010600030101010101" pitchFamily="2" charset="-122"/>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r>
              <a:rPr lang="zh-CN" altLang="en-US" sz="2200" b="0" i="0" dirty="0">
                <a:solidFill>
                  <a:srgbClr val="121212"/>
                </a:solidFill>
                <a:effectLst/>
                <a:latin typeface="宋体" panose="02010600030101010101" pitchFamily="2" charset="-122"/>
                <a:ea typeface="宋体" panose="02010600030101010101" pitchFamily="2" charset="-122"/>
              </a:rPr>
              <a:t>指令寄存器</a:t>
            </a:r>
            <a:endParaRPr lang="en-US" altLang="zh-CN" sz="2200" b="0" i="0" dirty="0">
              <a:solidFill>
                <a:srgbClr val="121212"/>
              </a:solidFill>
              <a:effectLst/>
              <a:latin typeface="宋体" panose="02010600030101010101" pitchFamily="2" charset="-122"/>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r>
              <a:rPr lang="zh-CN" altLang="en-US" sz="2200" b="0" i="0" dirty="0">
                <a:solidFill>
                  <a:srgbClr val="121212"/>
                </a:solidFill>
                <a:effectLst/>
                <a:latin typeface="宋体" panose="02010600030101010101" pitchFamily="2" charset="-122"/>
                <a:ea typeface="宋体" panose="02010600030101010101" pitchFamily="2" charset="-122"/>
              </a:rPr>
              <a:t>指令译码器</a:t>
            </a:r>
            <a:endParaRPr lang="en-US" altLang="zh-CN" sz="2200" b="0" i="0" dirty="0">
              <a:solidFill>
                <a:srgbClr val="121212"/>
              </a:solidFill>
              <a:effectLst/>
              <a:latin typeface="宋体" panose="02010600030101010101" pitchFamily="2" charset="-122"/>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r>
              <a:rPr lang="zh-CN" altLang="en-US" sz="2200" b="0" i="0" dirty="0">
                <a:solidFill>
                  <a:srgbClr val="121212"/>
                </a:solidFill>
                <a:effectLst/>
                <a:latin typeface="宋体" panose="02010600030101010101" pitchFamily="2" charset="-122"/>
                <a:ea typeface="宋体" panose="02010600030101010101" pitchFamily="2" charset="-122"/>
              </a:rPr>
              <a:t>操作控制器</a:t>
            </a:r>
            <a:endParaRPr lang="en-US" altLang="zh-CN" sz="2200" b="0" i="0" dirty="0">
              <a:solidFill>
                <a:srgbClr val="121212"/>
              </a:solidFill>
              <a:effectLst/>
              <a:latin typeface="宋体" panose="02010600030101010101" pitchFamily="2" charset="-122"/>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r>
              <a:rPr kumimoji="1" lang="zh-CN" altLang="en-US" sz="2200" u="none" strike="noStrike" cap="none" normalizeH="0" baseline="0" dirty="0">
                <a:ln>
                  <a:noFill/>
                </a:ln>
                <a:solidFill>
                  <a:srgbClr val="121212"/>
                </a:solidFill>
                <a:latin typeface="宋体" panose="02010600030101010101" pitchFamily="2" charset="-122"/>
                <a:ea typeface="宋体" panose="02010600030101010101" pitchFamily="2" charset="-122"/>
              </a:rPr>
              <a:t>时序发生器</a:t>
            </a:r>
            <a:endParaRPr kumimoji="1" lang="zh-CN" altLang="en-US" sz="2200" b="0" i="0" u="none" strike="noStrike" cap="none" normalizeH="0" baseline="0" dirty="0">
              <a:ln>
                <a:noFill/>
              </a:ln>
              <a:solidFill>
                <a:srgbClr val="FF00FF"/>
              </a:solidFill>
              <a:effectLst/>
              <a:latin typeface="宋体" panose="02010600030101010101" pitchFamily="2" charset="-122"/>
              <a:ea typeface="宋体" panose="02010600030101010101" pitchFamily="2" charset="-122"/>
            </a:endParaRPr>
          </a:p>
        </p:txBody>
      </p:sp>
      <p:sp>
        <p:nvSpPr>
          <p:cNvPr id="19" name="文本框 18">
            <a:extLst>
              <a:ext uri="{FF2B5EF4-FFF2-40B4-BE49-F238E27FC236}">
                <a16:creationId xmlns:a16="http://schemas.microsoft.com/office/drawing/2014/main" id="{061754F7-48B6-34D5-0377-5E6746B1499A}"/>
              </a:ext>
            </a:extLst>
          </p:cNvPr>
          <p:cNvSpPr txBox="1"/>
          <p:nvPr/>
        </p:nvSpPr>
        <p:spPr>
          <a:xfrm>
            <a:off x="251520" y="4941168"/>
            <a:ext cx="1872208" cy="769441"/>
          </a:xfrm>
          <a:prstGeom prst="rect">
            <a:avLst/>
          </a:prstGeom>
          <a:noFill/>
        </p:spPr>
        <p:txBody>
          <a:bodyPr wrap="square">
            <a:spAutoFit/>
          </a:bodyPr>
          <a:lstStyle/>
          <a:p>
            <a:r>
              <a:rPr lang="en-US" altLang="zh-CN" sz="2200" b="0" i="0" dirty="0">
                <a:solidFill>
                  <a:srgbClr val="121212"/>
                </a:solidFill>
                <a:effectLst/>
              </a:rPr>
              <a:t>CPU</a:t>
            </a:r>
            <a:r>
              <a:rPr lang="zh-CN" altLang="en-US" sz="2200" b="0" i="0" dirty="0">
                <a:solidFill>
                  <a:srgbClr val="121212"/>
                </a:solidFill>
                <a:effectLst/>
              </a:rPr>
              <a:t>片内缓存</a:t>
            </a:r>
            <a:endParaRPr lang="en-US" altLang="zh-CN" sz="2200" b="0" i="0" dirty="0">
              <a:solidFill>
                <a:srgbClr val="121212"/>
              </a:solidFill>
              <a:effectLst/>
            </a:endParaRPr>
          </a:p>
          <a:p>
            <a:r>
              <a:rPr lang="zh-CN" altLang="en-US" sz="2200" b="0" i="0" dirty="0">
                <a:solidFill>
                  <a:srgbClr val="121212"/>
                </a:solidFill>
                <a:effectLst/>
              </a:rPr>
              <a:t>寄存器组</a:t>
            </a:r>
            <a:endParaRPr lang="zh-CN" altLang="en-US" sz="2200" dirty="0"/>
          </a:p>
        </p:txBody>
      </p:sp>
      <p:sp>
        <p:nvSpPr>
          <p:cNvPr id="21" name="文本框 20">
            <a:extLst>
              <a:ext uri="{FF2B5EF4-FFF2-40B4-BE49-F238E27FC236}">
                <a16:creationId xmlns:a16="http://schemas.microsoft.com/office/drawing/2014/main" id="{2CC641C9-E9B9-418E-5B36-70344CE70723}"/>
              </a:ext>
            </a:extLst>
          </p:cNvPr>
          <p:cNvSpPr txBox="1"/>
          <p:nvPr/>
        </p:nvSpPr>
        <p:spPr>
          <a:xfrm>
            <a:off x="1348203" y="6304462"/>
            <a:ext cx="6447594" cy="461665"/>
          </a:xfrm>
          <a:prstGeom prst="rect">
            <a:avLst/>
          </a:prstGeom>
          <a:noFill/>
        </p:spPr>
        <p:txBody>
          <a:bodyPr wrap="square">
            <a:spAutoFit/>
          </a:bodyPr>
          <a:lstStyle/>
          <a:p>
            <a:r>
              <a:rPr lang="zh-CN" altLang="en-US" sz="2400" b="0" i="0" dirty="0">
                <a:solidFill>
                  <a:srgbClr val="FF0000"/>
                </a:solidFill>
                <a:effectLst/>
                <a:latin typeface="-apple-system"/>
              </a:rPr>
              <a:t>一个控制单元和一个运算单元统称一个核</a:t>
            </a:r>
            <a:endParaRPr lang="zh-CN" altLang="en-US" sz="2400" dirty="0">
              <a:solidFill>
                <a:srgbClr val="FF0000"/>
              </a:solidFill>
            </a:endParaRPr>
          </a:p>
        </p:txBody>
      </p:sp>
    </p:spTree>
    <p:extLst>
      <p:ext uri="{BB962C8B-B14F-4D97-AF65-F5344CB8AC3E}">
        <p14:creationId xmlns:p14="http://schemas.microsoft.com/office/powerpoint/2010/main" val="194674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3"/>
          <p:cNvSpPr txBox="1">
            <a:spLocks noChangeArrowheads="1"/>
          </p:cNvSpPr>
          <p:nvPr/>
        </p:nvSpPr>
        <p:spPr bwMode="auto">
          <a:xfrm>
            <a:off x="1116013" y="2132856"/>
            <a:ext cx="6686550"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lnSpc>
                <a:spcPct val="150000"/>
              </a:lnSpc>
            </a:pPr>
            <a:r>
              <a:rPr lang="en-US" altLang="zh-CN" sz="2800" b="1" dirty="0">
                <a:solidFill>
                  <a:schemeClr val="tx1"/>
                </a:solidFill>
                <a:latin typeface="楷体_GB2312" pitchFamily="49" charset="-122"/>
                <a:ea typeface="楷体_GB2312" pitchFamily="49" charset="-122"/>
              </a:rPr>
              <a:t>6</a:t>
            </a:r>
            <a:r>
              <a:rPr lang="zh-CN" altLang="en-US" sz="2800" b="1" dirty="0">
                <a:solidFill>
                  <a:schemeClr val="tx1"/>
                </a:solidFill>
                <a:latin typeface="楷体_GB2312" pitchFamily="49" charset="-122"/>
                <a:ea typeface="楷体_GB2312" pitchFamily="49" charset="-122"/>
              </a:rPr>
              <a:t>个</a:t>
            </a:r>
            <a:r>
              <a:rPr lang="en-US" altLang="zh-CN" sz="2800" b="1" dirty="0">
                <a:solidFill>
                  <a:schemeClr val="tx1"/>
                </a:solidFill>
                <a:latin typeface="楷体_GB2312" pitchFamily="49" charset="-122"/>
                <a:ea typeface="楷体_GB2312" pitchFamily="49" charset="-122"/>
              </a:rPr>
              <a:t>16</a:t>
            </a:r>
            <a:r>
              <a:rPr lang="zh-CN" altLang="en-US" sz="2800" b="1" dirty="0">
                <a:solidFill>
                  <a:schemeClr val="tx1"/>
                </a:solidFill>
                <a:latin typeface="楷体_GB2312" pitchFamily="49" charset="-122"/>
                <a:ea typeface="楷体_GB2312" pitchFamily="49" charset="-122"/>
              </a:rPr>
              <a:t>位的段寄存器：</a:t>
            </a:r>
          </a:p>
          <a:p>
            <a:pPr eaLnBrk="1" hangingPunct="1">
              <a:lnSpc>
                <a:spcPct val="150000"/>
              </a:lnSpc>
            </a:pPr>
            <a:r>
              <a:rPr lang="en-US" altLang="zh-CN" sz="2800" b="1" dirty="0">
                <a:solidFill>
                  <a:srgbClr val="FF3300"/>
                </a:solidFill>
                <a:latin typeface="楷体_GB2312" pitchFamily="49" charset="-122"/>
                <a:ea typeface="楷体_GB2312" pitchFamily="49" charset="-122"/>
              </a:rPr>
              <a:t>CS</a:t>
            </a:r>
            <a:r>
              <a:rPr lang="zh-CN" altLang="en-US" sz="2800" b="1" dirty="0">
                <a:solidFill>
                  <a:schemeClr val="tx1"/>
                </a:solidFill>
                <a:latin typeface="楷体_GB2312" pitchFamily="49" charset="-122"/>
                <a:ea typeface="楷体_GB2312" pitchFamily="49" charset="-122"/>
              </a:rPr>
              <a:t>：代码段寄存器  </a:t>
            </a:r>
            <a:r>
              <a:rPr lang="en-US" altLang="zh-CN" sz="2800" b="1" dirty="0">
                <a:solidFill>
                  <a:schemeClr val="tx1"/>
                </a:solidFill>
                <a:latin typeface="楷体_GB2312" pitchFamily="49" charset="-122"/>
                <a:ea typeface="楷体_GB2312" pitchFamily="49" charset="-122"/>
              </a:rPr>
              <a:t>Code  Segment  </a:t>
            </a:r>
          </a:p>
          <a:p>
            <a:pPr eaLnBrk="1" hangingPunct="1">
              <a:lnSpc>
                <a:spcPct val="150000"/>
              </a:lnSpc>
            </a:pPr>
            <a:r>
              <a:rPr lang="en-US" altLang="zh-CN" sz="2800" b="1" dirty="0">
                <a:solidFill>
                  <a:srgbClr val="FF3300"/>
                </a:solidFill>
                <a:latin typeface="楷体_GB2312" pitchFamily="49" charset="-122"/>
                <a:ea typeface="楷体_GB2312" pitchFamily="49" charset="-122"/>
              </a:rPr>
              <a:t>DS</a:t>
            </a:r>
            <a:r>
              <a:rPr lang="zh-CN" altLang="en-US" sz="2800" b="1" dirty="0">
                <a:solidFill>
                  <a:schemeClr val="tx1"/>
                </a:solidFill>
                <a:latin typeface="楷体_GB2312" pitchFamily="49" charset="-122"/>
                <a:ea typeface="楷体_GB2312" pitchFamily="49" charset="-122"/>
              </a:rPr>
              <a:t>：数据段寄存器  </a:t>
            </a:r>
            <a:r>
              <a:rPr lang="en-US" altLang="zh-CN" sz="2800" b="1" dirty="0">
                <a:solidFill>
                  <a:schemeClr val="tx1"/>
                </a:solidFill>
                <a:latin typeface="楷体_GB2312" pitchFamily="49" charset="-122"/>
                <a:ea typeface="楷体_GB2312" pitchFamily="49" charset="-122"/>
              </a:rPr>
              <a:t>Data  Segment</a:t>
            </a:r>
          </a:p>
          <a:p>
            <a:pPr eaLnBrk="1" hangingPunct="1">
              <a:lnSpc>
                <a:spcPct val="150000"/>
              </a:lnSpc>
            </a:pPr>
            <a:r>
              <a:rPr lang="en-US" altLang="zh-CN" sz="2800" b="1" dirty="0">
                <a:solidFill>
                  <a:srgbClr val="FF3300"/>
                </a:solidFill>
                <a:latin typeface="楷体_GB2312" pitchFamily="49" charset="-122"/>
                <a:ea typeface="楷体_GB2312" pitchFamily="49" charset="-122"/>
              </a:rPr>
              <a:t>SS</a:t>
            </a:r>
            <a:r>
              <a:rPr lang="zh-CN" altLang="en-US" sz="2800" b="1" dirty="0">
                <a:solidFill>
                  <a:schemeClr val="tx1"/>
                </a:solidFill>
                <a:latin typeface="楷体_GB2312" pitchFamily="49" charset="-122"/>
                <a:ea typeface="楷体_GB2312" pitchFamily="49" charset="-122"/>
              </a:rPr>
              <a:t>：堆栈段寄存器  </a:t>
            </a:r>
            <a:r>
              <a:rPr lang="en-US" altLang="zh-CN" sz="2800" b="1" dirty="0">
                <a:solidFill>
                  <a:schemeClr val="tx1"/>
                </a:solidFill>
                <a:latin typeface="楷体_GB2312" pitchFamily="49" charset="-122"/>
                <a:ea typeface="楷体_GB2312" pitchFamily="49" charset="-122"/>
              </a:rPr>
              <a:t>Stack Segment</a:t>
            </a:r>
          </a:p>
          <a:p>
            <a:pPr eaLnBrk="1" hangingPunct="1">
              <a:lnSpc>
                <a:spcPct val="150000"/>
              </a:lnSpc>
            </a:pPr>
            <a:r>
              <a:rPr lang="en-US" altLang="zh-CN" sz="2800" b="1" dirty="0">
                <a:solidFill>
                  <a:srgbClr val="FF3300"/>
                </a:solidFill>
                <a:latin typeface="楷体_GB2312" pitchFamily="49" charset="-122"/>
                <a:ea typeface="楷体_GB2312" pitchFamily="49" charset="-122"/>
              </a:rPr>
              <a:t>ES</a:t>
            </a:r>
            <a:r>
              <a:rPr lang="zh-CN" altLang="en-US" sz="2800" b="1" dirty="0">
                <a:solidFill>
                  <a:schemeClr val="tx1"/>
                </a:solidFill>
                <a:latin typeface="楷体_GB2312" pitchFamily="49" charset="-122"/>
                <a:ea typeface="楷体_GB2312" pitchFamily="49" charset="-122"/>
              </a:rPr>
              <a:t>：附加数据段寄存器</a:t>
            </a:r>
          </a:p>
          <a:p>
            <a:pPr eaLnBrk="1" hangingPunct="1">
              <a:lnSpc>
                <a:spcPct val="150000"/>
              </a:lnSpc>
            </a:pPr>
            <a:r>
              <a:rPr lang="en-US" altLang="zh-CN" sz="2800" b="1" dirty="0">
                <a:solidFill>
                  <a:srgbClr val="FF3300"/>
                </a:solidFill>
                <a:latin typeface="楷体_GB2312" pitchFamily="49" charset="-122"/>
                <a:ea typeface="楷体_GB2312" pitchFamily="49" charset="-122"/>
              </a:rPr>
              <a:t>FS</a:t>
            </a:r>
            <a:r>
              <a:rPr lang="en-US" altLang="zh-CN" sz="2800" b="1" dirty="0">
                <a:solidFill>
                  <a:schemeClr val="tx1"/>
                </a:solidFill>
                <a:latin typeface="楷体_GB2312" pitchFamily="49" charset="-122"/>
                <a:ea typeface="楷体_GB2312" pitchFamily="49" charset="-122"/>
              </a:rPr>
              <a:t>:</a:t>
            </a:r>
          </a:p>
          <a:p>
            <a:pPr eaLnBrk="1" hangingPunct="1">
              <a:lnSpc>
                <a:spcPct val="150000"/>
              </a:lnSpc>
            </a:pPr>
            <a:r>
              <a:rPr lang="en-US" altLang="zh-CN" sz="2800" b="1" dirty="0">
                <a:solidFill>
                  <a:srgbClr val="FF3300"/>
                </a:solidFill>
                <a:latin typeface="楷体_GB2312" pitchFamily="49" charset="-122"/>
                <a:ea typeface="楷体_GB2312" pitchFamily="49" charset="-122"/>
              </a:rPr>
              <a:t>GS</a:t>
            </a:r>
            <a:r>
              <a:rPr lang="en-US" altLang="zh-CN" sz="2800" b="1" dirty="0">
                <a:solidFill>
                  <a:schemeClr val="tx1"/>
                </a:solidFill>
                <a:latin typeface="楷体_GB2312" pitchFamily="49" charset="-122"/>
                <a:ea typeface="楷体_GB2312" pitchFamily="49" charset="-122"/>
              </a:rPr>
              <a:t>:</a:t>
            </a:r>
          </a:p>
        </p:txBody>
      </p:sp>
      <p:sp>
        <p:nvSpPr>
          <p:cNvPr id="51203" name="Rectangle 10"/>
          <p:cNvSpPr>
            <a:spLocks noChangeArrowheads="1"/>
          </p:cNvSpPr>
          <p:nvPr/>
        </p:nvSpPr>
        <p:spPr bwMode="auto">
          <a:xfrm>
            <a:off x="539750" y="1541463"/>
            <a:ext cx="37560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a:solidFill>
                  <a:schemeClr val="tx1"/>
                </a:solidFill>
                <a:latin typeface="黑体" pitchFamily="2" charset="-122"/>
                <a:ea typeface="黑体" pitchFamily="2" charset="-122"/>
              </a:rPr>
              <a:t>分段部件中的段寄存器</a:t>
            </a:r>
          </a:p>
        </p:txBody>
      </p:sp>
      <p:sp>
        <p:nvSpPr>
          <p:cNvPr id="5" name="Text Box 2">
            <a:extLst>
              <a:ext uri="{FF2B5EF4-FFF2-40B4-BE49-F238E27FC236}">
                <a16:creationId xmlns:a16="http://schemas.microsoft.com/office/drawing/2014/main" id="{2CF94D21-4D3C-4EEF-93FC-1C130DA57CDA}"/>
              </a:ext>
            </a:extLst>
          </p:cNvPr>
          <p:cNvSpPr txBox="1">
            <a:spLocks noChangeArrowheads="1"/>
          </p:cNvSpPr>
          <p:nvPr/>
        </p:nvSpPr>
        <p:spPr bwMode="auto">
          <a:xfrm>
            <a:off x="755650" y="188913"/>
            <a:ext cx="60261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3600" b="1" dirty="0">
                <a:solidFill>
                  <a:schemeClr val="bg1"/>
                </a:solidFill>
                <a:latin typeface="Times New Roman" pitchFamily="18" charset="0"/>
              </a:rPr>
              <a:t>2.6 </a:t>
            </a:r>
            <a:r>
              <a:rPr lang="zh-CN" altLang="en-US" sz="3600" b="1" dirty="0">
                <a:solidFill>
                  <a:schemeClr val="bg1"/>
                </a:solidFill>
                <a:latin typeface="Times New Roman" pitchFamily="18" charset="0"/>
              </a:rPr>
              <a:t>分段部件和分页部件</a:t>
            </a:r>
          </a:p>
        </p:txBody>
      </p:sp>
    </p:spTree>
  </p:cSld>
  <p:clrMapOvr>
    <a:masterClrMapping/>
  </p:clrMapOvr>
  <p:transition>
    <p:checke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3"/>
          <p:cNvSpPr txBox="1">
            <a:spLocks noChangeArrowheads="1"/>
          </p:cNvSpPr>
          <p:nvPr/>
        </p:nvSpPr>
        <p:spPr bwMode="auto">
          <a:xfrm>
            <a:off x="395536" y="1556792"/>
            <a:ext cx="7864387" cy="2775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marL="342900" indent="-342900" eaLnBrk="1" hangingPunct="1">
              <a:lnSpc>
                <a:spcPct val="150000"/>
              </a:lnSpc>
              <a:buFont typeface="Wingdings" panose="05000000000000000000" pitchFamily="2" charset="2"/>
              <a:buChar char="Ø"/>
            </a:pPr>
            <a:r>
              <a:rPr lang="zh-CN" altLang="en-US" sz="2400" b="1" dirty="0">
                <a:solidFill>
                  <a:schemeClr val="tx1"/>
                </a:solidFill>
                <a:latin typeface="宋体" panose="02010600030101010101" pitchFamily="2" charset="-122"/>
                <a:ea typeface="宋体" panose="02010600030101010101" pitchFamily="2" charset="-122"/>
              </a:rPr>
              <a:t>“</a:t>
            </a:r>
            <a:r>
              <a:rPr lang="en-US" altLang="zh-CN" sz="2400" b="1" dirty="0">
                <a:solidFill>
                  <a:schemeClr val="tx1"/>
                </a:solidFill>
                <a:latin typeface="宋体" panose="02010600030101010101" pitchFamily="2" charset="-122"/>
                <a:ea typeface="宋体" panose="02010600030101010101" pitchFamily="2" charset="-122"/>
              </a:rPr>
              <a:t>.CODE”</a:t>
            </a:r>
            <a:r>
              <a:rPr lang="zh-CN" altLang="en-US" sz="2400" b="1" dirty="0">
                <a:solidFill>
                  <a:schemeClr val="tx1"/>
                </a:solidFill>
                <a:latin typeface="宋体" panose="02010600030101010101" pitchFamily="2" charset="-122"/>
                <a:ea typeface="宋体" panose="02010600030101010101" pitchFamily="2" charset="-122"/>
              </a:rPr>
              <a:t>表示代码段，该段的选择子是段寄存器</a:t>
            </a:r>
            <a:r>
              <a:rPr lang="en-US" altLang="zh-CN" sz="2400" b="1" dirty="0">
                <a:solidFill>
                  <a:schemeClr val="tx1"/>
                </a:solidFill>
                <a:latin typeface="宋体" panose="02010600030101010101" pitchFamily="2" charset="-122"/>
                <a:ea typeface="宋体" panose="02010600030101010101" pitchFamily="2" charset="-122"/>
              </a:rPr>
              <a:t>CS</a:t>
            </a:r>
            <a:r>
              <a:rPr lang="zh-CN" altLang="en-US" sz="2400" b="1" dirty="0">
                <a:solidFill>
                  <a:schemeClr val="tx1"/>
                </a:solidFill>
                <a:latin typeface="宋体" panose="02010600030101010101" pitchFamily="2" charset="-122"/>
                <a:ea typeface="宋体" panose="02010600030101010101" pitchFamily="2" charset="-122"/>
              </a:rPr>
              <a:t>；</a:t>
            </a:r>
            <a:endParaRPr lang="en-US" altLang="zh-CN" sz="2400" b="1" dirty="0">
              <a:solidFill>
                <a:schemeClr val="tx1"/>
              </a:solidFill>
              <a:latin typeface="宋体" panose="02010600030101010101" pitchFamily="2" charset="-122"/>
              <a:ea typeface="宋体" panose="02010600030101010101" pitchFamily="2" charset="-122"/>
            </a:endParaRPr>
          </a:p>
          <a:p>
            <a:pPr marL="342900" indent="-342900" eaLnBrk="1" hangingPunct="1">
              <a:lnSpc>
                <a:spcPct val="150000"/>
              </a:lnSpc>
              <a:buFont typeface="Wingdings" panose="05000000000000000000" pitchFamily="2" charset="2"/>
              <a:buChar char="Ø"/>
            </a:pPr>
            <a:r>
              <a:rPr lang="zh-CN" altLang="en-US" sz="2400" b="1" dirty="0">
                <a:solidFill>
                  <a:schemeClr val="tx1"/>
                </a:solidFill>
                <a:latin typeface="宋体" panose="02010600030101010101" pitchFamily="2" charset="-122"/>
                <a:ea typeface="宋体" panose="02010600030101010101" pitchFamily="2" charset="-122"/>
              </a:rPr>
              <a:t>“</a:t>
            </a:r>
            <a:r>
              <a:rPr lang="en-US" altLang="zh-CN" sz="2400" b="1" dirty="0">
                <a:solidFill>
                  <a:schemeClr val="tx1"/>
                </a:solidFill>
                <a:latin typeface="宋体" panose="02010600030101010101" pitchFamily="2" charset="-122"/>
                <a:ea typeface="宋体" panose="02010600030101010101" pitchFamily="2" charset="-122"/>
              </a:rPr>
              <a:t>.DATA”</a:t>
            </a:r>
            <a:r>
              <a:rPr lang="zh-CN" altLang="en-US" sz="2400" b="1" dirty="0">
                <a:solidFill>
                  <a:schemeClr val="tx1"/>
                </a:solidFill>
                <a:latin typeface="宋体" panose="02010600030101010101" pitchFamily="2" charset="-122"/>
                <a:ea typeface="宋体" panose="02010600030101010101" pitchFamily="2" charset="-122"/>
              </a:rPr>
              <a:t>表示数据段，该段的选择子是段寄存器</a:t>
            </a:r>
            <a:r>
              <a:rPr lang="en-US" altLang="zh-CN" sz="2400" b="1" dirty="0">
                <a:solidFill>
                  <a:schemeClr val="tx1"/>
                </a:solidFill>
                <a:latin typeface="宋体" panose="02010600030101010101" pitchFamily="2" charset="-122"/>
                <a:ea typeface="宋体" panose="02010600030101010101" pitchFamily="2" charset="-122"/>
              </a:rPr>
              <a:t>DS</a:t>
            </a:r>
            <a:r>
              <a:rPr lang="zh-CN" altLang="en-US" sz="2400" b="1" dirty="0">
                <a:solidFill>
                  <a:schemeClr val="tx1"/>
                </a:solidFill>
                <a:latin typeface="宋体" panose="02010600030101010101" pitchFamily="2" charset="-122"/>
                <a:ea typeface="宋体" panose="02010600030101010101" pitchFamily="2" charset="-122"/>
              </a:rPr>
              <a:t>；</a:t>
            </a:r>
            <a:endParaRPr lang="en-US" altLang="zh-CN" sz="2400" b="1" dirty="0">
              <a:solidFill>
                <a:schemeClr val="tx1"/>
              </a:solidFill>
              <a:latin typeface="宋体" panose="02010600030101010101" pitchFamily="2" charset="-122"/>
              <a:ea typeface="宋体" panose="02010600030101010101" pitchFamily="2" charset="-122"/>
            </a:endParaRPr>
          </a:p>
          <a:p>
            <a:pPr eaLnBrk="1" hangingPunct="1">
              <a:lnSpc>
                <a:spcPct val="150000"/>
              </a:lnSpc>
            </a:pPr>
            <a:r>
              <a:rPr lang="en-US" altLang="zh-CN" sz="2400" b="1" dirty="0">
                <a:solidFill>
                  <a:schemeClr val="tx1"/>
                </a:solidFill>
                <a:latin typeface="宋体" panose="02010600030101010101" pitchFamily="2" charset="-122"/>
                <a:ea typeface="宋体" panose="02010600030101010101" pitchFamily="2" charset="-122"/>
              </a:rPr>
              <a:t>   C </a:t>
            </a:r>
            <a:r>
              <a:rPr lang="zh-CN" altLang="en-US" sz="2400" b="1" dirty="0">
                <a:solidFill>
                  <a:schemeClr val="tx1"/>
                </a:solidFill>
                <a:latin typeface="宋体" panose="02010600030101010101" pitchFamily="2" charset="-122"/>
                <a:ea typeface="宋体" panose="02010600030101010101" pitchFamily="2" charset="-122"/>
              </a:rPr>
              <a:t>程序中定义的全局变量就存储在数据段中；</a:t>
            </a:r>
            <a:endParaRPr lang="en-US" altLang="zh-CN" sz="2400" b="1" dirty="0">
              <a:solidFill>
                <a:schemeClr val="tx1"/>
              </a:solidFill>
              <a:latin typeface="宋体" panose="02010600030101010101" pitchFamily="2" charset="-122"/>
              <a:ea typeface="宋体" panose="02010600030101010101" pitchFamily="2" charset="-122"/>
            </a:endParaRPr>
          </a:p>
          <a:p>
            <a:pPr marL="342900" indent="-342900" eaLnBrk="1" hangingPunct="1">
              <a:lnSpc>
                <a:spcPct val="150000"/>
              </a:lnSpc>
              <a:buFont typeface="Wingdings" panose="05000000000000000000" pitchFamily="2" charset="2"/>
              <a:buChar char="Ø"/>
            </a:pPr>
            <a:r>
              <a:rPr lang="zh-CN" altLang="en-US" sz="2400" b="1" dirty="0">
                <a:solidFill>
                  <a:schemeClr val="tx1"/>
                </a:solidFill>
                <a:latin typeface="宋体" panose="02010600030101010101" pitchFamily="2" charset="-122"/>
                <a:ea typeface="宋体" panose="02010600030101010101" pitchFamily="2" charset="-122"/>
              </a:rPr>
              <a:t>“</a:t>
            </a:r>
            <a:r>
              <a:rPr lang="en-US" altLang="zh-CN" sz="2400" b="1" dirty="0">
                <a:solidFill>
                  <a:schemeClr val="tx1"/>
                </a:solidFill>
                <a:latin typeface="宋体" panose="02010600030101010101" pitchFamily="2" charset="-122"/>
                <a:ea typeface="宋体" panose="02010600030101010101" pitchFamily="2" charset="-122"/>
              </a:rPr>
              <a:t>.STACK”</a:t>
            </a:r>
            <a:r>
              <a:rPr lang="zh-CN" altLang="en-US" sz="2400" b="1" dirty="0">
                <a:solidFill>
                  <a:schemeClr val="tx1"/>
                </a:solidFill>
                <a:latin typeface="宋体" panose="02010600030101010101" pitchFamily="2" charset="-122"/>
                <a:ea typeface="宋体" panose="02010600030101010101" pitchFamily="2" charset="-122"/>
              </a:rPr>
              <a:t>表示堆栈段，该段的选择子是段寄存器</a:t>
            </a:r>
            <a:r>
              <a:rPr lang="en-US" altLang="zh-CN" sz="2400" b="1" dirty="0">
                <a:solidFill>
                  <a:schemeClr val="tx1"/>
                </a:solidFill>
                <a:latin typeface="宋体" panose="02010600030101010101" pitchFamily="2" charset="-122"/>
                <a:ea typeface="宋体" panose="02010600030101010101" pitchFamily="2" charset="-122"/>
              </a:rPr>
              <a:t>SS</a:t>
            </a:r>
            <a:r>
              <a:rPr lang="zh-CN" altLang="en-US" sz="2400" b="1" dirty="0">
                <a:solidFill>
                  <a:schemeClr val="tx1"/>
                </a:solidFill>
                <a:latin typeface="宋体" panose="02010600030101010101" pitchFamily="2" charset="-122"/>
                <a:ea typeface="宋体" panose="02010600030101010101" pitchFamily="2" charset="-122"/>
              </a:rPr>
              <a:t>；</a:t>
            </a:r>
            <a:endParaRPr lang="en-US" altLang="zh-CN" sz="2400" b="1" dirty="0">
              <a:solidFill>
                <a:schemeClr val="tx1"/>
              </a:solidFill>
              <a:latin typeface="宋体" panose="02010600030101010101" pitchFamily="2" charset="-122"/>
              <a:ea typeface="宋体" panose="02010600030101010101" pitchFamily="2" charset="-122"/>
            </a:endParaRPr>
          </a:p>
          <a:p>
            <a:pPr eaLnBrk="1" hangingPunct="1">
              <a:lnSpc>
                <a:spcPct val="150000"/>
              </a:lnSpc>
            </a:pPr>
            <a:r>
              <a:rPr lang="en-US" altLang="zh-CN" sz="2400" b="1" dirty="0">
                <a:solidFill>
                  <a:schemeClr val="tx1"/>
                </a:solidFill>
                <a:latin typeface="宋体" panose="02010600030101010101" pitchFamily="2" charset="-122"/>
                <a:ea typeface="宋体" panose="02010600030101010101" pitchFamily="2" charset="-122"/>
              </a:rPr>
              <a:t>   C</a:t>
            </a:r>
            <a:r>
              <a:rPr lang="zh-CN" altLang="en-US" sz="2400" b="1" dirty="0">
                <a:solidFill>
                  <a:schemeClr val="tx1"/>
                </a:solidFill>
                <a:latin typeface="宋体" panose="02010600030101010101" pitchFamily="2" charset="-122"/>
                <a:ea typeface="宋体" panose="02010600030101010101" pitchFamily="2" charset="-122"/>
              </a:rPr>
              <a:t>程序中定义的局部变量、函数参数存储在堆栈段中。</a:t>
            </a:r>
            <a:endParaRPr lang="en-US" altLang="zh-CN" sz="2400" b="1" dirty="0">
              <a:solidFill>
                <a:schemeClr val="tx1"/>
              </a:solidFill>
              <a:latin typeface="宋体" panose="02010600030101010101" pitchFamily="2" charset="-122"/>
              <a:ea typeface="宋体" panose="02010600030101010101" pitchFamily="2" charset="-122"/>
            </a:endParaRPr>
          </a:p>
        </p:txBody>
      </p:sp>
      <p:sp>
        <p:nvSpPr>
          <p:cNvPr id="5" name="Text Box 2">
            <a:extLst>
              <a:ext uri="{FF2B5EF4-FFF2-40B4-BE49-F238E27FC236}">
                <a16:creationId xmlns:a16="http://schemas.microsoft.com/office/drawing/2014/main" id="{2CF94D21-4D3C-4EEF-93FC-1C130DA57CDA}"/>
              </a:ext>
            </a:extLst>
          </p:cNvPr>
          <p:cNvSpPr txBox="1">
            <a:spLocks noChangeArrowheads="1"/>
          </p:cNvSpPr>
          <p:nvPr/>
        </p:nvSpPr>
        <p:spPr bwMode="auto">
          <a:xfrm>
            <a:off x="755650" y="188913"/>
            <a:ext cx="60261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3600" b="1" dirty="0">
                <a:solidFill>
                  <a:schemeClr val="bg1"/>
                </a:solidFill>
                <a:latin typeface="Times New Roman" pitchFamily="18" charset="0"/>
              </a:rPr>
              <a:t>2.6 </a:t>
            </a:r>
            <a:r>
              <a:rPr lang="zh-CN" altLang="en-US" sz="3600" b="1" dirty="0">
                <a:solidFill>
                  <a:schemeClr val="bg1"/>
                </a:solidFill>
                <a:latin typeface="Times New Roman" pitchFamily="18" charset="0"/>
              </a:rPr>
              <a:t>分段部件和分页部件</a:t>
            </a:r>
          </a:p>
        </p:txBody>
      </p:sp>
    </p:spTree>
    <p:extLst>
      <p:ext uri="{BB962C8B-B14F-4D97-AF65-F5344CB8AC3E}">
        <p14:creationId xmlns:p14="http://schemas.microsoft.com/office/powerpoint/2010/main" val="3845923005"/>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3"/>
          <p:cNvSpPr txBox="1">
            <a:spLocks noChangeArrowheads="1"/>
          </p:cNvSpPr>
          <p:nvPr/>
        </p:nvSpPr>
        <p:spPr bwMode="auto">
          <a:xfrm>
            <a:off x="395536" y="1556792"/>
            <a:ext cx="7864387" cy="3883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lnSpc>
                <a:spcPct val="150000"/>
              </a:lnSpc>
            </a:pPr>
            <a:r>
              <a:rPr lang="en-US" altLang="zh-CN" sz="2400" b="1" dirty="0">
                <a:solidFill>
                  <a:srgbClr val="FF0000"/>
                </a:solidFill>
                <a:latin typeface="宋体" panose="02010600030101010101" pitchFamily="2" charset="-122"/>
                <a:ea typeface="宋体" panose="02010600030101010101" pitchFamily="2" charset="-122"/>
              </a:rPr>
              <a:t>1</a:t>
            </a:r>
            <a:r>
              <a:rPr lang="zh-CN" altLang="en-US" sz="2400" b="1" dirty="0">
                <a:solidFill>
                  <a:srgbClr val="FF0000"/>
                </a:solidFill>
                <a:latin typeface="宋体" panose="02010600030101010101" pitchFamily="2" charset="-122"/>
                <a:ea typeface="宋体" panose="02010600030101010101" pitchFamily="2" charset="-122"/>
              </a:rPr>
              <a:t>．实地址方式</a:t>
            </a:r>
          </a:p>
          <a:p>
            <a:pPr eaLnBrk="1" hangingPunct="1">
              <a:lnSpc>
                <a:spcPct val="150000"/>
              </a:lnSpc>
            </a:pPr>
            <a:r>
              <a:rPr lang="zh-CN" altLang="en-US" sz="2400" b="1" dirty="0">
                <a:solidFill>
                  <a:schemeClr val="tx1"/>
                </a:solidFill>
                <a:latin typeface="宋体" panose="02010600030101010101" pitchFamily="2" charset="-122"/>
                <a:ea typeface="宋体" panose="02010600030101010101" pitchFamily="2" charset="-122"/>
              </a:rPr>
              <a:t>   简称实方式</a:t>
            </a:r>
            <a:endParaRPr lang="en-US" altLang="zh-CN" sz="2400" b="1" dirty="0">
              <a:solidFill>
                <a:schemeClr val="tx1"/>
              </a:solidFill>
              <a:latin typeface="宋体" panose="02010600030101010101" pitchFamily="2" charset="-122"/>
              <a:ea typeface="宋体" panose="02010600030101010101" pitchFamily="2" charset="-122"/>
            </a:endParaRPr>
          </a:p>
          <a:p>
            <a:pPr marL="342900" indent="-342900" eaLnBrk="1" hangingPunct="1">
              <a:lnSpc>
                <a:spcPct val="150000"/>
              </a:lnSpc>
              <a:buFont typeface="Wingdings" panose="05000000000000000000" pitchFamily="2" charset="2"/>
              <a:buChar char="p"/>
            </a:pPr>
            <a:r>
              <a:rPr lang="zh-CN" altLang="en-US" sz="2400" b="1" dirty="0">
                <a:solidFill>
                  <a:schemeClr val="tx1"/>
                </a:solidFill>
                <a:latin typeface="宋体" panose="02010600030101010101" pitchFamily="2" charset="-122"/>
                <a:ea typeface="宋体" panose="02010600030101010101" pitchFamily="2" charset="-122"/>
              </a:rPr>
              <a:t>可以使用</a:t>
            </a:r>
            <a:r>
              <a:rPr lang="en-US" altLang="zh-CN" sz="2400" b="1" dirty="0">
                <a:solidFill>
                  <a:schemeClr val="tx1"/>
                </a:solidFill>
                <a:latin typeface="宋体" panose="02010600030101010101" pitchFamily="2" charset="-122"/>
                <a:ea typeface="宋体" panose="02010600030101010101" pitchFamily="2" charset="-122"/>
              </a:rPr>
              <a:t>32</a:t>
            </a:r>
            <a:r>
              <a:rPr lang="zh-CN" altLang="en-US" sz="2400" b="1" dirty="0">
                <a:solidFill>
                  <a:schemeClr val="tx1"/>
                </a:solidFill>
                <a:latin typeface="宋体" panose="02010600030101010101" pitchFamily="2" charset="-122"/>
                <a:ea typeface="宋体" panose="02010600030101010101" pitchFamily="2" charset="-122"/>
              </a:rPr>
              <a:t>位寄存器和</a:t>
            </a:r>
            <a:r>
              <a:rPr lang="en-US" altLang="zh-CN" sz="2400" b="1" dirty="0">
                <a:solidFill>
                  <a:schemeClr val="tx1"/>
                </a:solidFill>
                <a:latin typeface="宋体" panose="02010600030101010101" pitchFamily="2" charset="-122"/>
                <a:ea typeface="宋体" panose="02010600030101010101" pitchFamily="2" charset="-122"/>
              </a:rPr>
              <a:t>32</a:t>
            </a:r>
            <a:r>
              <a:rPr lang="zh-CN" altLang="en-US" sz="2400" b="1" dirty="0">
                <a:solidFill>
                  <a:schemeClr val="tx1"/>
                </a:solidFill>
                <a:latin typeface="宋体" panose="02010600030101010101" pitchFamily="2" charset="-122"/>
                <a:ea typeface="宋体" panose="02010600030101010101" pitchFamily="2" charset="-122"/>
              </a:rPr>
              <a:t>位操作数</a:t>
            </a:r>
            <a:endParaRPr lang="en-US" altLang="zh-CN" sz="2400" b="1" dirty="0">
              <a:solidFill>
                <a:schemeClr val="tx1"/>
              </a:solidFill>
              <a:latin typeface="宋体" panose="02010600030101010101" pitchFamily="2" charset="-122"/>
              <a:ea typeface="宋体" panose="02010600030101010101" pitchFamily="2" charset="-122"/>
            </a:endParaRPr>
          </a:p>
          <a:p>
            <a:pPr marL="342900" indent="-342900" eaLnBrk="1" hangingPunct="1">
              <a:lnSpc>
                <a:spcPct val="150000"/>
              </a:lnSpc>
              <a:buFont typeface="Wingdings" panose="05000000000000000000" pitchFamily="2" charset="2"/>
              <a:buChar char="p"/>
            </a:pPr>
            <a:r>
              <a:rPr lang="zh-CN" altLang="en-US" sz="2400" b="1" dirty="0">
                <a:solidFill>
                  <a:schemeClr val="tx1"/>
                </a:solidFill>
                <a:latin typeface="宋体" panose="02010600030101010101" pitchFamily="2" charset="-122"/>
                <a:ea typeface="宋体" panose="02010600030101010101" pitchFamily="2" charset="-122"/>
              </a:rPr>
              <a:t>可以采用</a:t>
            </a:r>
            <a:r>
              <a:rPr lang="en-US" altLang="zh-CN" sz="2400" b="1" dirty="0">
                <a:solidFill>
                  <a:schemeClr val="tx1"/>
                </a:solidFill>
                <a:latin typeface="宋体" panose="02010600030101010101" pitchFamily="2" charset="-122"/>
                <a:ea typeface="宋体" panose="02010600030101010101" pitchFamily="2" charset="-122"/>
              </a:rPr>
              <a:t>32</a:t>
            </a:r>
            <a:r>
              <a:rPr lang="zh-CN" altLang="en-US" sz="2400" b="1" dirty="0">
                <a:solidFill>
                  <a:schemeClr val="tx1"/>
                </a:solidFill>
                <a:latin typeface="宋体" panose="02010600030101010101" pitchFamily="2" charset="-122"/>
                <a:ea typeface="宋体" panose="02010600030101010101" pitchFamily="2" charset="-122"/>
              </a:rPr>
              <a:t>位的寻址方式。</a:t>
            </a:r>
            <a:endParaRPr lang="en-US" altLang="zh-CN" sz="2400" b="1" dirty="0">
              <a:solidFill>
                <a:schemeClr val="tx1"/>
              </a:solidFill>
              <a:latin typeface="宋体" panose="02010600030101010101" pitchFamily="2" charset="-122"/>
              <a:ea typeface="宋体" panose="02010600030101010101" pitchFamily="2" charset="-122"/>
            </a:endParaRPr>
          </a:p>
          <a:p>
            <a:pPr marL="342900" indent="-342900" eaLnBrk="1" hangingPunct="1">
              <a:lnSpc>
                <a:spcPct val="150000"/>
              </a:lnSpc>
              <a:buFont typeface="Wingdings" panose="05000000000000000000" pitchFamily="2" charset="2"/>
              <a:buChar char="p"/>
            </a:pPr>
            <a:r>
              <a:rPr lang="zh-CN" altLang="en-US" sz="2400" b="1" dirty="0">
                <a:solidFill>
                  <a:schemeClr val="tx1"/>
                </a:solidFill>
                <a:latin typeface="宋体" panose="02010600030101010101" pitchFamily="2" charset="-122"/>
                <a:ea typeface="宋体" panose="02010600030101010101" pitchFamily="2" charset="-122"/>
              </a:rPr>
              <a:t>此时的</a:t>
            </a:r>
            <a:r>
              <a:rPr lang="en-US" altLang="zh-CN" sz="2400" b="1" dirty="0">
                <a:solidFill>
                  <a:schemeClr val="tx1"/>
                </a:solidFill>
                <a:latin typeface="宋体" panose="02010600030101010101" pitchFamily="2" charset="-122"/>
                <a:ea typeface="宋体" panose="02010600030101010101" pitchFamily="2" charset="-122"/>
              </a:rPr>
              <a:t>32</a:t>
            </a:r>
            <a:r>
              <a:rPr lang="zh-CN" altLang="en-US" sz="2400" b="1" dirty="0">
                <a:solidFill>
                  <a:schemeClr val="tx1"/>
                </a:solidFill>
                <a:latin typeface="宋体" panose="02010600030101010101" pitchFamily="2" charset="-122"/>
                <a:ea typeface="宋体" panose="02010600030101010101" pitchFamily="2" charset="-122"/>
              </a:rPr>
              <a:t>位</a:t>
            </a:r>
            <a:r>
              <a:rPr lang="en-US" altLang="zh-CN" sz="2400" b="1" dirty="0">
                <a:solidFill>
                  <a:schemeClr val="tx1"/>
                </a:solidFill>
                <a:latin typeface="宋体" panose="02010600030101010101" pitchFamily="2" charset="-122"/>
                <a:ea typeface="宋体" panose="02010600030101010101" pitchFamily="2" charset="-122"/>
              </a:rPr>
              <a:t>CPU</a:t>
            </a:r>
            <a:r>
              <a:rPr lang="zh-CN" altLang="en-US" sz="2400" b="1" dirty="0">
                <a:solidFill>
                  <a:schemeClr val="tx1"/>
                </a:solidFill>
                <a:latin typeface="宋体" panose="02010600030101010101" pitchFamily="2" charset="-122"/>
                <a:ea typeface="宋体" panose="02010600030101010101" pitchFamily="2" charset="-122"/>
              </a:rPr>
              <a:t>与</a:t>
            </a:r>
            <a:r>
              <a:rPr lang="en-US" altLang="zh-CN" sz="2400" b="1" dirty="0">
                <a:solidFill>
                  <a:schemeClr val="tx1"/>
                </a:solidFill>
                <a:latin typeface="宋体" panose="02010600030101010101" pitchFamily="2" charset="-122"/>
                <a:ea typeface="宋体" panose="02010600030101010101" pitchFamily="2" charset="-122"/>
              </a:rPr>
              <a:t>16</a:t>
            </a:r>
            <a:r>
              <a:rPr lang="zh-CN" altLang="en-US" sz="2400" b="1" dirty="0">
                <a:solidFill>
                  <a:schemeClr val="tx1"/>
                </a:solidFill>
                <a:latin typeface="宋体" panose="02010600030101010101" pitchFamily="2" charset="-122"/>
                <a:ea typeface="宋体" panose="02010600030101010101" pitchFamily="2" charset="-122"/>
              </a:rPr>
              <a:t>位</a:t>
            </a:r>
            <a:r>
              <a:rPr lang="en-US" altLang="zh-CN" sz="2400" b="1" dirty="0">
                <a:solidFill>
                  <a:schemeClr val="tx1"/>
                </a:solidFill>
                <a:latin typeface="宋体" panose="02010600030101010101" pitchFamily="2" charset="-122"/>
                <a:ea typeface="宋体" panose="02010600030101010101" pitchFamily="2" charset="-122"/>
              </a:rPr>
              <a:t>CPU</a:t>
            </a:r>
            <a:r>
              <a:rPr lang="zh-CN" altLang="en-US" sz="2400" b="1" dirty="0">
                <a:solidFill>
                  <a:schemeClr val="tx1"/>
                </a:solidFill>
                <a:latin typeface="宋体" panose="02010600030101010101" pitchFamily="2" charset="-122"/>
                <a:ea typeface="宋体" panose="02010600030101010101" pitchFamily="2" charset="-122"/>
              </a:rPr>
              <a:t>一样，只能寻址</a:t>
            </a:r>
            <a:r>
              <a:rPr lang="en-US" altLang="zh-CN" sz="2400" b="1" dirty="0">
                <a:solidFill>
                  <a:schemeClr val="tx1"/>
                </a:solidFill>
                <a:latin typeface="宋体" panose="02010600030101010101" pitchFamily="2" charset="-122"/>
                <a:ea typeface="宋体" panose="02010600030101010101" pitchFamily="2" charset="-122"/>
              </a:rPr>
              <a:t>1MB</a:t>
            </a:r>
            <a:r>
              <a:rPr lang="zh-CN" altLang="en-US" sz="2400" b="1" dirty="0">
                <a:solidFill>
                  <a:schemeClr val="tx1"/>
                </a:solidFill>
                <a:latin typeface="宋体" panose="02010600030101010101" pitchFamily="2" charset="-122"/>
                <a:ea typeface="宋体" panose="02010600030101010101" pitchFamily="2" charset="-122"/>
              </a:rPr>
              <a:t>物理存储空间，程序段的大小不超过</a:t>
            </a:r>
            <a:r>
              <a:rPr lang="en-US" altLang="zh-CN" sz="2400" b="1" dirty="0">
                <a:solidFill>
                  <a:schemeClr val="tx1"/>
                </a:solidFill>
                <a:latin typeface="宋体" panose="02010600030101010101" pitchFamily="2" charset="-122"/>
                <a:ea typeface="宋体" panose="02010600030101010101" pitchFamily="2" charset="-122"/>
              </a:rPr>
              <a:t>64KB</a:t>
            </a:r>
            <a:r>
              <a:rPr lang="zh-CN" altLang="en-US" sz="2400" b="1" dirty="0">
                <a:solidFill>
                  <a:schemeClr val="tx1"/>
                </a:solidFill>
                <a:latin typeface="宋体" panose="02010600030101010101" pitchFamily="2" charset="-122"/>
                <a:ea typeface="宋体" panose="02010600030101010101" pitchFamily="2" charset="-122"/>
              </a:rPr>
              <a:t>，段基址和偏移地址都是</a:t>
            </a:r>
            <a:r>
              <a:rPr lang="en-US" altLang="zh-CN" sz="2400" b="1" dirty="0">
                <a:solidFill>
                  <a:schemeClr val="tx1"/>
                </a:solidFill>
                <a:latin typeface="宋体" panose="02010600030101010101" pitchFamily="2" charset="-122"/>
                <a:ea typeface="宋体" panose="02010600030101010101" pitchFamily="2" charset="-122"/>
              </a:rPr>
              <a:t>16</a:t>
            </a:r>
            <a:r>
              <a:rPr lang="zh-CN" altLang="en-US" sz="2400" b="1" dirty="0">
                <a:solidFill>
                  <a:schemeClr val="tx1"/>
                </a:solidFill>
                <a:latin typeface="宋体" panose="02010600030101010101" pitchFamily="2" charset="-122"/>
                <a:ea typeface="宋体" panose="02010600030101010101" pitchFamily="2" charset="-122"/>
              </a:rPr>
              <a:t>位的，这样的段也称为“</a:t>
            </a:r>
            <a:r>
              <a:rPr lang="en-US" altLang="zh-CN" sz="2400" b="1" dirty="0">
                <a:solidFill>
                  <a:schemeClr val="tx1"/>
                </a:solidFill>
                <a:latin typeface="宋体" panose="02010600030101010101" pitchFamily="2" charset="-122"/>
                <a:ea typeface="宋体" panose="02010600030101010101" pitchFamily="2" charset="-122"/>
              </a:rPr>
              <a:t>16</a:t>
            </a:r>
            <a:r>
              <a:rPr lang="zh-CN" altLang="en-US" sz="2400" b="1" dirty="0">
                <a:solidFill>
                  <a:schemeClr val="tx1"/>
                </a:solidFill>
                <a:latin typeface="宋体" panose="02010600030101010101" pitchFamily="2" charset="-122"/>
                <a:ea typeface="宋体" panose="02010600030101010101" pitchFamily="2" charset="-122"/>
              </a:rPr>
              <a:t>位段”。</a:t>
            </a:r>
          </a:p>
        </p:txBody>
      </p:sp>
      <p:sp>
        <p:nvSpPr>
          <p:cNvPr id="5" name="Text Box 2">
            <a:extLst>
              <a:ext uri="{FF2B5EF4-FFF2-40B4-BE49-F238E27FC236}">
                <a16:creationId xmlns:a16="http://schemas.microsoft.com/office/drawing/2014/main" id="{2CF94D21-4D3C-4EEF-93FC-1C130DA57CDA}"/>
              </a:ext>
            </a:extLst>
          </p:cNvPr>
          <p:cNvSpPr txBox="1">
            <a:spLocks noChangeArrowheads="1"/>
          </p:cNvSpPr>
          <p:nvPr/>
        </p:nvSpPr>
        <p:spPr bwMode="auto">
          <a:xfrm>
            <a:off x="755650" y="188913"/>
            <a:ext cx="60261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3600" b="1" dirty="0">
                <a:solidFill>
                  <a:schemeClr val="bg1"/>
                </a:solidFill>
                <a:latin typeface="Times New Roman" pitchFamily="18" charset="0"/>
              </a:rPr>
              <a:t>2.7  x86</a:t>
            </a:r>
            <a:r>
              <a:rPr lang="zh-CN" altLang="en-US" sz="3600" b="1" dirty="0">
                <a:solidFill>
                  <a:schemeClr val="bg1"/>
                </a:solidFill>
                <a:latin typeface="Times New Roman" pitchFamily="18" charset="0"/>
              </a:rPr>
              <a:t>的</a:t>
            </a:r>
            <a:r>
              <a:rPr lang="en-US" altLang="zh-CN" sz="3600" b="1" dirty="0">
                <a:solidFill>
                  <a:schemeClr val="bg1"/>
                </a:solidFill>
                <a:latin typeface="Times New Roman" pitchFamily="18" charset="0"/>
              </a:rPr>
              <a:t>3</a:t>
            </a:r>
            <a:r>
              <a:rPr lang="zh-CN" altLang="en-US" sz="3600" b="1" dirty="0">
                <a:solidFill>
                  <a:schemeClr val="bg1"/>
                </a:solidFill>
                <a:latin typeface="Times New Roman" pitchFamily="18" charset="0"/>
              </a:rPr>
              <a:t>种工作方式</a:t>
            </a:r>
          </a:p>
        </p:txBody>
      </p:sp>
    </p:spTree>
    <p:extLst>
      <p:ext uri="{BB962C8B-B14F-4D97-AF65-F5344CB8AC3E}">
        <p14:creationId xmlns:p14="http://schemas.microsoft.com/office/powerpoint/2010/main" val="4059927874"/>
      </p:ext>
    </p:extLst>
  </p:cSld>
  <p:clrMapOvr>
    <a:masterClrMapping/>
  </p:clrMapOvr>
  <p:transition>
    <p:blinds/>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3"/>
          <p:cNvSpPr txBox="1">
            <a:spLocks noChangeArrowheads="1"/>
          </p:cNvSpPr>
          <p:nvPr/>
        </p:nvSpPr>
        <p:spPr bwMode="auto">
          <a:xfrm>
            <a:off x="395536" y="1556792"/>
            <a:ext cx="7864387" cy="4437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lnSpc>
                <a:spcPct val="150000"/>
              </a:lnSpc>
            </a:pPr>
            <a:r>
              <a:rPr lang="en-US" altLang="zh-CN" sz="2400" b="1" dirty="0">
                <a:solidFill>
                  <a:srgbClr val="FF0000"/>
                </a:solidFill>
                <a:latin typeface="宋体" panose="02010600030101010101" pitchFamily="2" charset="-122"/>
                <a:ea typeface="宋体" panose="02010600030101010101" pitchFamily="2" charset="-122"/>
              </a:rPr>
              <a:t>2</a:t>
            </a:r>
            <a:r>
              <a:rPr lang="zh-CN" altLang="en-US" sz="2400" b="1" dirty="0">
                <a:solidFill>
                  <a:srgbClr val="FF0000"/>
                </a:solidFill>
                <a:latin typeface="宋体" panose="02010600030101010101" pitchFamily="2" charset="-122"/>
                <a:ea typeface="宋体" panose="02010600030101010101" pitchFamily="2" charset="-122"/>
              </a:rPr>
              <a:t>．保护方式</a:t>
            </a:r>
          </a:p>
          <a:p>
            <a:pPr marL="342900" indent="-342900" eaLnBrk="1" hangingPunct="1">
              <a:lnSpc>
                <a:spcPct val="150000"/>
              </a:lnSpc>
              <a:buFont typeface="Wingdings" panose="05000000000000000000" pitchFamily="2" charset="2"/>
              <a:buChar char="p"/>
            </a:pPr>
            <a:r>
              <a:rPr lang="zh-CN" altLang="en-US" sz="2400" b="1" dirty="0">
                <a:solidFill>
                  <a:schemeClr val="tx1"/>
                </a:solidFill>
                <a:latin typeface="宋体" panose="02010600030101010101" pitchFamily="2" charset="-122"/>
                <a:ea typeface="宋体" panose="02010600030101010101" pitchFamily="2" charset="-122"/>
              </a:rPr>
              <a:t>使用</a:t>
            </a:r>
            <a:r>
              <a:rPr lang="en-US" altLang="zh-CN" sz="2400" b="1" dirty="0">
                <a:solidFill>
                  <a:schemeClr val="tx1"/>
                </a:solidFill>
                <a:latin typeface="宋体" panose="02010600030101010101" pitchFamily="2" charset="-122"/>
                <a:ea typeface="宋体" panose="02010600030101010101" pitchFamily="2" charset="-122"/>
              </a:rPr>
              <a:t>32</a:t>
            </a:r>
            <a:r>
              <a:rPr lang="zh-CN" altLang="en-US" sz="2400" b="1" dirty="0">
                <a:solidFill>
                  <a:schemeClr val="tx1"/>
                </a:solidFill>
                <a:latin typeface="宋体" panose="02010600030101010101" pitchFamily="2" charset="-122"/>
                <a:ea typeface="宋体" panose="02010600030101010101" pitchFamily="2" charset="-122"/>
              </a:rPr>
              <a:t>位地址线，寻址</a:t>
            </a:r>
            <a:r>
              <a:rPr lang="en-US" altLang="zh-CN" sz="2400" b="1" dirty="0">
                <a:solidFill>
                  <a:schemeClr val="tx1"/>
                </a:solidFill>
                <a:latin typeface="宋体" panose="02010600030101010101" pitchFamily="2" charset="-122"/>
                <a:ea typeface="宋体" panose="02010600030101010101" pitchFamily="2" charset="-122"/>
              </a:rPr>
              <a:t>4GB</a:t>
            </a:r>
            <a:r>
              <a:rPr lang="zh-CN" altLang="en-US" sz="2400" b="1" dirty="0">
                <a:solidFill>
                  <a:schemeClr val="tx1"/>
                </a:solidFill>
                <a:latin typeface="宋体" panose="02010600030101010101" pitchFamily="2" charset="-122"/>
                <a:ea typeface="宋体" panose="02010600030101010101" pitchFamily="2" charset="-122"/>
              </a:rPr>
              <a:t>的物理存储空间，段基址和段内偏移量都是</a:t>
            </a:r>
            <a:r>
              <a:rPr lang="en-US" altLang="zh-CN" sz="2400" b="1" dirty="0">
                <a:solidFill>
                  <a:schemeClr val="tx1"/>
                </a:solidFill>
                <a:latin typeface="宋体" panose="02010600030101010101" pitchFamily="2" charset="-122"/>
                <a:ea typeface="宋体" panose="02010600030101010101" pitchFamily="2" charset="-122"/>
              </a:rPr>
              <a:t>32</a:t>
            </a:r>
            <a:r>
              <a:rPr lang="zh-CN" altLang="en-US" sz="2400" b="1" dirty="0">
                <a:solidFill>
                  <a:schemeClr val="tx1"/>
                </a:solidFill>
                <a:latin typeface="宋体" panose="02010600030101010101" pitchFamily="2" charset="-122"/>
                <a:ea typeface="宋体" panose="02010600030101010101" pitchFamily="2" charset="-122"/>
              </a:rPr>
              <a:t>位的。</a:t>
            </a:r>
          </a:p>
          <a:p>
            <a:pPr marL="342900" indent="-342900" eaLnBrk="1" hangingPunct="1">
              <a:lnSpc>
                <a:spcPct val="150000"/>
              </a:lnSpc>
              <a:buFont typeface="Wingdings" panose="05000000000000000000" pitchFamily="2" charset="2"/>
              <a:buChar char="p"/>
            </a:pPr>
            <a:r>
              <a:rPr lang="zh-CN" altLang="en-US" sz="2400" b="1" dirty="0">
                <a:solidFill>
                  <a:schemeClr val="tx1"/>
                </a:solidFill>
                <a:latin typeface="宋体" panose="02010600030101010101" pitchFamily="2" charset="-122"/>
                <a:ea typeface="宋体" panose="02010600030101010101" pitchFamily="2" charset="-122"/>
              </a:rPr>
              <a:t>提供了支持多任务的硬件机构，能为每个任务提供一台虚拟处理器来仿真多台处理器；</a:t>
            </a:r>
            <a:endParaRPr lang="en-US" altLang="zh-CN" sz="2400" b="1" dirty="0">
              <a:solidFill>
                <a:schemeClr val="tx1"/>
              </a:solidFill>
              <a:latin typeface="宋体" panose="02010600030101010101" pitchFamily="2" charset="-122"/>
              <a:ea typeface="宋体" panose="02010600030101010101" pitchFamily="2" charset="-122"/>
            </a:endParaRPr>
          </a:p>
          <a:p>
            <a:pPr marL="342900" indent="-342900" eaLnBrk="1" hangingPunct="1">
              <a:lnSpc>
                <a:spcPct val="150000"/>
              </a:lnSpc>
              <a:buFont typeface="Wingdings" panose="05000000000000000000" pitchFamily="2" charset="2"/>
              <a:buChar char="p"/>
            </a:pPr>
            <a:r>
              <a:rPr lang="zh-CN" altLang="en-US" sz="2400" b="1" dirty="0">
                <a:solidFill>
                  <a:schemeClr val="tx1"/>
                </a:solidFill>
                <a:latin typeface="宋体" panose="02010600030101010101" pitchFamily="2" charset="-122"/>
                <a:ea typeface="宋体" panose="02010600030101010101" pitchFamily="2" charset="-122"/>
              </a:rPr>
              <a:t>实施执行环境的隔离和保护，对不同的段设立特权级并进行访问权限检查，以防不同的程序之间的非法访问和干扰破坏，使操作系统和各应用程序都受到保护。</a:t>
            </a:r>
          </a:p>
        </p:txBody>
      </p:sp>
      <p:sp>
        <p:nvSpPr>
          <p:cNvPr id="5" name="Text Box 2">
            <a:extLst>
              <a:ext uri="{FF2B5EF4-FFF2-40B4-BE49-F238E27FC236}">
                <a16:creationId xmlns:a16="http://schemas.microsoft.com/office/drawing/2014/main" id="{2CF94D21-4D3C-4EEF-93FC-1C130DA57CDA}"/>
              </a:ext>
            </a:extLst>
          </p:cNvPr>
          <p:cNvSpPr txBox="1">
            <a:spLocks noChangeArrowheads="1"/>
          </p:cNvSpPr>
          <p:nvPr/>
        </p:nvSpPr>
        <p:spPr bwMode="auto">
          <a:xfrm>
            <a:off x="755650" y="188913"/>
            <a:ext cx="60261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3600" b="1" dirty="0">
                <a:solidFill>
                  <a:schemeClr val="bg1"/>
                </a:solidFill>
                <a:latin typeface="Times New Roman" pitchFamily="18" charset="0"/>
              </a:rPr>
              <a:t>2.7  x86</a:t>
            </a:r>
            <a:r>
              <a:rPr lang="zh-CN" altLang="en-US" sz="3600" b="1" dirty="0">
                <a:solidFill>
                  <a:schemeClr val="bg1"/>
                </a:solidFill>
                <a:latin typeface="Times New Roman" pitchFamily="18" charset="0"/>
              </a:rPr>
              <a:t>的</a:t>
            </a:r>
            <a:r>
              <a:rPr lang="en-US" altLang="zh-CN" sz="3600" b="1" dirty="0">
                <a:solidFill>
                  <a:schemeClr val="bg1"/>
                </a:solidFill>
                <a:latin typeface="Times New Roman" pitchFamily="18" charset="0"/>
              </a:rPr>
              <a:t>3</a:t>
            </a:r>
            <a:r>
              <a:rPr lang="zh-CN" altLang="en-US" sz="3600" b="1" dirty="0">
                <a:solidFill>
                  <a:schemeClr val="bg1"/>
                </a:solidFill>
                <a:latin typeface="Times New Roman" pitchFamily="18" charset="0"/>
              </a:rPr>
              <a:t>种工作方式</a:t>
            </a:r>
          </a:p>
        </p:txBody>
      </p:sp>
    </p:spTree>
    <p:extLst>
      <p:ext uri="{BB962C8B-B14F-4D97-AF65-F5344CB8AC3E}">
        <p14:creationId xmlns:p14="http://schemas.microsoft.com/office/powerpoint/2010/main" val="1200379057"/>
      </p:ext>
    </p:extLst>
  </p:cSld>
  <p:clrMapOvr>
    <a:masterClrMapping/>
  </p:clrMapOvr>
  <p:transition>
    <p:checke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3"/>
          <p:cNvSpPr txBox="1">
            <a:spLocks noChangeArrowheads="1"/>
          </p:cNvSpPr>
          <p:nvPr/>
        </p:nvSpPr>
        <p:spPr bwMode="auto">
          <a:xfrm>
            <a:off x="395536" y="1556792"/>
            <a:ext cx="7864387" cy="3883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lnSpc>
                <a:spcPct val="150000"/>
              </a:lnSpc>
            </a:pPr>
            <a:r>
              <a:rPr lang="en-US" altLang="zh-CN" sz="2400" b="1" dirty="0">
                <a:solidFill>
                  <a:srgbClr val="FF0000"/>
                </a:solidFill>
                <a:latin typeface="宋体" panose="02010600030101010101" pitchFamily="2" charset="-122"/>
                <a:ea typeface="宋体" panose="02010600030101010101" pitchFamily="2" charset="-122"/>
              </a:rPr>
              <a:t>3</a:t>
            </a:r>
            <a:r>
              <a:rPr lang="zh-CN" altLang="en-US" sz="2400" b="1" dirty="0">
                <a:solidFill>
                  <a:srgbClr val="FF0000"/>
                </a:solidFill>
                <a:latin typeface="宋体" panose="02010600030101010101" pitchFamily="2" charset="-122"/>
                <a:ea typeface="宋体" panose="02010600030101010101" pitchFamily="2" charset="-122"/>
              </a:rPr>
              <a:t>．虚拟</a:t>
            </a:r>
            <a:r>
              <a:rPr lang="en-US" altLang="zh-CN" sz="2400" b="1" dirty="0">
                <a:solidFill>
                  <a:srgbClr val="FF0000"/>
                </a:solidFill>
                <a:latin typeface="宋体" panose="02010600030101010101" pitchFamily="2" charset="-122"/>
                <a:ea typeface="宋体" panose="02010600030101010101" pitchFamily="2" charset="-122"/>
              </a:rPr>
              <a:t>8086</a:t>
            </a:r>
            <a:r>
              <a:rPr lang="zh-CN" altLang="en-US" sz="2400" b="1" dirty="0">
                <a:solidFill>
                  <a:srgbClr val="FF0000"/>
                </a:solidFill>
                <a:latin typeface="宋体" panose="02010600030101010101" pitchFamily="2" charset="-122"/>
                <a:ea typeface="宋体" panose="02010600030101010101" pitchFamily="2" charset="-122"/>
              </a:rPr>
              <a:t>方式</a:t>
            </a:r>
          </a:p>
          <a:p>
            <a:pPr marL="342900" indent="-342900" eaLnBrk="1" hangingPunct="1">
              <a:lnSpc>
                <a:spcPct val="150000"/>
              </a:lnSpc>
              <a:buFont typeface="Wingdings" panose="05000000000000000000" pitchFamily="2" charset="2"/>
              <a:buChar char="p"/>
            </a:pPr>
            <a:r>
              <a:rPr lang="zh-CN" altLang="en-US" sz="2400" b="1" dirty="0">
                <a:solidFill>
                  <a:schemeClr val="tx1"/>
                </a:solidFill>
                <a:latin typeface="宋体" panose="02010600030101010101" pitchFamily="2" charset="-122"/>
                <a:ea typeface="宋体" panose="02010600030101010101" pitchFamily="2" charset="-122"/>
              </a:rPr>
              <a:t>在保护方式下运行的类似实方式的工作环境；</a:t>
            </a:r>
            <a:endParaRPr lang="en-US" altLang="zh-CN" sz="2400" b="1" dirty="0">
              <a:solidFill>
                <a:schemeClr val="tx1"/>
              </a:solidFill>
              <a:latin typeface="宋体" panose="02010600030101010101" pitchFamily="2" charset="-122"/>
              <a:ea typeface="宋体" panose="02010600030101010101" pitchFamily="2" charset="-122"/>
            </a:endParaRPr>
          </a:p>
          <a:p>
            <a:pPr marL="342900" indent="-342900" eaLnBrk="1" hangingPunct="1">
              <a:lnSpc>
                <a:spcPct val="150000"/>
              </a:lnSpc>
              <a:buFont typeface="Wingdings" panose="05000000000000000000" pitchFamily="2" charset="2"/>
              <a:buChar char="p"/>
            </a:pPr>
            <a:r>
              <a:rPr lang="zh-CN" altLang="en-US" sz="2400" b="1" dirty="0">
                <a:solidFill>
                  <a:schemeClr val="tx1"/>
                </a:solidFill>
                <a:latin typeface="宋体" panose="02010600030101010101" pitchFamily="2" charset="-122"/>
                <a:ea typeface="宋体" panose="02010600030101010101" pitchFamily="2" charset="-122"/>
              </a:rPr>
              <a:t>能充分利用保护方式提供的多任务硬件机构、强大的存储管理和保护能力；</a:t>
            </a:r>
            <a:endParaRPr lang="en-US" altLang="zh-CN" sz="2400" b="1" dirty="0">
              <a:solidFill>
                <a:schemeClr val="tx1"/>
              </a:solidFill>
              <a:latin typeface="宋体" panose="02010600030101010101" pitchFamily="2" charset="-122"/>
              <a:ea typeface="宋体" panose="02010600030101010101" pitchFamily="2" charset="-122"/>
            </a:endParaRPr>
          </a:p>
          <a:p>
            <a:pPr marL="342900" indent="-342900" eaLnBrk="1" hangingPunct="1">
              <a:lnSpc>
                <a:spcPct val="150000"/>
              </a:lnSpc>
              <a:buFont typeface="Wingdings" panose="05000000000000000000" pitchFamily="2" charset="2"/>
              <a:buChar char="p"/>
            </a:pPr>
            <a:r>
              <a:rPr lang="zh-CN" altLang="en-US" sz="2400" b="1" dirty="0">
                <a:solidFill>
                  <a:schemeClr val="tx1"/>
                </a:solidFill>
                <a:latin typeface="宋体" panose="02010600030101010101" pitchFamily="2" charset="-122"/>
                <a:ea typeface="宋体" panose="02010600030101010101" pitchFamily="2" charset="-122"/>
              </a:rPr>
              <a:t>多个</a:t>
            </a:r>
            <a:r>
              <a:rPr lang="en-US" altLang="zh-CN" sz="2400" b="1" dirty="0">
                <a:solidFill>
                  <a:schemeClr val="tx1"/>
                </a:solidFill>
                <a:latin typeface="宋体" panose="02010600030101010101" pitchFamily="2" charset="-122"/>
                <a:ea typeface="宋体" panose="02010600030101010101" pitchFamily="2" charset="-122"/>
              </a:rPr>
              <a:t>8086</a:t>
            </a:r>
            <a:r>
              <a:rPr lang="zh-CN" altLang="en-US" sz="2400" b="1" dirty="0">
                <a:solidFill>
                  <a:schemeClr val="tx1"/>
                </a:solidFill>
                <a:latin typeface="宋体" panose="02010600030101010101" pitchFamily="2" charset="-122"/>
                <a:ea typeface="宋体" panose="02010600030101010101" pitchFamily="2" charset="-122"/>
              </a:rPr>
              <a:t>程序可以通过分页存储管理机制，将各自的</a:t>
            </a:r>
            <a:r>
              <a:rPr lang="en-US" altLang="zh-CN" sz="2400" b="1" dirty="0">
                <a:solidFill>
                  <a:schemeClr val="tx1"/>
                </a:solidFill>
                <a:latin typeface="宋体" panose="02010600030101010101" pitchFamily="2" charset="-122"/>
                <a:ea typeface="宋体" panose="02010600030101010101" pitchFamily="2" charset="-122"/>
              </a:rPr>
              <a:t>1MB</a:t>
            </a:r>
            <a:r>
              <a:rPr lang="zh-CN" altLang="en-US" sz="2400" b="1" dirty="0">
                <a:solidFill>
                  <a:schemeClr val="tx1"/>
                </a:solidFill>
                <a:latin typeface="宋体" panose="02010600030101010101" pitchFamily="2" charset="-122"/>
                <a:ea typeface="宋体" panose="02010600030101010101" pitchFamily="2" charset="-122"/>
              </a:rPr>
              <a:t>地址空间映射到</a:t>
            </a:r>
            <a:r>
              <a:rPr lang="en-US" altLang="zh-CN" sz="2400" b="1" dirty="0">
                <a:solidFill>
                  <a:schemeClr val="tx1"/>
                </a:solidFill>
                <a:latin typeface="宋体" panose="02010600030101010101" pitchFamily="2" charset="-122"/>
                <a:ea typeface="宋体" panose="02010600030101010101" pitchFamily="2" charset="-122"/>
              </a:rPr>
              <a:t>4GB</a:t>
            </a:r>
            <a:r>
              <a:rPr lang="zh-CN" altLang="en-US" sz="2400" b="1" dirty="0">
                <a:solidFill>
                  <a:schemeClr val="tx1"/>
                </a:solidFill>
                <a:latin typeface="宋体" panose="02010600030101010101" pitchFamily="2" charset="-122"/>
                <a:ea typeface="宋体" panose="02010600030101010101" pitchFamily="2" charset="-122"/>
              </a:rPr>
              <a:t>物理地址的不同位置，从而共存于主存且并行运行。</a:t>
            </a:r>
          </a:p>
        </p:txBody>
      </p:sp>
      <p:sp>
        <p:nvSpPr>
          <p:cNvPr id="5" name="Text Box 2">
            <a:extLst>
              <a:ext uri="{FF2B5EF4-FFF2-40B4-BE49-F238E27FC236}">
                <a16:creationId xmlns:a16="http://schemas.microsoft.com/office/drawing/2014/main" id="{2CF94D21-4D3C-4EEF-93FC-1C130DA57CDA}"/>
              </a:ext>
            </a:extLst>
          </p:cNvPr>
          <p:cNvSpPr txBox="1">
            <a:spLocks noChangeArrowheads="1"/>
          </p:cNvSpPr>
          <p:nvPr/>
        </p:nvSpPr>
        <p:spPr bwMode="auto">
          <a:xfrm>
            <a:off x="755650" y="188913"/>
            <a:ext cx="60261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3600" b="1" dirty="0">
                <a:solidFill>
                  <a:schemeClr val="bg1"/>
                </a:solidFill>
                <a:latin typeface="Times New Roman" pitchFamily="18" charset="0"/>
              </a:rPr>
              <a:t>2.7  x86</a:t>
            </a:r>
            <a:r>
              <a:rPr lang="zh-CN" altLang="en-US" sz="3600" b="1" dirty="0">
                <a:solidFill>
                  <a:schemeClr val="bg1"/>
                </a:solidFill>
                <a:latin typeface="Times New Roman" pitchFamily="18" charset="0"/>
              </a:rPr>
              <a:t>的</a:t>
            </a:r>
            <a:r>
              <a:rPr lang="en-US" altLang="zh-CN" sz="3600" b="1" dirty="0">
                <a:solidFill>
                  <a:schemeClr val="bg1"/>
                </a:solidFill>
                <a:latin typeface="Times New Roman" pitchFamily="18" charset="0"/>
              </a:rPr>
              <a:t>3</a:t>
            </a:r>
            <a:r>
              <a:rPr lang="zh-CN" altLang="en-US" sz="3600" b="1" dirty="0">
                <a:solidFill>
                  <a:schemeClr val="bg1"/>
                </a:solidFill>
                <a:latin typeface="Times New Roman" pitchFamily="18" charset="0"/>
              </a:rPr>
              <a:t>种工作方式</a:t>
            </a:r>
          </a:p>
        </p:txBody>
      </p:sp>
    </p:spTree>
    <p:extLst>
      <p:ext uri="{BB962C8B-B14F-4D97-AF65-F5344CB8AC3E}">
        <p14:creationId xmlns:p14="http://schemas.microsoft.com/office/powerpoint/2010/main" val="30942610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Text Box 4"/>
          <p:cNvSpPr txBox="1">
            <a:spLocks noChangeArrowheads="1"/>
          </p:cNvSpPr>
          <p:nvPr/>
        </p:nvSpPr>
        <p:spPr bwMode="auto">
          <a:xfrm>
            <a:off x="2484438" y="6078538"/>
            <a:ext cx="35290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2800" b="1" dirty="0">
                <a:solidFill>
                  <a:schemeClr val="tx1"/>
                </a:solidFill>
                <a:latin typeface="楷体_GB2312" pitchFamily="49" charset="-122"/>
                <a:ea typeface="楷体_GB2312" pitchFamily="49" charset="-122"/>
              </a:rPr>
              <a:t>x86</a:t>
            </a:r>
            <a:r>
              <a:rPr lang="zh-CN" altLang="en-US" sz="2800" b="1" dirty="0">
                <a:solidFill>
                  <a:schemeClr val="tx1"/>
                </a:solidFill>
                <a:latin typeface="楷体_GB2312" pitchFamily="49" charset="-122"/>
                <a:ea typeface="楷体_GB2312" pitchFamily="49" charset="-122"/>
              </a:rPr>
              <a:t>微处理器结构</a:t>
            </a:r>
          </a:p>
        </p:txBody>
      </p:sp>
      <p:pic>
        <p:nvPicPr>
          <p:cNvPr id="52228" name="Picture 6" descr="p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1628775"/>
            <a:ext cx="6480175"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9" name="Text Box 9"/>
          <p:cNvSpPr txBox="1">
            <a:spLocks noChangeArrowheads="1"/>
          </p:cNvSpPr>
          <p:nvPr/>
        </p:nvSpPr>
        <p:spPr bwMode="auto">
          <a:xfrm>
            <a:off x="611188" y="1989138"/>
            <a:ext cx="523875" cy="350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zh-CN" altLang="en-US" sz="2800" b="1">
                <a:solidFill>
                  <a:schemeClr val="tx1"/>
                </a:solidFill>
                <a:latin typeface="Tahoma" pitchFamily="34" charset="0"/>
                <a:ea typeface="宋体" pitchFamily="2" charset="-122"/>
              </a:rPr>
              <a:t>指令的执行过程</a:t>
            </a:r>
          </a:p>
          <a:p>
            <a:pPr eaLnBrk="1" hangingPunct="1"/>
            <a:endParaRPr lang="en-US" altLang="zh-CN" sz="2800" b="1">
              <a:solidFill>
                <a:schemeClr val="tx1"/>
              </a:solidFill>
              <a:latin typeface="Tahoma" pitchFamily="34" charset="0"/>
              <a:ea typeface="宋体" pitchFamily="2" charset="-122"/>
            </a:endParaRPr>
          </a:p>
        </p:txBody>
      </p:sp>
      <p:sp>
        <p:nvSpPr>
          <p:cNvPr id="6" name="Text Box 3">
            <a:extLst>
              <a:ext uri="{FF2B5EF4-FFF2-40B4-BE49-F238E27FC236}">
                <a16:creationId xmlns:a16="http://schemas.microsoft.com/office/drawing/2014/main" id="{AA236218-6F69-4B79-9785-717EB3EB53EA}"/>
              </a:ext>
            </a:extLst>
          </p:cNvPr>
          <p:cNvSpPr txBox="1">
            <a:spLocks noChangeArrowheads="1"/>
          </p:cNvSpPr>
          <p:nvPr/>
        </p:nvSpPr>
        <p:spPr bwMode="auto">
          <a:xfrm>
            <a:off x="827088" y="188913"/>
            <a:ext cx="72723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algn="ctr" eaLnBrk="1" hangingPunct="1"/>
            <a:r>
              <a:rPr lang="zh-CN" altLang="en-US" sz="4000" b="1" dirty="0">
                <a:solidFill>
                  <a:schemeClr val="bg1"/>
                </a:solidFill>
              </a:rPr>
              <a:t>第</a:t>
            </a:r>
            <a:r>
              <a:rPr lang="en-US" altLang="zh-CN" sz="4000" b="1" dirty="0">
                <a:solidFill>
                  <a:schemeClr val="bg1"/>
                </a:solidFill>
              </a:rPr>
              <a:t>2</a:t>
            </a:r>
            <a:r>
              <a:rPr lang="zh-CN" altLang="en-US" sz="4000" b="1" dirty="0">
                <a:solidFill>
                  <a:schemeClr val="bg1"/>
                </a:solidFill>
              </a:rPr>
              <a:t>章   </a:t>
            </a:r>
            <a:r>
              <a:rPr lang="en-US" altLang="zh-CN" sz="4000" b="1" dirty="0">
                <a:solidFill>
                  <a:schemeClr val="bg1"/>
                </a:solidFill>
              </a:rPr>
              <a:t>Intel </a:t>
            </a:r>
            <a:r>
              <a:rPr lang="zh-CN" altLang="en-US" sz="4000" b="1" dirty="0">
                <a:solidFill>
                  <a:schemeClr val="bg1"/>
                </a:solidFill>
              </a:rPr>
              <a:t>中央处理器</a:t>
            </a:r>
          </a:p>
        </p:txBody>
      </p:sp>
    </p:spTree>
  </p:cSld>
  <p:clrMapOvr>
    <a:masterClrMapping/>
  </p:clrMapOvr>
  <p:transition>
    <p:blinds dir="ver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0519B636-D89D-C535-EFBC-4E5B569A0AAA}"/>
              </a:ext>
            </a:extLst>
          </p:cNvPr>
          <p:cNvSpPr txBox="1">
            <a:spLocks noChangeArrowheads="1"/>
          </p:cNvSpPr>
          <p:nvPr/>
        </p:nvSpPr>
        <p:spPr bwMode="auto">
          <a:xfrm>
            <a:off x="395536" y="188913"/>
            <a:ext cx="60261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3600" b="1" dirty="0">
                <a:solidFill>
                  <a:schemeClr val="bg1"/>
                </a:solidFill>
                <a:latin typeface="Times New Roman" pitchFamily="18" charset="0"/>
              </a:rPr>
              <a:t>Intel CPU </a:t>
            </a:r>
            <a:r>
              <a:rPr lang="zh-CN" altLang="en-US" sz="3600" b="1" dirty="0">
                <a:solidFill>
                  <a:schemeClr val="bg1"/>
                </a:solidFill>
                <a:latin typeface="Times New Roman" pitchFamily="18" charset="0"/>
              </a:rPr>
              <a:t>的新特性</a:t>
            </a:r>
          </a:p>
        </p:txBody>
      </p:sp>
      <p:sp>
        <p:nvSpPr>
          <p:cNvPr id="4" name="文本框 3">
            <a:extLst>
              <a:ext uri="{FF2B5EF4-FFF2-40B4-BE49-F238E27FC236}">
                <a16:creationId xmlns:a16="http://schemas.microsoft.com/office/drawing/2014/main" id="{B13D9331-267E-F5FB-DA48-9D5848A1F214}"/>
              </a:ext>
            </a:extLst>
          </p:cNvPr>
          <p:cNvSpPr txBox="1"/>
          <p:nvPr/>
        </p:nvSpPr>
        <p:spPr>
          <a:xfrm>
            <a:off x="467544" y="1628800"/>
            <a:ext cx="8064896" cy="461665"/>
          </a:xfrm>
          <a:prstGeom prst="rect">
            <a:avLst/>
          </a:prstGeom>
          <a:noFill/>
        </p:spPr>
        <p:txBody>
          <a:bodyPr wrap="square">
            <a:spAutoFit/>
          </a:bodyPr>
          <a:lstStyle/>
          <a:p>
            <a:r>
              <a:rPr lang="zh-CN" altLang="en-US" sz="2400" b="1" dirty="0">
                <a:solidFill>
                  <a:schemeClr val="tx1"/>
                </a:solidFill>
                <a:latin typeface="宋体" panose="02010600030101010101" pitchFamily="2" charset="-122"/>
                <a:ea typeface="宋体" panose="02010600030101010101" pitchFamily="2" charset="-122"/>
              </a:rPr>
              <a:t>英特尔宽位动态执行</a:t>
            </a:r>
            <a:r>
              <a:rPr lang="en-US" altLang="zh-CN" sz="2400" b="1" dirty="0">
                <a:solidFill>
                  <a:schemeClr val="tx1"/>
                </a:solidFill>
                <a:latin typeface="宋体" panose="02010600030101010101" pitchFamily="2" charset="-122"/>
                <a:ea typeface="宋体" panose="02010600030101010101" pitchFamily="2" charset="-122"/>
              </a:rPr>
              <a:t>(Intel Wide Dynamic Execution)</a:t>
            </a:r>
            <a:endParaRPr lang="zh-CN" altLang="en-US" sz="2400" b="1" dirty="0">
              <a:solidFill>
                <a:schemeClr val="tx1"/>
              </a:solidFill>
              <a:latin typeface="宋体" panose="02010600030101010101" pitchFamily="2" charset="-122"/>
              <a:ea typeface="宋体" panose="02010600030101010101" pitchFamily="2" charset="-122"/>
            </a:endParaRPr>
          </a:p>
        </p:txBody>
      </p:sp>
      <p:sp>
        <p:nvSpPr>
          <p:cNvPr id="6" name="文本框 5">
            <a:extLst>
              <a:ext uri="{FF2B5EF4-FFF2-40B4-BE49-F238E27FC236}">
                <a16:creationId xmlns:a16="http://schemas.microsoft.com/office/drawing/2014/main" id="{FAEE2860-14C0-F0A5-2D38-FF4CE419F6B4}"/>
              </a:ext>
            </a:extLst>
          </p:cNvPr>
          <p:cNvSpPr txBox="1"/>
          <p:nvPr/>
        </p:nvSpPr>
        <p:spPr>
          <a:xfrm>
            <a:off x="539552" y="2488324"/>
            <a:ext cx="7992888" cy="2221762"/>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zh-CN" altLang="en-US" sz="2400" b="1" dirty="0">
                <a:solidFill>
                  <a:schemeClr val="tx1"/>
                </a:solidFill>
                <a:latin typeface="宋体" panose="02010600030101010101" pitchFamily="2" charset="-122"/>
                <a:ea typeface="宋体" panose="02010600030101010101" pitchFamily="2" charset="-122"/>
              </a:rPr>
              <a:t>酷睿微架构拥有</a:t>
            </a:r>
            <a:r>
              <a:rPr lang="en-US" altLang="zh-CN" sz="2400" b="1" dirty="0">
                <a:solidFill>
                  <a:schemeClr val="tx1"/>
                </a:solidFill>
                <a:latin typeface="宋体" panose="02010600030101010101" pitchFamily="2" charset="-122"/>
                <a:ea typeface="宋体" panose="02010600030101010101" pitchFamily="2" charset="-122"/>
              </a:rPr>
              <a:t>4</a:t>
            </a:r>
            <a:r>
              <a:rPr lang="zh-CN" altLang="en-US" sz="2400" b="1" dirty="0">
                <a:solidFill>
                  <a:schemeClr val="tx1"/>
                </a:solidFill>
                <a:latin typeface="宋体" panose="02010600030101010101" pitchFamily="2" charset="-122"/>
                <a:ea typeface="宋体" panose="02010600030101010101" pitchFamily="2" charset="-122"/>
              </a:rPr>
              <a:t>组解码器</a:t>
            </a:r>
            <a:endParaRPr lang="en-US" altLang="zh-CN" sz="2400" b="1" dirty="0">
              <a:solidFill>
                <a:schemeClr val="tx1"/>
              </a:solidFill>
              <a:latin typeface="宋体" panose="02010600030101010101" pitchFamily="2" charset="-122"/>
              <a:ea typeface="宋体" panose="02010600030101010101" pitchFamily="2" charset="-122"/>
            </a:endParaRPr>
          </a:p>
          <a:p>
            <a:pPr marL="342900" indent="-342900">
              <a:lnSpc>
                <a:spcPct val="150000"/>
              </a:lnSpc>
              <a:buFont typeface="Wingdings" panose="05000000000000000000" pitchFamily="2" charset="2"/>
              <a:buChar char="Ø"/>
            </a:pPr>
            <a:r>
              <a:rPr lang="en-US" altLang="zh-CN" sz="2400" b="1" dirty="0">
                <a:solidFill>
                  <a:schemeClr val="tx1"/>
                </a:solidFill>
                <a:latin typeface="宋体" panose="02010600030101010101" pitchFamily="2" charset="-122"/>
                <a:ea typeface="宋体" panose="02010600030101010101" pitchFamily="2" charset="-122"/>
              </a:rPr>
              <a:t>Pentium Pro (P6)/PII/PIII/Pentium M</a:t>
            </a:r>
            <a:r>
              <a:rPr lang="zh-CN" altLang="en-US" sz="2400" b="1" dirty="0">
                <a:solidFill>
                  <a:schemeClr val="tx1"/>
                </a:solidFill>
                <a:latin typeface="宋体" panose="02010600030101010101" pitchFamily="2" charset="-122"/>
                <a:ea typeface="宋体" panose="02010600030101010101" pitchFamily="2" charset="-122"/>
              </a:rPr>
              <a:t>架构拥有</a:t>
            </a:r>
            <a:r>
              <a:rPr lang="en-US" altLang="zh-CN" sz="2400" b="1" dirty="0">
                <a:solidFill>
                  <a:schemeClr val="tx1"/>
                </a:solidFill>
                <a:latin typeface="宋体" panose="02010600030101010101" pitchFamily="2" charset="-122"/>
                <a:ea typeface="宋体" panose="02010600030101010101" pitchFamily="2" charset="-122"/>
              </a:rPr>
              <a:t>3</a:t>
            </a:r>
            <a:r>
              <a:rPr lang="zh-CN" altLang="en-US" sz="2400" b="1" dirty="0">
                <a:solidFill>
                  <a:schemeClr val="tx1"/>
                </a:solidFill>
                <a:latin typeface="宋体" panose="02010600030101010101" pitchFamily="2" charset="-122"/>
                <a:ea typeface="宋体" panose="02010600030101010101" pitchFamily="2" charset="-122"/>
              </a:rPr>
              <a:t>组</a:t>
            </a:r>
            <a:endParaRPr lang="en-US" altLang="zh-CN" sz="2400" b="1" dirty="0">
              <a:solidFill>
                <a:schemeClr val="tx1"/>
              </a:solidFill>
              <a:latin typeface="宋体" panose="02010600030101010101" pitchFamily="2" charset="-122"/>
              <a:ea typeface="宋体" panose="02010600030101010101" pitchFamily="2" charset="-122"/>
            </a:endParaRPr>
          </a:p>
          <a:p>
            <a:pPr marL="342900" indent="-342900">
              <a:lnSpc>
                <a:spcPct val="150000"/>
              </a:lnSpc>
              <a:buFont typeface="Wingdings" panose="05000000000000000000" pitchFamily="2" charset="2"/>
              <a:buChar char="Ø"/>
            </a:pPr>
            <a:r>
              <a:rPr lang="zh-CN" altLang="en-US" sz="2400" b="1" dirty="0">
                <a:solidFill>
                  <a:schemeClr val="tx1"/>
                </a:solidFill>
                <a:latin typeface="宋体" panose="02010600030101010101" pitchFamily="2" charset="-122"/>
                <a:ea typeface="宋体" panose="02010600030101010101" pitchFamily="2" charset="-122"/>
              </a:rPr>
              <a:t>可多处理一组指令</a:t>
            </a:r>
            <a:endParaRPr lang="en-US" altLang="zh-CN" sz="2400" b="1" dirty="0">
              <a:solidFill>
                <a:schemeClr val="tx1"/>
              </a:solidFill>
              <a:latin typeface="宋体" panose="02010600030101010101" pitchFamily="2" charset="-122"/>
              <a:ea typeface="宋体" panose="02010600030101010101" pitchFamily="2" charset="-122"/>
            </a:endParaRPr>
          </a:p>
          <a:p>
            <a:pPr marL="342900" indent="-342900">
              <a:lnSpc>
                <a:spcPct val="150000"/>
              </a:lnSpc>
              <a:buFont typeface="Wingdings" panose="05000000000000000000" pitchFamily="2" charset="2"/>
              <a:buChar char="Ø"/>
            </a:pPr>
            <a:r>
              <a:rPr lang="zh-CN" altLang="en-US" sz="2400" b="1" dirty="0">
                <a:solidFill>
                  <a:schemeClr val="tx1"/>
                </a:solidFill>
                <a:latin typeface="宋体" panose="02010600030101010101" pitchFamily="2" charset="-122"/>
                <a:ea typeface="宋体" panose="02010600030101010101" pitchFamily="2" charset="-122"/>
              </a:rPr>
              <a:t>每个内核会变得更加</a:t>
            </a:r>
            <a:r>
              <a:rPr lang="en-US" altLang="zh-CN" sz="2400" b="1" dirty="0">
                <a:solidFill>
                  <a:schemeClr val="tx1"/>
                </a:solidFill>
                <a:latin typeface="宋体" panose="02010600030101010101" pitchFamily="2" charset="-122"/>
                <a:ea typeface="宋体" panose="02010600030101010101" pitchFamily="2" charset="-122"/>
              </a:rPr>
              <a:t>"</a:t>
            </a:r>
            <a:r>
              <a:rPr lang="zh-CN" altLang="en-US" sz="2400" b="1" dirty="0">
                <a:solidFill>
                  <a:schemeClr val="tx1"/>
                </a:solidFill>
                <a:latin typeface="宋体" panose="02010600030101010101" pitchFamily="2" charset="-122"/>
                <a:ea typeface="宋体" panose="02010600030101010101" pitchFamily="2" charset="-122"/>
              </a:rPr>
              <a:t>宽阔</a:t>
            </a:r>
            <a:r>
              <a:rPr lang="en-US" altLang="zh-CN" sz="2400" b="1" dirty="0">
                <a:solidFill>
                  <a:schemeClr val="tx1"/>
                </a:solidFill>
                <a:latin typeface="宋体" panose="02010600030101010101" pitchFamily="2" charset="-122"/>
                <a:ea typeface="宋体" panose="02010600030101010101" pitchFamily="2" charset="-122"/>
              </a:rPr>
              <a:t>"</a:t>
            </a:r>
            <a:r>
              <a:rPr lang="zh-CN" altLang="en-US" sz="2400" b="1" dirty="0">
                <a:solidFill>
                  <a:schemeClr val="tx1"/>
                </a:solidFill>
                <a:latin typeface="宋体" panose="02010600030101010101" pitchFamily="2" charset="-122"/>
                <a:ea typeface="宋体" panose="02010600030101010101" pitchFamily="2" charset="-122"/>
              </a:rPr>
              <a:t>，可以同时处理更多的指令。</a:t>
            </a:r>
          </a:p>
        </p:txBody>
      </p:sp>
    </p:spTree>
    <p:extLst>
      <p:ext uri="{BB962C8B-B14F-4D97-AF65-F5344CB8AC3E}">
        <p14:creationId xmlns:p14="http://schemas.microsoft.com/office/powerpoint/2010/main" val="41997455"/>
      </p:ext>
    </p:extLst>
  </p:cSld>
  <p:clrMapOvr>
    <a:masterClrMapping/>
  </p:clrMapOvr>
  <p:transition>
    <p:blinds dir="ver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0519B636-D89D-C535-EFBC-4E5B569A0AAA}"/>
              </a:ext>
            </a:extLst>
          </p:cNvPr>
          <p:cNvSpPr txBox="1">
            <a:spLocks noChangeArrowheads="1"/>
          </p:cNvSpPr>
          <p:nvPr/>
        </p:nvSpPr>
        <p:spPr bwMode="auto">
          <a:xfrm>
            <a:off x="395536" y="188913"/>
            <a:ext cx="60261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3600" b="1" dirty="0">
                <a:solidFill>
                  <a:schemeClr val="bg1"/>
                </a:solidFill>
                <a:latin typeface="Times New Roman" pitchFamily="18" charset="0"/>
              </a:rPr>
              <a:t>Intel CPU </a:t>
            </a:r>
            <a:r>
              <a:rPr lang="zh-CN" altLang="en-US" sz="3600" b="1" dirty="0">
                <a:solidFill>
                  <a:schemeClr val="bg1"/>
                </a:solidFill>
                <a:latin typeface="Times New Roman" pitchFamily="18" charset="0"/>
              </a:rPr>
              <a:t>的新特性</a:t>
            </a:r>
          </a:p>
        </p:txBody>
      </p:sp>
      <p:sp>
        <p:nvSpPr>
          <p:cNvPr id="4" name="文本框 3">
            <a:extLst>
              <a:ext uri="{FF2B5EF4-FFF2-40B4-BE49-F238E27FC236}">
                <a16:creationId xmlns:a16="http://schemas.microsoft.com/office/drawing/2014/main" id="{B13D9331-267E-F5FB-DA48-9D5848A1F214}"/>
              </a:ext>
            </a:extLst>
          </p:cNvPr>
          <p:cNvSpPr txBox="1"/>
          <p:nvPr/>
        </p:nvSpPr>
        <p:spPr>
          <a:xfrm>
            <a:off x="467544" y="1628800"/>
            <a:ext cx="8064896" cy="461665"/>
          </a:xfrm>
          <a:prstGeom prst="rect">
            <a:avLst/>
          </a:prstGeom>
          <a:noFill/>
        </p:spPr>
        <p:txBody>
          <a:bodyPr wrap="square">
            <a:spAutoFit/>
          </a:bodyPr>
          <a:lstStyle/>
          <a:p>
            <a:r>
              <a:rPr lang="zh-CN" altLang="en-US" sz="2400" b="1" dirty="0">
                <a:solidFill>
                  <a:schemeClr val="tx1"/>
                </a:solidFill>
                <a:latin typeface="宋体" panose="02010600030101010101" pitchFamily="2" charset="-122"/>
                <a:ea typeface="宋体" panose="02010600030101010101" pitchFamily="2" charset="-122"/>
              </a:rPr>
              <a:t>英特尔宽位动态执行</a:t>
            </a:r>
            <a:r>
              <a:rPr lang="en-US" altLang="zh-CN" sz="2400" b="1" dirty="0">
                <a:solidFill>
                  <a:schemeClr val="tx1"/>
                </a:solidFill>
                <a:latin typeface="宋体" panose="02010600030101010101" pitchFamily="2" charset="-122"/>
                <a:ea typeface="宋体" panose="02010600030101010101" pitchFamily="2" charset="-122"/>
              </a:rPr>
              <a:t>(Intel Wide Dynamic Execution)</a:t>
            </a:r>
            <a:endParaRPr lang="zh-CN" altLang="en-US" sz="2400" b="1" dirty="0">
              <a:solidFill>
                <a:schemeClr val="tx1"/>
              </a:solidFill>
              <a:latin typeface="宋体" panose="02010600030101010101" pitchFamily="2" charset="-122"/>
              <a:ea typeface="宋体" panose="02010600030101010101" pitchFamily="2" charset="-122"/>
            </a:endParaRPr>
          </a:p>
        </p:txBody>
      </p:sp>
      <p:sp>
        <p:nvSpPr>
          <p:cNvPr id="6" name="文本框 5">
            <a:extLst>
              <a:ext uri="{FF2B5EF4-FFF2-40B4-BE49-F238E27FC236}">
                <a16:creationId xmlns:a16="http://schemas.microsoft.com/office/drawing/2014/main" id="{FAEE2860-14C0-F0A5-2D38-FF4CE419F6B4}"/>
              </a:ext>
            </a:extLst>
          </p:cNvPr>
          <p:cNvSpPr txBox="1"/>
          <p:nvPr/>
        </p:nvSpPr>
        <p:spPr>
          <a:xfrm>
            <a:off x="539552" y="2488324"/>
            <a:ext cx="8208912" cy="2775760"/>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zh-CN" altLang="en-US" sz="2400" b="1" dirty="0">
                <a:solidFill>
                  <a:schemeClr val="tx1"/>
                </a:solidFill>
                <a:latin typeface="宋体" panose="02010600030101010101" pitchFamily="2" charset="-122"/>
                <a:ea typeface="宋体" panose="02010600030101010101" pitchFamily="2" charset="-122"/>
              </a:rPr>
              <a:t>宏融合</a:t>
            </a:r>
            <a:r>
              <a:rPr lang="en-US" altLang="zh-CN" sz="2400" b="1" dirty="0">
                <a:solidFill>
                  <a:schemeClr val="tx1"/>
                </a:solidFill>
                <a:latin typeface="宋体" panose="02010600030101010101" pitchFamily="2" charset="-122"/>
                <a:ea typeface="宋体" panose="02010600030101010101" pitchFamily="2" charset="-122"/>
              </a:rPr>
              <a:t>(Macro-Fusion)</a:t>
            </a:r>
          </a:p>
          <a:p>
            <a:pPr marL="342900" indent="-342900">
              <a:lnSpc>
                <a:spcPct val="150000"/>
              </a:lnSpc>
              <a:buFont typeface="Wingdings" panose="05000000000000000000" pitchFamily="2" charset="2"/>
              <a:buChar char="Ø"/>
            </a:pPr>
            <a:r>
              <a:rPr lang="zh-CN" altLang="en-US" sz="2400" b="1" dirty="0">
                <a:solidFill>
                  <a:schemeClr val="tx1"/>
                </a:solidFill>
                <a:latin typeface="宋体" panose="02010600030101010101" pitchFamily="2" charset="-122"/>
                <a:ea typeface="宋体" panose="02010600030101010101" pitchFamily="2" charset="-122"/>
              </a:rPr>
              <a:t>处理器在解码的同时，将同类的指令融合为单一的指令；</a:t>
            </a:r>
            <a:endParaRPr lang="en-US" altLang="zh-CN" sz="2400" b="1" dirty="0">
              <a:solidFill>
                <a:schemeClr val="tx1"/>
              </a:solidFill>
              <a:latin typeface="宋体" panose="02010600030101010101" pitchFamily="2" charset="-122"/>
              <a:ea typeface="宋体" panose="02010600030101010101" pitchFamily="2" charset="-122"/>
            </a:endParaRPr>
          </a:p>
          <a:p>
            <a:pPr marL="342900" indent="-342900">
              <a:lnSpc>
                <a:spcPct val="150000"/>
              </a:lnSpc>
              <a:buFont typeface="Wingdings" panose="05000000000000000000" pitchFamily="2" charset="2"/>
              <a:buChar char="Ø"/>
            </a:pPr>
            <a:r>
              <a:rPr lang="zh-CN" altLang="en-US" sz="2400" b="1" dirty="0">
                <a:solidFill>
                  <a:schemeClr val="tx1"/>
                </a:solidFill>
                <a:latin typeface="宋体" panose="02010600030101010101" pitchFamily="2" charset="-122"/>
                <a:ea typeface="宋体" panose="02010600030101010101" pitchFamily="2" charset="-122"/>
              </a:rPr>
              <a:t>减少处理的指令总数，在更短的时间内处理更多的指令；</a:t>
            </a:r>
            <a:endParaRPr lang="en-US" altLang="zh-CN" sz="2400" b="1" dirty="0">
              <a:solidFill>
                <a:schemeClr val="tx1"/>
              </a:solidFill>
              <a:latin typeface="宋体" panose="02010600030101010101" pitchFamily="2" charset="-122"/>
              <a:ea typeface="宋体" panose="02010600030101010101" pitchFamily="2" charset="-122"/>
            </a:endParaRPr>
          </a:p>
          <a:p>
            <a:pPr marL="342900" indent="-342900">
              <a:lnSpc>
                <a:spcPct val="150000"/>
              </a:lnSpc>
              <a:buFont typeface="Wingdings" panose="05000000000000000000" pitchFamily="2" charset="2"/>
              <a:buChar char="Ø"/>
            </a:pPr>
            <a:r>
              <a:rPr lang="zh-CN" altLang="en-US" sz="2400" b="1" dirty="0">
                <a:solidFill>
                  <a:schemeClr val="tx1"/>
                </a:solidFill>
                <a:latin typeface="宋体" panose="02010600030101010101" pitchFamily="2" charset="-122"/>
                <a:ea typeface="宋体" panose="02010600030101010101" pitchFamily="2" charset="-122"/>
              </a:rPr>
              <a:t>英特尔酷睿微体系结构改良了</a:t>
            </a:r>
            <a:r>
              <a:rPr lang="en-US" altLang="zh-CN" sz="2400" b="1" dirty="0">
                <a:solidFill>
                  <a:schemeClr val="tx1"/>
                </a:solidFill>
                <a:latin typeface="宋体" panose="02010600030101010101" pitchFamily="2" charset="-122"/>
                <a:ea typeface="宋体" panose="02010600030101010101" pitchFamily="2" charset="-122"/>
              </a:rPr>
              <a:t>ALU(</a:t>
            </a:r>
            <a:r>
              <a:rPr lang="zh-CN" altLang="en-US" sz="2400" b="1" dirty="0">
                <a:solidFill>
                  <a:schemeClr val="tx1"/>
                </a:solidFill>
                <a:latin typeface="宋体" panose="02010600030101010101" pitchFamily="2" charset="-122"/>
                <a:ea typeface="宋体" panose="02010600030101010101" pitchFamily="2" charset="-122"/>
              </a:rPr>
              <a:t>算术逻辑单元</a:t>
            </a:r>
            <a:r>
              <a:rPr lang="en-US" altLang="zh-CN" sz="2400" b="1" dirty="0">
                <a:solidFill>
                  <a:schemeClr val="tx1"/>
                </a:solidFill>
                <a:latin typeface="宋体" panose="02010600030101010101" pitchFamily="2" charset="-122"/>
                <a:ea typeface="宋体" panose="02010600030101010101" pitchFamily="2" charset="-122"/>
              </a:rPr>
              <a:t>)</a:t>
            </a:r>
            <a:r>
              <a:rPr lang="zh-CN" altLang="en-US" sz="2400" b="1" dirty="0">
                <a:solidFill>
                  <a:schemeClr val="tx1"/>
                </a:solidFill>
                <a:latin typeface="宋体" panose="02010600030101010101" pitchFamily="2" charset="-122"/>
                <a:ea typeface="宋体" panose="02010600030101010101" pitchFamily="2" charset="-122"/>
              </a:rPr>
              <a:t>以支持宏融合技术。</a:t>
            </a:r>
          </a:p>
        </p:txBody>
      </p:sp>
    </p:spTree>
    <p:extLst>
      <p:ext uri="{BB962C8B-B14F-4D97-AF65-F5344CB8AC3E}">
        <p14:creationId xmlns:p14="http://schemas.microsoft.com/office/powerpoint/2010/main" val="879460119"/>
      </p:ext>
    </p:extLst>
  </p:cSld>
  <p:clrMapOvr>
    <a:masterClrMapping/>
  </p:clrMapOvr>
  <p:transition>
    <p:blinds dir="vert"/>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0519B636-D89D-C535-EFBC-4E5B569A0AAA}"/>
              </a:ext>
            </a:extLst>
          </p:cNvPr>
          <p:cNvSpPr txBox="1">
            <a:spLocks noChangeArrowheads="1"/>
          </p:cNvSpPr>
          <p:nvPr/>
        </p:nvSpPr>
        <p:spPr bwMode="auto">
          <a:xfrm>
            <a:off x="395536" y="188913"/>
            <a:ext cx="60261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3600" b="1" dirty="0">
                <a:solidFill>
                  <a:schemeClr val="bg1"/>
                </a:solidFill>
                <a:latin typeface="Times New Roman" pitchFamily="18" charset="0"/>
              </a:rPr>
              <a:t>Intel CPU </a:t>
            </a:r>
            <a:r>
              <a:rPr lang="zh-CN" altLang="en-US" sz="3600" b="1" dirty="0">
                <a:solidFill>
                  <a:schemeClr val="bg1"/>
                </a:solidFill>
                <a:latin typeface="Times New Roman" pitchFamily="18" charset="0"/>
              </a:rPr>
              <a:t>的新特性</a:t>
            </a:r>
          </a:p>
        </p:txBody>
      </p:sp>
      <p:sp>
        <p:nvSpPr>
          <p:cNvPr id="4" name="文本框 3">
            <a:extLst>
              <a:ext uri="{FF2B5EF4-FFF2-40B4-BE49-F238E27FC236}">
                <a16:creationId xmlns:a16="http://schemas.microsoft.com/office/drawing/2014/main" id="{B13D9331-267E-F5FB-DA48-9D5848A1F214}"/>
              </a:ext>
            </a:extLst>
          </p:cNvPr>
          <p:cNvSpPr txBox="1"/>
          <p:nvPr/>
        </p:nvSpPr>
        <p:spPr>
          <a:xfrm>
            <a:off x="467544" y="1628800"/>
            <a:ext cx="8064896" cy="461665"/>
          </a:xfrm>
          <a:prstGeom prst="rect">
            <a:avLst/>
          </a:prstGeom>
          <a:noFill/>
        </p:spPr>
        <p:txBody>
          <a:bodyPr wrap="square">
            <a:spAutoFit/>
          </a:bodyPr>
          <a:lstStyle/>
          <a:p>
            <a:r>
              <a:rPr lang="zh-CN" altLang="en-US" sz="2400" b="1" dirty="0">
                <a:solidFill>
                  <a:schemeClr val="tx1"/>
                </a:solidFill>
                <a:latin typeface="宋体" panose="02010600030101010101" pitchFamily="2" charset="-122"/>
                <a:ea typeface="宋体" panose="02010600030101010101" pitchFamily="2" charset="-122"/>
              </a:rPr>
              <a:t>英特尔宽位动态执行</a:t>
            </a:r>
            <a:r>
              <a:rPr lang="en-US" altLang="zh-CN" sz="2400" b="1" dirty="0">
                <a:solidFill>
                  <a:schemeClr val="tx1"/>
                </a:solidFill>
                <a:latin typeface="宋体" panose="02010600030101010101" pitchFamily="2" charset="-122"/>
                <a:ea typeface="宋体" panose="02010600030101010101" pitchFamily="2" charset="-122"/>
              </a:rPr>
              <a:t>(Intel Wide Dynamic Execution)</a:t>
            </a:r>
            <a:endParaRPr lang="zh-CN" altLang="en-US" sz="2400" b="1" dirty="0">
              <a:solidFill>
                <a:schemeClr val="tx1"/>
              </a:solidFill>
              <a:latin typeface="宋体" panose="02010600030101010101" pitchFamily="2" charset="-122"/>
              <a:ea typeface="宋体" panose="02010600030101010101" pitchFamily="2" charset="-122"/>
            </a:endParaRPr>
          </a:p>
        </p:txBody>
      </p:sp>
      <p:sp>
        <p:nvSpPr>
          <p:cNvPr id="6" name="文本框 5">
            <a:extLst>
              <a:ext uri="{FF2B5EF4-FFF2-40B4-BE49-F238E27FC236}">
                <a16:creationId xmlns:a16="http://schemas.microsoft.com/office/drawing/2014/main" id="{FAEE2860-14C0-F0A5-2D38-FF4CE419F6B4}"/>
              </a:ext>
            </a:extLst>
          </p:cNvPr>
          <p:cNvSpPr txBox="1"/>
          <p:nvPr/>
        </p:nvSpPr>
        <p:spPr>
          <a:xfrm>
            <a:off x="539552" y="2132856"/>
            <a:ext cx="8208912" cy="3883755"/>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en-US" altLang="zh-CN" sz="2400" b="1" dirty="0">
                <a:solidFill>
                  <a:schemeClr val="tx1"/>
                </a:solidFill>
                <a:latin typeface="宋体" panose="02010600030101010101" pitchFamily="2" charset="-122"/>
                <a:ea typeface="宋体" panose="02010600030101010101" pitchFamily="2" charset="-122"/>
              </a:rPr>
              <a:t>Core</a:t>
            </a:r>
            <a:r>
              <a:rPr lang="zh-CN" altLang="en-US" sz="2400" b="1" dirty="0">
                <a:solidFill>
                  <a:schemeClr val="tx1"/>
                </a:solidFill>
                <a:latin typeface="宋体" panose="02010600030101010101" pitchFamily="2" charset="-122"/>
                <a:ea typeface="宋体" panose="02010600030101010101" pitchFamily="2" charset="-122"/>
              </a:rPr>
              <a:t>拥有</a:t>
            </a:r>
            <a:r>
              <a:rPr lang="en-US" altLang="zh-CN" sz="2400" b="1" dirty="0">
                <a:solidFill>
                  <a:schemeClr val="tx1"/>
                </a:solidFill>
                <a:latin typeface="宋体" panose="02010600030101010101" pitchFamily="2" charset="-122"/>
                <a:ea typeface="宋体" panose="02010600030101010101" pitchFamily="2" charset="-122"/>
              </a:rPr>
              <a:t>3</a:t>
            </a:r>
            <a:r>
              <a:rPr lang="zh-CN" altLang="en-US" sz="2400" b="1" dirty="0">
                <a:solidFill>
                  <a:schemeClr val="tx1"/>
                </a:solidFill>
                <a:latin typeface="宋体" panose="02010600030101010101" pitchFamily="2" charset="-122"/>
                <a:ea typeface="宋体" panose="02010600030101010101" pitchFamily="2" charset="-122"/>
              </a:rPr>
              <a:t>个</a:t>
            </a:r>
            <a:r>
              <a:rPr lang="en-US" altLang="zh-CN" sz="2400" b="1" dirty="0">
                <a:solidFill>
                  <a:schemeClr val="tx1"/>
                </a:solidFill>
                <a:latin typeface="宋体" panose="02010600030101010101" pitchFamily="2" charset="-122"/>
                <a:ea typeface="宋体" panose="02010600030101010101" pitchFamily="2" charset="-122"/>
              </a:rPr>
              <a:t>64-bit</a:t>
            </a:r>
            <a:r>
              <a:rPr lang="zh-CN" altLang="en-US" sz="2400" b="1" dirty="0">
                <a:solidFill>
                  <a:srgbClr val="FF0000"/>
                </a:solidFill>
                <a:latin typeface="宋体" panose="02010600030101010101" pitchFamily="2" charset="-122"/>
                <a:ea typeface="宋体" panose="02010600030101010101" pitchFamily="2" charset="-122"/>
              </a:rPr>
              <a:t>整数执行单元</a:t>
            </a:r>
            <a:r>
              <a:rPr lang="en-US" altLang="zh-CN" sz="2400" b="1" dirty="0">
                <a:solidFill>
                  <a:schemeClr val="tx1"/>
                </a:solidFill>
                <a:latin typeface="宋体" panose="02010600030101010101" pitchFamily="2" charset="-122"/>
                <a:ea typeface="宋体" panose="02010600030101010101" pitchFamily="2" charset="-122"/>
              </a:rPr>
              <a:t>(Integer Execution Units)</a:t>
            </a:r>
            <a:r>
              <a:rPr lang="zh-CN" altLang="en-US" sz="2400" b="1" dirty="0">
                <a:solidFill>
                  <a:schemeClr val="tx1"/>
                </a:solidFill>
                <a:latin typeface="宋体" panose="02010600030101010101" pitchFamily="2" charset="-122"/>
                <a:ea typeface="宋体" panose="02010600030101010101" pitchFamily="2" charset="-122"/>
              </a:rPr>
              <a:t>，每个单元可以独立处理一条</a:t>
            </a:r>
            <a:r>
              <a:rPr lang="en-US" altLang="zh-CN" sz="2400" b="1" dirty="0">
                <a:solidFill>
                  <a:schemeClr val="tx1"/>
                </a:solidFill>
                <a:latin typeface="宋体" panose="02010600030101010101" pitchFamily="2" charset="-122"/>
                <a:ea typeface="宋体" panose="02010600030101010101" pitchFamily="2" charset="-122"/>
              </a:rPr>
              <a:t>64-bit</a:t>
            </a:r>
            <a:r>
              <a:rPr lang="zh-CN" altLang="en-US" sz="2400" b="1" dirty="0">
                <a:solidFill>
                  <a:schemeClr val="tx1"/>
                </a:solidFill>
                <a:latin typeface="宋体" panose="02010600030101010101" pitchFamily="2" charset="-122"/>
                <a:ea typeface="宋体" panose="02010600030101010101" pitchFamily="2" charset="-122"/>
              </a:rPr>
              <a:t>整数数据；</a:t>
            </a:r>
            <a:endParaRPr lang="en-US" altLang="zh-CN" sz="2400" b="1" dirty="0">
              <a:solidFill>
                <a:schemeClr val="tx1"/>
              </a:solidFill>
              <a:latin typeface="宋体" panose="02010600030101010101" pitchFamily="2" charset="-122"/>
              <a:ea typeface="宋体" panose="02010600030101010101" pitchFamily="2" charset="-122"/>
            </a:endParaRPr>
          </a:p>
          <a:p>
            <a:pPr marL="342900" indent="-342900">
              <a:lnSpc>
                <a:spcPct val="150000"/>
              </a:lnSpc>
              <a:buFont typeface="Wingdings" panose="05000000000000000000" pitchFamily="2" charset="2"/>
              <a:buChar char="Ø"/>
            </a:pPr>
            <a:r>
              <a:rPr lang="zh-CN" altLang="en-US" sz="2400" b="1" dirty="0">
                <a:solidFill>
                  <a:schemeClr val="tx1"/>
                </a:solidFill>
                <a:latin typeface="宋体" panose="02010600030101010101" pitchFamily="2" charset="-122"/>
                <a:ea typeface="宋体" panose="02010600030101010101" pitchFamily="2" charset="-122"/>
              </a:rPr>
              <a:t>有一套</a:t>
            </a:r>
            <a:r>
              <a:rPr lang="en-US" altLang="zh-CN" sz="2400" b="1" dirty="0">
                <a:solidFill>
                  <a:schemeClr val="tx1"/>
                </a:solidFill>
                <a:latin typeface="宋体" panose="02010600030101010101" pitchFamily="2" charset="-122"/>
                <a:ea typeface="宋体" panose="02010600030101010101" pitchFamily="2" charset="-122"/>
              </a:rPr>
              <a:t>64-bit</a:t>
            </a:r>
            <a:r>
              <a:rPr lang="zh-CN" altLang="en-US" sz="2400" b="1" dirty="0">
                <a:solidFill>
                  <a:schemeClr val="tx1"/>
                </a:solidFill>
                <a:latin typeface="宋体" panose="02010600030101010101" pitchFamily="2" charset="-122"/>
                <a:ea typeface="宋体" panose="02010600030101010101" pitchFamily="2" charset="-122"/>
              </a:rPr>
              <a:t>的</a:t>
            </a:r>
            <a:r>
              <a:rPr lang="en-US" altLang="zh-CN" sz="2400" b="1" dirty="0">
                <a:solidFill>
                  <a:schemeClr val="tx1"/>
                </a:solidFill>
                <a:latin typeface="宋体" panose="02010600030101010101" pitchFamily="2" charset="-122"/>
                <a:ea typeface="宋体" panose="02010600030101010101" pitchFamily="2" charset="-122"/>
              </a:rPr>
              <a:t>CIU</a:t>
            </a:r>
            <a:r>
              <a:rPr lang="zh-CN" altLang="en-US" sz="2400" b="1" dirty="0">
                <a:solidFill>
                  <a:srgbClr val="FF0000"/>
                </a:solidFill>
                <a:latin typeface="宋体" panose="02010600030101010101" pitchFamily="2" charset="-122"/>
                <a:ea typeface="宋体" panose="02010600030101010101" pitchFamily="2" charset="-122"/>
              </a:rPr>
              <a:t>复杂整数单元</a:t>
            </a:r>
            <a:r>
              <a:rPr lang="en-US" altLang="zh-CN" sz="2400" b="1" dirty="0">
                <a:solidFill>
                  <a:schemeClr val="tx1"/>
                </a:solidFill>
                <a:latin typeface="宋体" panose="02010600030101010101" pitchFamily="2" charset="-122"/>
                <a:ea typeface="宋体" panose="02010600030101010101" pitchFamily="2" charset="-122"/>
              </a:rPr>
              <a:t>(Complex Integer Unit)</a:t>
            </a:r>
            <a:r>
              <a:rPr lang="zh-CN" altLang="en-US" sz="2400" b="1" dirty="0">
                <a:solidFill>
                  <a:schemeClr val="tx1"/>
                </a:solidFill>
                <a:latin typeface="宋体" panose="02010600030101010101" pitchFamily="2" charset="-122"/>
                <a:ea typeface="宋体" panose="02010600030101010101" pitchFamily="2" charset="-122"/>
              </a:rPr>
              <a:t>，这和</a:t>
            </a:r>
            <a:r>
              <a:rPr lang="en-US" altLang="zh-CN" sz="2400" b="1" dirty="0">
                <a:solidFill>
                  <a:schemeClr val="tx1"/>
                </a:solidFill>
                <a:latin typeface="宋体" panose="02010600030101010101" pitchFamily="2" charset="-122"/>
                <a:ea typeface="宋体" panose="02010600030101010101" pitchFamily="2" charset="-122"/>
              </a:rPr>
              <a:t>P6</a:t>
            </a:r>
            <a:r>
              <a:rPr lang="zh-CN" altLang="en-US" sz="2400" b="1" dirty="0">
                <a:solidFill>
                  <a:schemeClr val="tx1"/>
                </a:solidFill>
                <a:latin typeface="宋体" panose="02010600030101010101" pitchFamily="2" charset="-122"/>
                <a:ea typeface="宋体" panose="02010600030101010101" pitchFamily="2" charset="-122"/>
              </a:rPr>
              <a:t>构架相同；</a:t>
            </a:r>
            <a:endParaRPr lang="en-US" altLang="zh-CN" sz="2400" b="1" dirty="0">
              <a:solidFill>
                <a:schemeClr val="tx1"/>
              </a:solidFill>
              <a:latin typeface="宋体" panose="02010600030101010101" pitchFamily="2" charset="-122"/>
              <a:ea typeface="宋体" panose="02010600030101010101" pitchFamily="2" charset="-122"/>
            </a:endParaRPr>
          </a:p>
          <a:p>
            <a:pPr marL="342900" indent="-342900">
              <a:lnSpc>
                <a:spcPct val="150000"/>
              </a:lnSpc>
              <a:buFont typeface="Wingdings" panose="05000000000000000000" pitchFamily="2" charset="2"/>
              <a:buChar char="Ø"/>
            </a:pPr>
            <a:r>
              <a:rPr lang="zh-CN" altLang="en-US" sz="2400" b="1" dirty="0">
                <a:solidFill>
                  <a:schemeClr val="tx1"/>
                </a:solidFill>
                <a:latin typeface="宋体" panose="02010600030101010101" pitchFamily="2" charset="-122"/>
                <a:ea typeface="宋体" panose="02010600030101010101" pitchFamily="2" charset="-122"/>
              </a:rPr>
              <a:t>有</a:t>
            </a:r>
            <a:r>
              <a:rPr lang="en-US" altLang="zh-CN" sz="2400" b="1" dirty="0">
                <a:solidFill>
                  <a:schemeClr val="tx1"/>
                </a:solidFill>
                <a:latin typeface="宋体" panose="02010600030101010101" pitchFamily="2" charset="-122"/>
                <a:ea typeface="宋体" panose="02010600030101010101" pitchFamily="2" charset="-122"/>
              </a:rPr>
              <a:t>2</a:t>
            </a:r>
            <a:r>
              <a:rPr lang="zh-CN" altLang="en-US" sz="2400" b="1" dirty="0">
                <a:solidFill>
                  <a:schemeClr val="tx1"/>
                </a:solidFill>
                <a:latin typeface="宋体" panose="02010600030101010101" pitchFamily="2" charset="-122"/>
                <a:ea typeface="宋体" panose="02010600030101010101" pitchFamily="2" charset="-122"/>
              </a:rPr>
              <a:t>个</a:t>
            </a:r>
            <a:r>
              <a:rPr lang="en-US" altLang="zh-CN" sz="2400" b="1" dirty="0">
                <a:solidFill>
                  <a:schemeClr val="tx1"/>
                </a:solidFill>
                <a:latin typeface="宋体" panose="02010600030101010101" pitchFamily="2" charset="-122"/>
                <a:ea typeface="宋体" panose="02010600030101010101" pitchFamily="2" charset="-122"/>
              </a:rPr>
              <a:t>SIU</a:t>
            </a:r>
            <a:r>
              <a:rPr lang="zh-CN" altLang="en-US" sz="2400" b="1" dirty="0">
                <a:solidFill>
                  <a:srgbClr val="FF0000"/>
                </a:solidFill>
                <a:latin typeface="宋体" panose="02010600030101010101" pitchFamily="2" charset="-122"/>
                <a:ea typeface="宋体" panose="02010600030101010101" pitchFamily="2" charset="-122"/>
              </a:rPr>
              <a:t>简单整数处理单元</a:t>
            </a:r>
            <a:r>
              <a:rPr lang="en-US" altLang="zh-CN" sz="2400" b="1" dirty="0">
                <a:solidFill>
                  <a:schemeClr val="tx1"/>
                </a:solidFill>
                <a:latin typeface="宋体" panose="02010600030101010101" pitchFamily="2" charset="-122"/>
                <a:ea typeface="宋体" panose="02010600030101010101" pitchFamily="2" charset="-122"/>
              </a:rPr>
              <a:t>(Simple Integer Units)</a:t>
            </a:r>
            <a:r>
              <a:rPr lang="zh-CN" altLang="en-US" sz="2400" b="1" dirty="0">
                <a:solidFill>
                  <a:schemeClr val="tx1"/>
                </a:solidFill>
                <a:latin typeface="宋体" panose="02010600030101010101" pitchFamily="2" charset="-122"/>
                <a:ea typeface="宋体" panose="02010600030101010101" pitchFamily="2" charset="-122"/>
              </a:rPr>
              <a:t>来快速运算较简单的任务，其中一个</a:t>
            </a:r>
            <a:r>
              <a:rPr lang="en-US" altLang="zh-CN" sz="2400" b="1" dirty="0">
                <a:solidFill>
                  <a:schemeClr val="tx1"/>
                </a:solidFill>
                <a:latin typeface="宋体" panose="02010600030101010101" pitchFamily="2" charset="-122"/>
                <a:ea typeface="宋体" panose="02010600030101010101" pitchFamily="2" charset="-122"/>
              </a:rPr>
              <a:t>SIU</a:t>
            </a:r>
            <a:r>
              <a:rPr lang="zh-CN" altLang="en-US" sz="2400" b="1" dirty="0">
                <a:solidFill>
                  <a:schemeClr val="tx1"/>
                </a:solidFill>
                <a:latin typeface="宋体" panose="02010600030101010101" pitchFamily="2" charset="-122"/>
                <a:ea typeface="宋体" panose="02010600030101010101" pitchFamily="2" charset="-122"/>
              </a:rPr>
              <a:t>和</a:t>
            </a:r>
            <a:r>
              <a:rPr lang="zh-CN" altLang="en-US" sz="2400" b="1" dirty="0">
                <a:solidFill>
                  <a:srgbClr val="FF0000"/>
                </a:solidFill>
                <a:latin typeface="宋体" panose="02010600030101010101" pitchFamily="2" charset="-122"/>
                <a:ea typeface="宋体" panose="02010600030101010101" pitchFamily="2" charset="-122"/>
              </a:rPr>
              <a:t>分支执行单元</a:t>
            </a:r>
            <a:r>
              <a:rPr lang="en-US" altLang="zh-CN" sz="2400" b="1" dirty="0">
                <a:solidFill>
                  <a:schemeClr val="tx1"/>
                </a:solidFill>
                <a:latin typeface="宋体" panose="02010600030101010101" pitchFamily="2" charset="-122"/>
                <a:ea typeface="宋体" panose="02010600030101010101" pitchFamily="2" charset="-122"/>
              </a:rPr>
              <a:t>BEU</a:t>
            </a:r>
            <a:r>
              <a:rPr lang="zh-CN" altLang="en-US" sz="2400" b="1" dirty="0">
                <a:solidFill>
                  <a:schemeClr val="tx1"/>
                </a:solidFill>
                <a:latin typeface="宋体" panose="02010600030101010101" pitchFamily="2" charset="-122"/>
                <a:ea typeface="宋体" panose="02010600030101010101" pitchFamily="2" charset="-122"/>
              </a:rPr>
              <a:t>来共同完成部分的宏指令融合</a:t>
            </a:r>
            <a:r>
              <a:rPr lang="en-US" altLang="zh-CN" sz="2400" b="1" dirty="0">
                <a:solidFill>
                  <a:schemeClr val="tx1"/>
                </a:solidFill>
                <a:latin typeface="宋体" panose="02010600030101010101" pitchFamily="2" charset="-122"/>
                <a:ea typeface="宋体" panose="02010600030101010101" pitchFamily="2" charset="-122"/>
              </a:rPr>
              <a:t>micro-ops fusion</a:t>
            </a:r>
            <a:r>
              <a:rPr lang="zh-CN" altLang="en-US" sz="2400" b="1" dirty="0">
                <a:solidFill>
                  <a:schemeClr val="tx1"/>
                </a:solidFill>
                <a:latin typeface="宋体" panose="02010600030101010101" pitchFamily="2" charset="-122"/>
                <a:ea typeface="宋体" panose="02010600030101010101" pitchFamily="2" charset="-122"/>
              </a:rPr>
              <a:t>。</a:t>
            </a:r>
            <a:endParaRPr lang="en-US" altLang="zh-CN" sz="2400" b="1" dirty="0">
              <a:solidFill>
                <a:schemeClr val="tx1"/>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122238744"/>
      </p:ext>
    </p:extLst>
  </p:cSld>
  <p:clrMapOvr>
    <a:masterClrMapping/>
  </p:clrMapOvr>
  <p:transition>
    <p:blinds dir="ver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0519B636-D89D-C535-EFBC-4E5B569A0AAA}"/>
              </a:ext>
            </a:extLst>
          </p:cNvPr>
          <p:cNvSpPr txBox="1">
            <a:spLocks noChangeArrowheads="1"/>
          </p:cNvSpPr>
          <p:nvPr/>
        </p:nvSpPr>
        <p:spPr bwMode="auto">
          <a:xfrm>
            <a:off x="395536" y="188913"/>
            <a:ext cx="60261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3600" b="1" dirty="0">
                <a:solidFill>
                  <a:schemeClr val="bg1"/>
                </a:solidFill>
                <a:latin typeface="Times New Roman" pitchFamily="18" charset="0"/>
              </a:rPr>
              <a:t>Intel CPU </a:t>
            </a:r>
            <a:r>
              <a:rPr lang="zh-CN" altLang="en-US" sz="3600" b="1" dirty="0">
                <a:solidFill>
                  <a:schemeClr val="bg1"/>
                </a:solidFill>
                <a:latin typeface="Times New Roman" pitchFamily="18" charset="0"/>
              </a:rPr>
              <a:t>的新特性</a:t>
            </a:r>
          </a:p>
        </p:txBody>
      </p:sp>
      <p:sp>
        <p:nvSpPr>
          <p:cNvPr id="4" name="文本框 3">
            <a:extLst>
              <a:ext uri="{FF2B5EF4-FFF2-40B4-BE49-F238E27FC236}">
                <a16:creationId xmlns:a16="http://schemas.microsoft.com/office/drawing/2014/main" id="{B13D9331-267E-F5FB-DA48-9D5848A1F214}"/>
              </a:ext>
            </a:extLst>
          </p:cNvPr>
          <p:cNvSpPr txBox="1"/>
          <p:nvPr/>
        </p:nvSpPr>
        <p:spPr>
          <a:xfrm>
            <a:off x="467544" y="1628800"/>
            <a:ext cx="8064896" cy="461665"/>
          </a:xfrm>
          <a:prstGeom prst="rect">
            <a:avLst/>
          </a:prstGeom>
          <a:noFill/>
        </p:spPr>
        <p:txBody>
          <a:bodyPr wrap="square">
            <a:spAutoFit/>
          </a:bodyPr>
          <a:lstStyle/>
          <a:p>
            <a:r>
              <a:rPr lang="zh-CN" altLang="en-US" sz="2400" b="1" dirty="0">
                <a:solidFill>
                  <a:schemeClr val="tx1"/>
                </a:solidFill>
                <a:latin typeface="宋体" panose="02010600030101010101" pitchFamily="2" charset="-122"/>
                <a:ea typeface="宋体" panose="02010600030101010101" pitchFamily="2" charset="-122"/>
              </a:rPr>
              <a:t>英特尔宽位动态执行</a:t>
            </a:r>
            <a:r>
              <a:rPr lang="en-US" altLang="zh-CN" sz="2400" b="1" dirty="0">
                <a:solidFill>
                  <a:schemeClr val="tx1"/>
                </a:solidFill>
                <a:latin typeface="宋体" panose="02010600030101010101" pitchFamily="2" charset="-122"/>
                <a:ea typeface="宋体" panose="02010600030101010101" pitchFamily="2" charset="-122"/>
              </a:rPr>
              <a:t>(Intel Wide Dynamic Execution)</a:t>
            </a:r>
            <a:endParaRPr lang="zh-CN" altLang="en-US" sz="2400" b="1" dirty="0">
              <a:solidFill>
                <a:schemeClr val="tx1"/>
              </a:solidFill>
              <a:latin typeface="宋体" panose="02010600030101010101" pitchFamily="2" charset="-122"/>
              <a:ea typeface="宋体" panose="02010600030101010101" pitchFamily="2" charset="-122"/>
            </a:endParaRPr>
          </a:p>
        </p:txBody>
      </p:sp>
      <p:sp>
        <p:nvSpPr>
          <p:cNvPr id="6" name="文本框 5">
            <a:extLst>
              <a:ext uri="{FF2B5EF4-FFF2-40B4-BE49-F238E27FC236}">
                <a16:creationId xmlns:a16="http://schemas.microsoft.com/office/drawing/2014/main" id="{FAEE2860-14C0-F0A5-2D38-FF4CE419F6B4}"/>
              </a:ext>
            </a:extLst>
          </p:cNvPr>
          <p:cNvSpPr txBox="1"/>
          <p:nvPr/>
        </p:nvSpPr>
        <p:spPr>
          <a:xfrm>
            <a:off x="539552" y="2132856"/>
            <a:ext cx="8208912" cy="2221762"/>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zh-CN" altLang="en-US" sz="2400" b="1" dirty="0">
                <a:solidFill>
                  <a:schemeClr val="tx1"/>
                </a:solidFill>
                <a:latin typeface="宋体" panose="02010600030101010101" pitchFamily="2" charset="-122"/>
                <a:ea typeface="宋体" panose="02010600030101010101" pitchFamily="2" charset="-122"/>
              </a:rPr>
              <a:t>可以在一周期内完成一阶</a:t>
            </a:r>
            <a:r>
              <a:rPr lang="en-US" altLang="zh-CN" sz="2400" b="1" dirty="0">
                <a:solidFill>
                  <a:schemeClr val="tx1"/>
                </a:solidFill>
                <a:latin typeface="宋体" panose="02010600030101010101" pitchFamily="2" charset="-122"/>
                <a:ea typeface="宋体" panose="02010600030101010101" pitchFamily="2" charset="-122"/>
              </a:rPr>
              <a:t>64-bit</a:t>
            </a:r>
            <a:r>
              <a:rPr lang="zh-CN" altLang="en-US" sz="2400" b="1" dirty="0">
                <a:solidFill>
                  <a:schemeClr val="tx1"/>
                </a:solidFill>
                <a:latin typeface="宋体" panose="02010600030101010101" pitchFamily="2" charset="-122"/>
                <a:ea typeface="宋体" panose="02010600030101010101" pitchFamily="2" charset="-122"/>
              </a:rPr>
              <a:t>的整数运算；</a:t>
            </a:r>
            <a:endParaRPr lang="en-US" altLang="zh-CN" sz="2400" b="1" dirty="0">
              <a:solidFill>
                <a:schemeClr val="tx1"/>
              </a:solidFill>
              <a:latin typeface="宋体" panose="02010600030101010101" pitchFamily="2" charset="-122"/>
              <a:ea typeface="宋体" panose="02010600030101010101" pitchFamily="2" charset="-122"/>
            </a:endParaRPr>
          </a:p>
          <a:p>
            <a:pPr marL="342900" indent="-342900">
              <a:lnSpc>
                <a:spcPct val="150000"/>
              </a:lnSpc>
              <a:buFont typeface="Wingdings" panose="05000000000000000000" pitchFamily="2" charset="2"/>
              <a:buChar char="Ø"/>
            </a:pPr>
            <a:r>
              <a:rPr lang="en-US" altLang="zh-CN" sz="2400" b="1" dirty="0">
                <a:solidFill>
                  <a:schemeClr val="tx1"/>
                </a:solidFill>
                <a:latin typeface="宋体" panose="02010600030101010101" pitchFamily="2" charset="-122"/>
                <a:ea typeface="宋体" panose="02010600030101010101" pitchFamily="2" charset="-122"/>
              </a:rPr>
              <a:t>3</a:t>
            </a:r>
            <a:r>
              <a:rPr lang="zh-CN" altLang="en-US" sz="2400" b="1" dirty="0">
                <a:solidFill>
                  <a:schemeClr val="tx1"/>
                </a:solidFill>
                <a:latin typeface="宋体" panose="02010600030101010101" pitchFamily="2" charset="-122"/>
                <a:ea typeface="宋体" panose="02010600030101010101" pitchFamily="2" charset="-122"/>
              </a:rPr>
              <a:t>个</a:t>
            </a:r>
            <a:r>
              <a:rPr lang="en-US" altLang="zh-CN" sz="2400" b="1" dirty="0">
                <a:solidFill>
                  <a:schemeClr val="tx1"/>
                </a:solidFill>
                <a:latin typeface="宋体" panose="02010600030101010101" pitchFamily="2" charset="-122"/>
                <a:ea typeface="宋体" panose="02010600030101010101" pitchFamily="2" charset="-122"/>
              </a:rPr>
              <a:t>IEU</a:t>
            </a:r>
            <a:r>
              <a:rPr lang="zh-CN" altLang="en-US" sz="2400" b="1" dirty="0">
                <a:solidFill>
                  <a:schemeClr val="tx1"/>
                </a:solidFill>
                <a:latin typeface="宋体" panose="02010600030101010101" pitchFamily="2" charset="-122"/>
                <a:ea typeface="宋体" panose="02010600030101010101" pitchFamily="2" charset="-122"/>
              </a:rPr>
              <a:t>整数执行核心使用了各自独立的</a:t>
            </a:r>
            <a:r>
              <a:rPr lang="en-US" altLang="zh-CN" sz="2400" b="1" dirty="0">
                <a:solidFill>
                  <a:schemeClr val="tx1"/>
                </a:solidFill>
                <a:latin typeface="宋体" panose="02010600030101010101" pitchFamily="2" charset="-122"/>
                <a:ea typeface="宋体" panose="02010600030101010101" pitchFamily="2" charset="-122"/>
              </a:rPr>
              <a:t>PORT</a:t>
            </a:r>
            <a:r>
              <a:rPr lang="zh-CN" altLang="en-US" sz="2400" b="1" dirty="0">
                <a:solidFill>
                  <a:schemeClr val="tx1"/>
                </a:solidFill>
                <a:latin typeface="宋体" panose="02010600030101010101" pitchFamily="2" charset="-122"/>
                <a:ea typeface="宋体" panose="02010600030101010101" pitchFamily="2" charset="-122"/>
              </a:rPr>
              <a:t>数据出口，</a:t>
            </a:r>
            <a:endParaRPr lang="en-US" altLang="zh-CN" sz="2400" b="1" dirty="0">
              <a:solidFill>
                <a:schemeClr val="tx1"/>
              </a:solidFill>
              <a:latin typeface="宋体" panose="02010600030101010101" pitchFamily="2" charset="-122"/>
              <a:ea typeface="宋体" panose="02010600030101010101" pitchFamily="2" charset="-122"/>
            </a:endParaRPr>
          </a:p>
          <a:p>
            <a:pPr marL="342900" indent="-342900">
              <a:lnSpc>
                <a:spcPct val="150000"/>
              </a:lnSpc>
              <a:buFont typeface="Wingdings" panose="05000000000000000000" pitchFamily="2" charset="2"/>
              <a:buChar char="Ø"/>
            </a:pPr>
            <a:r>
              <a:rPr lang="zh-CN" altLang="en-US" sz="2400" b="1" dirty="0">
                <a:solidFill>
                  <a:schemeClr val="tx1"/>
                </a:solidFill>
                <a:latin typeface="宋体" panose="02010600030101010101" pitchFamily="2" charset="-122"/>
                <a:ea typeface="宋体" panose="02010600030101010101" pitchFamily="2" charset="-122"/>
              </a:rPr>
              <a:t>整个</a:t>
            </a:r>
            <a:r>
              <a:rPr lang="en-US" altLang="zh-CN" sz="2400" b="1" dirty="0">
                <a:solidFill>
                  <a:schemeClr val="tx1"/>
                </a:solidFill>
                <a:latin typeface="宋体" panose="02010600030101010101" pitchFamily="2" charset="-122"/>
                <a:ea typeface="宋体" panose="02010600030101010101" pitchFamily="2" charset="-122"/>
              </a:rPr>
              <a:t>Core</a:t>
            </a:r>
            <a:r>
              <a:rPr lang="zh-CN" altLang="en-US" sz="2400" b="1" dirty="0">
                <a:solidFill>
                  <a:schemeClr val="tx1"/>
                </a:solidFill>
                <a:latin typeface="宋体" panose="02010600030101010101" pitchFamily="2" charset="-122"/>
                <a:ea typeface="宋体" panose="02010600030101010101" pitchFamily="2" charset="-122"/>
              </a:rPr>
              <a:t>处理器可以在一周期内同时执行</a:t>
            </a:r>
            <a:r>
              <a:rPr lang="en-US" altLang="zh-CN" sz="2400" b="1" dirty="0">
                <a:solidFill>
                  <a:schemeClr val="tx1"/>
                </a:solidFill>
                <a:latin typeface="宋体" panose="02010600030101010101" pitchFamily="2" charset="-122"/>
                <a:ea typeface="宋体" panose="02010600030101010101" pitchFamily="2" charset="-122"/>
              </a:rPr>
              <a:t>3</a:t>
            </a:r>
            <a:r>
              <a:rPr lang="zh-CN" altLang="en-US" sz="2400" b="1" dirty="0">
                <a:solidFill>
                  <a:schemeClr val="tx1"/>
                </a:solidFill>
                <a:latin typeface="宋体" panose="02010600030101010101" pitchFamily="2" charset="-122"/>
                <a:ea typeface="宋体" panose="02010600030101010101" pitchFamily="2" charset="-122"/>
              </a:rPr>
              <a:t>组</a:t>
            </a:r>
            <a:r>
              <a:rPr lang="en-US" altLang="zh-CN" sz="2400" b="1" dirty="0">
                <a:solidFill>
                  <a:schemeClr val="tx1"/>
                </a:solidFill>
                <a:latin typeface="宋体" panose="02010600030101010101" pitchFamily="2" charset="-122"/>
                <a:ea typeface="宋体" panose="02010600030101010101" pitchFamily="2" charset="-122"/>
              </a:rPr>
              <a:t>64-bit</a:t>
            </a:r>
            <a:r>
              <a:rPr lang="zh-CN" altLang="en-US" sz="2400" b="1" dirty="0">
                <a:solidFill>
                  <a:schemeClr val="tx1"/>
                </a:solidFill>
                <a:latin typeface="宋体" panose="02010600030101010101" pitchFamily="2" charset="-122"/>
                <a:ea typeface="宋体" panose="02010600030101010101" pitchFamily="2" charset="-122"/>
              </a:rPr>
              <a:t>的整数运算。</a:t>
            </a:r>
          </a:p>
        </p:txBody>
      </p:sp>
    </p:spTree>
    <p:extLst>
      <p:ext uri="{BB962C8B-B14F-4D97-AF65-F5344CB8AC3E}">
        <p14:creationId xmlns:p14="http://schemas.microsoft.com/office/powerpoint/2010/main" val="4090971509"/>
      </p:ext>
    </p:extLst>
  </p:cSld>
  <p:clrMapOvr>
    <a:masterClrMapping/>
  </p:clrMapOvr>
  <p:transition>
    <p:blinds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Text Box 3"/>
          <p:cNvSpPr txBox="1">
            <a:spLocks noChangeArrowheads="1"/>
          </p:cNvSpPr>
          <p:nvPr/>
        </p:nvSpPr>
        <p:spPr bwMode="auto">
          <a:xfrm>
            <a:off x="395536" y="188640"/>
            <a:ext cx="72723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3600" b="1" dirty="0">
                <a:solidFill>
                  <a:schemeClr val="bg1"/>
                </a:solidFill>
              </a:rPr>
              <a:t>2.1  Intel</a:t>
            </a:r>
            <a:r>
              <a:rPr lang="zh-CN" altLang="en-US" sz="3600" b="1" dirty="0">
                <a:solidFill>
                  <a:schemeClr val="bg1"/>
                </a:solidFill>
              </a:rPr>
              <a:t>微处理器的发展史</a:t>
            </a:r>
          </a:p>
        </p:txBody>
      </p:sp>
      <p:sp>
        <p:nvSpPr>
          <p:cNvPr id="21" name="文本框 20">
            <a:extLst>
              <a:ext uri="{FF2B5EF4-FFF2-40B4-BE49-F238E27FC236}">
                <a16:creationId xmlns:a16="http://schemas.microsoft.com/office/drawing/2014/main" id="{2CC641C9-E9B9-418E-5B36-70344CE70723}"/>
              </a:ext>
            </a:extLst>
          </p:cNvPr>
          <p:cNvSpPr txBox="1"/>
          <p:nvPr/>
        </p:nvSpPr>
        <p:spPr>
          <a:xfrm>
            <a:off x="560390" y="5949280"/>
            <a:ext cx="7900042" cy="830997"/>
          </a:xfrm>
          <a:prstGeom prst="rect">
            <a:avLst/>
          </a:prstGeom>
          <a:noFill/>
        </p:spPr>
        <p:txBody>
          <a:bodyPr wrap="square">
            <a:spAutoFit/>
          </a:bodyPr>
          <a:lstStyle/>
          <a:p>
            <a:r>
              <a:rPr lang="zh-CN" altLang="en-US" sz="2400" b="0" i="0" dirty="0">
                <a:solidFill>
                  <a:srgbClr val="FF0000"/>
                </a:solidFill>
                <a:effectLst/>
                <a:latin typeface="-apple-system"/>
              </a:rPr>
              <a:t>多核</a:t>
            </a:r>
            <a:r>
              <a:rPr lang="en-US" altLang="zh-CN" sz="2400" b="0" i="0" dirty="0">
                <a:solidFill>
                  <a:srgbClr val="FF0000"/>
                </a:solidFill>
                <a:effectLst/>
                <a:latin typeface="-apple-system"/>
              </a:rPr>
              <a:t>CPU</a:t>
            </a:r>
            <a:r>
              <a:rPr lang="zh-CN" altLang="en-US" sz="2400" b="0" i="0" dirty="0">
                <a:solidFill>
                  <a:srgbClr val="FF0000"/>
                </a:solidFill>
                <a:effectLst/>
                <a:latin typeface="-apple-system"/>
              </a:rPr>
              <a:t>：多个核组织</a:t>
            </a:r>
            <a:r>
              <a:rPr lang="en-US" altLang="zh-CN" sz="2400" b="0" i="0" dirty="0">
                <a:solidFill>
                  <a:srgbClr val="FF0000"/>
                </a:solidFill>
                <a:effectLst/>
                <a:latin typeface="-apple-system"/>
              </a:rPr>
              <a:t>(</a:t>
            </a:r>
            <a:r>
              <a:rPr lang="zh-CN" altLang="en-US" sz="2400" b="0" i="0" dirty="0">
                <a:solidFill>
                  <a:srgbClr val="FF0000"/>
                </a:solidFill>
                <a:effectLst/>
                <a:latin typeface="-apple-system"/>
              </a:rPr>
              <a:t>多个控制单元和多个运算单元</a:t>
            </a:r>
            <a:r>
              <a:rPr lang="en-US" altLang="zh-CN" sz="2400" b="0" i="0" dirty="0">
                <a:solidFill>
                  <a:srgbClr val="FF0000"/>
                </a:solidFill>
                <a:effectLst/>
                <a:latin typeface="-apple-system"/>
              </a:rPr>
              <a:t>)</a:t>
            </a:r>
            <a:r>
              <a:rPr lang="zh-CN" altLang="en-US" sz="2400" b="0" i="0" dirty="0">
                <a:solidFill>
                  <a:srgbClr val="FF0000"/>
                </a:solidFill>
                <a:effectLst/>
                <a:latin typeface="-apple-system"/>
              </a:rPr>
              <a:t>，</a:t>
            </a:r>
            <a:endParaRPr lang="en-US" altLang="zh-CN" sz="2400" b="0" i="0" dirty="0">
              <a:solidFill>
                <a:srgbClr val="FF0000"/>
              </a:solidFill>
              <a:effectLst/>
              <a:latin typeface="-apple-system"/>
            </a:endParaRPr>
          </a:p>
          <a:p>
            <a:r>
              <a:rPr lang="en-US" altLang="zh-CN" sz="2400" dirty="0">
                <a:solidFill>
                  <a:srgbClr val="FF0000"/>
                </a:solidFill>
                <a:latin typeface="-apple-system"/>
              </a:rPr>
              <a:t>                     </a:t>
            </a:r>
            <a:r>
              <a:rPr lang="zh-CN" altLang="en-US" sz="2400" b="0" i="0" dirty="0">
                <a:solidFill>
                  <a:srgbClr val="FF0000"/>
                </a:solidFill>
                <a:effectLst/>
                <a:latin typeface="-apple-system"/>
              </a:rPr>
              <a:t>共用存储单元。</a:t>
            </a:r>
            <a:endParaRPr lang="zh-CN" altLang="en-US" sz="2400" dirty="0">
              <a:solidFill>
                <a:srgbClr val="FF0000"/>
              </a:solidFill>
            </a:endParaRPr>
          </a:p>
        </p:txBody>
      </p:sp>
      <p:pic>
        <p:nvPicPr>
          <p:cNvPr id="3" name="图片 2">
            <a:extLst>
              <a:ext uri="{FF2B5EF4-FFF2-40B4-BE49-F238E27FC236}">
                <a16:creationId xmlns:a16="http://schemas.microsoft.com/office/drawing/2014/main" id="{8B64DD0C-07B0-FA6B-8861-4F545B3565A3}"/>
              </a:ext>
            </a:extLst>
          </p:cNvPr>
          <p:cNvPicPr>
            <a:picLocks noChangeAspect="1"/>
          </p:cNvPicPr>
          <p:nvPr/>
        </p:nvPicPr>
        <p:blipFill>
          <a:blip r:embed="rId3"/>
          <a:stretch>
            <a:fillRect/>
          </a:stretch>
        </p:blipFill>
        <p:spPr>
          <a:xfrm>
            <a:off x="883029" y="1412776"/>
            <a:ext cx="6912768" cy="4426471"/>
          </a:xfrm>
          <a:prstGeom prst="rect">
            <a:avLst/>
          </a:prstGeom>
        </p:spPr>
      </p:pic>
    </p:spTree>
    <p:extLst>
      <p:ext uri="{BB962C8B-B14F-4D97-AF65-F5344CB8AC3E}">
        <p14:creationId xmlns:p14="http://schemas.microsoft.com/office/powerpoint/2010/main" val="42298678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0519B636-D89D-C535-EFBC-4E5B569A0AAA}"/>
              </a:ext>
            </a:extLst>
          </p:cNvPr>
          <p:cNvSpPr txBox="1">
            <a:spLocks noChangeArrowheads="1"/>
          </p:cNvSpPr>
          <p:nvPr/>
        </p:nvSpPr>
        <p:spPr bwMode="auto">
          <a:xfrm>
            <a:off x="395536" y="188913"/>
            <a:ext cx="60261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3600" b="1" dirty="0">
                <a:solidFill>
                  <a:schemeClr val="bg1"/>
                </a:solidFill>
                <a:latin typeface="Times New Roman" pitchFamily="18" charset="0"/>
              </a:rPr>
              <a:t>Intel CPU </a:t>
            </a:r>
            <a:r>
              <a:rPr lang="zh-CN" altLang="en-US" sz="3600" b="1" dirty="0">
                <a:solidFill>
                  <a:schemeClr val="bg1"/>
                </a:solidFill>
                <a:latin typeface="Times New Roman" pitchFamily="18" charset="0"/>
              </a:rPr>
              <a:t>的新特性</a:t>
            </a:r>
          </a:p>
        </p:txBody>
      </p:sp>
      <p:sp>
        <p:nvSpPr>
          <p:cNvPr id="4" name="文本框 3">
            <a:extLst>
              <a:ext uri="{FF2B5EF4-FFF2-40B4-BE49-F238E27FC236}">
                <a16:creationId xmlns:a16="http://schemas.microsoft.com/office/drawing/2014/main" id="{B13D9331-267E-F5FB-DA48-9D5848A1F214}"/>
              </a:ext>
            </a:extLst>
          </p:cNvPr>
          <p:cNvSpPr txBox="1"/>
          <p:nvPr/>
        </p:nvSpPr>
        <p:spPr>
          <a:xfrm>
            <a:off x="467544" y="1628800"/>
            <a:ext cx="8064896" cy="461665"/>
          </a:xfrm>
          <a:prstGeom prst="rect">
            <a:avLst/>
          </a:prstGeom>
          <a:noFill/>
        </p:spPr>
        <p:txBody>
          <a:bodyPr wrap="square">
            <a:spAutoFit/>
          </a:bodyPr>
          <a:lstStyle/>
          <a:p>
            <a:r>
              <a:rPr lang="zh-CN" altLang="en-US" sz="2400" b="1" dirty="0">
                <a:solidFill>
                  <a:schemeClr val="tx1"/>
                </a:solidFill>
                <a:latin typeface="宋体" panose="02010600030101010101" pitchFamily="2" charset="-122"/>
                <a:ea typeface="宋体" panose="02010600030101010101" pitchFamily="2" charset="-122"/>
              </a:rPr>
              <a:t>英特尔宽位动态执行</a:t>
            </a:r>
            <a:r>
              <a:rPr lang="en-US" altLang="zh-CN" sz="2400" b="1" dirty="0">
                <a:solidFill>
                  <a:schemeClr val="tx1"/>
                </a:solidFill>
                <a:latin typeface="宋体" panose="02010600030101010101" pitchFamily="2" charset="-122"/>
                <a:ea typeface="宋体" panose="02010600030101010101" pitchFamily="2" charset="-122"/>
              </a:rPr>
              <a:t>(Intel Wide Dynamic Execution)</a:t>
            </a:r>
            <a:endParaRPr lang="zh-CN" altLang="en-US" sz="2400" b="1" dirty="0">
              <a:solidFill>
                <a:schemeClr val="tx1"/>
              </a:solidFill>
              <a:latin typeface="宋体" panose="02010600030101010101" pitchFamily="2" charset="-122"/>
              <a:ea typeface="宋体" panose="02010600030101010101" pitchFamily="2" charset="-122"/>
            </a:endParaRPr>
          </a:p>
        </p:txBody>
      </p:sp>
      <p:sp>
        <p:nvSpPr>
          <p:cNvPr id="6" name="文本框 5">
            <a:extLst>
              <a:ext uri="{FF2B5EF4-FFF2-40B4-BE49-F238E27FC236}">
                <a16:creationId xmlns:a16="http://schemas.microsoft.com/office/drawing/2014/main" id="{FAEE2860-14C0-F0A5-2D38-FF4CE419F6B4}"/>
              </a:ext>
            </a:extLst>
          </p:cNvPr>
          <p:cNvSpPr txBox="1"/>
          <p:nvPr/>
        </p:nvSpPr>
        <p:spPr>
          <a:xfrm>
            <a:off x="539552" y="2132856"/>
            <a:ext cx="8208912" cy="3329758"/>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en-US" altLang="zh-CN" sz="2400" b="1" dirty="0">
                <a:solidFill>
                  <a:schemeClr val="tx1"/>
                </a:solidFill>
                <a:latin typeface="宋体" panose="02010600030101010101" pitchFamily="2" charset="-122"/>
                <a:ea typeface="宋体" panose="02010600030101010101" pitchFamily="2" charset="-122"/>
              </a:rPr>
              <a:t>Core</a:t>
            </a:r>
            <a:r>
              <a:rPr lang="zh-CN" altLang="en-US" sz="2400" b="1" dirty="0">
                <a:solidFill>
                  <a:schemeClr val="tx1"/>
                </a:solidFill>
                <a:latin typeface="宋体" panose="02010600030101010101" pitchFamily="2" charset="-122"/>
                <a:ea typeface="宋体" panose="02010600030101010101" pitchFamily="2" charset="-122"/>
              </a:rPr>
              <a:t>构架拥有</a:t>
            </a:r>
            <a:r>
              <a:rPr lang="en-US" altLang="zh-CN" sz="2400" b="1" dirty="0">
                <a:solidFill>
                  <a:schemeClr val="tx1"/>
                </a:solidFill>
                <a:latin typeface="宋体" panose="02010600030101010101" pitchFamily="2" charset="-122"/>
                <a:ea typeface="宋体" panose="02010600030101010101" pitchFamily="2" charset="-122"/>
              </a:rPr>
              <a:t>2</a:t>
            </a:r>
            <a:r>
              <a:rPr lang="zh-CN" altLang="en-US" sz="2400" b="1" dirty="0">
                <a:solidFill>
                  <a:schemeClr val="tx1"/>
                </a:solidFill>
                <a:latin typeface="宋体" panose="02010600030101010101" pitchFamily="2" charset="-122"/>
                <a:ea typeface="宋体" panose="02010600030101010101" pitchFamily="2" charset="-122"/>
              </a:rPr>
              <a:t>个浮点执行单元</a:t>
            </a:r>
            <a:r>
              <a:rPr lang="en-US" altLang="zh-CN" sz="2400" b="1" dirty="0">
                <a:solidFill>
                  <a:schemeClr val="tx1"/>
                </a:solidFill>
                <a:latin typeface="宋体" panose="02010600030101010101" pitchFamily="2" charset="-122"/>
                <a:ea typeface="宋体" panose="02010600030101010101" pitchFamily="2" charset="-122"/>
              </a:rPr>
              <a:t>(Floating-Point Execution Units)</a:t>
            </a:r>
            <a:r>
              <a:rPr lang="zh-CN" altLang="en-US" sz="2400" b="1" dirty="0">
                <a:solidFill>
                  <a:schemeClr val="tx1"/>
                </a:solidFill>
                <a:latin typeface="宋体" panose="02010600030101010101" pitchFamily="2" charset="-122"/>
                <a:ea typeface="宋体" panose="02010600030101010101" pitchFamily="2" charset="-122"/>
              </a:rPr>
              <a:t>同时处理向量和标量的浮点数据；</a:t>
            </a:r>
            <a:endParaRPr lang="en-US" altLang="zh-CN" sz="2400" b="1" dirty="0">
              <a:solidFill>
                <a:schemeClr val="tx1"/>
              </a:solidFill>
              <a:latin typeface="宋体" panose="02010600030101010101" pitchFamily="2" charset="-122"/>
              <a:ea typeface="宋体" panose="02010600030101010101" pitchFamily="2" charset="-122"/>
            </a:endParaRPr>
          </a:p>
          <a:p>
            <a:pPr marL="342900" indent="-342900">
              <a:lnSpc>
                <a:spcPct val="150000"/>
              </a:lnSpc>
              <a:buFont typeface="Wingdings" panose="05000000000000000000" pitchFamily="2" charset="2"/>
              <a:buChar char="Ø"/>
            </a:pPr>
            <a:r>
              <a:rPr lang="en-US" altLang="zh-CN" sz="2400" b="1" dirty="0">
                <a:solidFill>
                  <a:schemeClr val="tx1"/>
                </a:solidFill>
                <a:latin typeface="宋体" panose="02010600030101010101" pitchFamily="2" charset="-122"/>
                <a:ea typeface="宋体" panose="02010600030101010101" pitchFamily="2" charset="-122"/>
              </a:rPr>
              <a:t>FPEU-1</a:t>
            </a:r>
            <a:r>
              <a:rPr lang="zh-CN" altLang="en-US" sz="2400" b="1" dirty="0">
                <a:solidFill>
                  <a:schemeClr val="tx1"/>
                </a:solidFill>
                <a:latin typeface="宋体" panose="02010600030101010101" pitchFamily="2" charset="-122"/>
                <a:ea typeface="宋体" panose="02010600030101010101" pitchFamily="2" charset="-122"/>
              </a:rPr>
              <a:t>浮点执行单元负责加减等简单的处理；</a:t>
            </a:r>
            <a:endParaRPr lang="en-US" altLang="zh-CN" sz="2400" b="1" dirty="0">
              <a:solidFill>
                <a:schemeClr val="tx1"/>
              </a:solidFill>
              <a:latin typeface="宋体" panose="02010600030101010101" pitchFamily="2" charset="-122"/>
              <a:ea typeface="宋体" panose="02010600030101010101" pitchFamily="2" charset="-122"/>
            </a:endParaRPr>
          </a:p>
          <a:p>
            <a:pPr marL="342900" indent="-342900">
              <a:lnSpc>
                <a:spcPct val="150000"/>
              </a:lnSpc>
              <a:buFont typeface="Wingdings" panose="05000000000000000000" pitchFamily="2" charset="2"/>
              <a:buChar char="Ø"/>
            </a:pPr>
            <a:r>
              <a:rPr lang="en-US" altLang="zh-CN" sz="2400" b="1" dirty="0">
                <a:solidFill>
                  <a:schemeClr val="tx1"/>
                </a:solidFill>
                <a:latin typeface="宋体" panose="02010600030101010101" pitchFamily="2" charset="-122"/>
                <a:ea typeface="宋体" panose="02010600030101010101" pitchFamily="2" charset="-122"/>
              </a:rPr>
              <a:t>FPEU-2</a:t>
            </a:r>
            <a:r>
              <a:rPr lang="zh-CN" altLang="en-US" sz="2400" b="1" dirty="0">
                <a:solidFill>
                  <a:schemeClr val="tx1"/>
                </a:solidFill>
                <a:latin typeface="宋体" panose="02010600030101010101" pitchFamily="2" charset="-122"/>
                <a:ea typeface="宋体" panose="02010600030101010101" pitchFamily="2" charset="-122"/>
              </a:rPr>
              <a:t>浮点执行单元负责乘除等运算；</a:t>
            </a:r>
            <a:endParaRPr lang="en-US" altLang="zh-CN" sz="2400" b="1" dirty="0">
              <a:solidFill>
                <a:schemeClr val="tx1"/>
              </a:solidFill>
              <a:latin typeface="宋体" panose="02010600030101010101" pitchFamily="2" charset="-122"/>
              <a:ea typeface="宋体" panose="02010600030101010101" pitchFamily="2" charset="-122"/>
            </a:endParaRPr>
          </a:p>
          <a:p>
            <a:pPr marL="342900" indent="-342900">
              <a:lnSpc>
                <a:spcPct val="150000"/>
              </a:lnSpc>
              <a:buFont typeface="Wingdings" panose="05000000000000000000" pitchFamily="2" charset="2"/>
              <a:buChar char="Ø"/>
            </a:pPr>
            <a:r>
              <a:rPr lang="en-US" altLang="zh-CN" sz="2400" b="1" dirty="0">
                <a:solidFill>
                  <a:schemeClr val="tx1"/>
                </a:solidFill>
                <a:latin typeface="宋体" panose="02010600030101010101" pitchFamily="2" charset="-122"/>
                <a:ea typeface="宋体" panose="02010600030101010101" pitchFamily="2" charset="-122"/>
              </a:rPr>
              <a:t>Core</a:t>
            </a:r>
            <a:r>
              <a:rPr lang="zh-CN" altLang="en-US" sz="2400" b="1" dirty="0">
                <a:solidFill>
                  <a:schemeClr val="tx1"/>
                </a:solidFill>
                <a:latin typeface="宋体" panose="02010600030101010101" pitchFamily="2" charset="-122"/>
                <a:ea typeface="宋体" panose="02010600030101010101" pitchFamily="2" charset="-122"/>
              </a:rPr>
              <a:t>中 将 </a:t>
            </a:r>
            <a:r>
              <a:rPr lang="en-US" altLang="zh-CN" sz="2400" b="1" dirty="0">
                <a:solidFill>
                  <a:schemeClr val="tx1"/>
                </a:solidFill>
                <a:latin typeface="宋体" panose="02010600030101010101" pitchFamily="2" charset="-122"/>
                <a:ea typeface="宋体" panose="02010600030101010101" pitchFamily="2" charset="-122"/>
              </a:rPr>
              <a:t>FADD/VFADD </a:t>
            </a:r>
            <a:r>
              <a:rPr lang="zh-CN" altLang="en-US" sz="2400" b="1" dirty="0">
                <a:solidFill>
                  <a:schemeClr val="tx1"/>
                </a:solidFill>
                <a:latin typeface="宋体" panose="02010600030101010101" pitchFamily="2" charset="-122"/>
                <a:ea typeface="宋体" panose="02010600030101010101" pitchFamily="2" charset="-122"/>
              </a:rPr>
              <a:t>和 </a:t>
            </a:r>
            <a:r>
              <a:rPr lang="en-US" altLang="zh-CN" sz="2400" b="1" dirty="0">
                <a:solidFill>
                  <a:schemeClr val="tx1"/>
                </a:solidFill>
                <a:latin typeface="宋体" panose="02010600030101010101" pitchFamily="2" charset="-122"/>
                <a:ea typeface="宋体" panose="02010600030101010101" pitchFamily="2" charset="-122"/>
              </a:rPr>
              <a:t>FMUL/VFMUL</a:t>
            </a:r>
            <a:r>
              <a:rPr lang="zh-CN" altLang="en-US" sz="2400" b="1" dirty="0">
                <a:solidFill>
                  <a:schemeClr val="tx1"/>
                </a:solidFill>
                <a:latin typeface="宋体" panose="02010600030101010101" pitchFamily="2" charset="-122"/>
                <a:ea typeface="宋体" panose="02010600030101010101" pitchFamily="2" charset="-122"/>
              </a:rPr>
              <a:t>划分为两组，</a:t>
            </a:r>
            <a:endParaRPr lang="en-US" altLang="zh-CN" sz="2400" b="1" dirty="0">
              <a:solidFill>
                <a:schemeClr val="tx1"/>
              </a:solidFill>
              <a:latin typeface="宋体" panose="02010600030101010101" pitchFamily="2" charset="-122"/>
              <a:ea typeface="宋体" panose="02010600030101010101" pitchFamily="2" charset="-122"/>
            </a:endParaRPr>
          </a:p>
          <a:p>
            <a:pPr>
              <a:lnSpc>
                <a:spcPct val="150000"/>
              </a:lnSpc>
            </a:pPr>
            <a:r>
              <a:rPr lang="en-US" altLang="zh-CN" sz="2400" b="1" dirty="0">
                <a:solidFill>
                  <a:schemeClr val="tx1"/>
                </a:solidFill>
                <a:latin typeface="宋体" panose="02010600030101010101" pitchFamily="2" charset="-122"/>
                <a:ea typeface="宋体" panose="02010600030101010101" pitchFamily="2" charset="-122"/>
              </a:rPr>
              <a:t>  </a:t>
            </a:r>
            <a:r>
              <a:rPr lang="zh-CN" altLang="en-US" sz="2400" b="1" dirty="0">
                <a:solidFill>
                  <a:schemeClr val="tx1"/>
                </a:solidFill>
                <a:latin typeface="宋体" panose="02010600030101010101" pitchFamily="2" charset="-122"/>
                <a:ea typeface="宋体" panose="02010600030101010101" pitchFamily="2" charset="-122"/>
              </a:rPr>
              <a:t>具备了在一周期中完成两条浮点指令的能力。</a:t>
            </a:r>
          </a:p>
        </p:txBody>
      </p:sp>
    </p:spTree>
    <p:extLst>
      <p:ext uri="{BB962C8B-B14F-4D97-AF65-F5344CB8AC3E}">
        <p14:creationId xmlns:p14="http://schemas.microsoft.com/office/powerpoint/2010/main" val="3055032707"/>
      </p:ext>
    </p:extLst>
  </p:cSld>
  <p:clrMapOvr>
    <a:masterClrMapping/>
  </p:clrMapOvr>
  <p:transition>
    <p:blinds dir="vert"/>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0519B636-D89D-C535-EFBC-4E5B569A0AAA}"/>
              </a:ext>
            </a:extLst>
          </p:cNvPr>
          <p:cNvSpPr txBox="1">
            <a:spLocks noChangeArrowheads="1"/>
          </p:cNvSpPr>
          <p:nvPr/>
        </p:nvSpPr>
        <p:spPr bwMode="auto">
          <a:xfrm>
            <a:off x="395536" y="188913"/>
            <a:ext cx="60261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3600" b="1" dirty="0">
                <a:solidFill>
                  <a:schemeClr val="bg1"/>
                </a:solidFill>
                <a:latin typeface="Times New Roman" pitchFamily="18" charset="0"/>
              </a:rPr>
              <a:t>Intel CPU </a:t>
            </a:r>
            <a:r>
              <a:rPr lang="zh-CN" altLang="en-US" sz="3600" b="1" dirty="0">
                <a:solidFill>
                  <a:schemeClr val="bg1"/>
                </a:solidFill>
                <a:latin typeface="Times New Roman" pitchFamily="18" charset="0"/>
              </a:rPr>
              <a:t>的新特性</a:t>
            </a:r>
          </a:p>
        </p:txBody>
      </p:sp>
      <p:sp>
        <p:nvSpPr>
          <p:cNvPr id="4" name="文本框 3">
            <a:extLst>
              <a:ext uri="{FF2B5EF4-FFF2-40B4-BE49-F238E27FC236}">
                <a16:creationId xmlns:a16="http://schemas.microsoft.com/office/drawing/2014/main" id="{B13D9331-267E-F5FB-DA48-9D5848A1F214}"/>
              </a:ext>
            </a:extLst>
          </p:cNvPr>
          <p:cNvSpPr txBox="1"/>
          <p:nvPr/>
        </p:nvSpPr>
        <p:spPr>
          <a:xfrm>
            <a:off x="467544" y="1628800"/>
            <a:ext cx="8208912" cy="461665"/>
          </a:xfrm>
          <a:prstGeom prst="rect">
            <a:avLst/>
          </a:prstGeom>
          <a:noFill/>
        </p:spPr>
        <p:txBody>
          <a:bodyPr wrap="square">
            <a:spAutoFit/>
          </a:bodyPr>
          <a:lstStyle/>
          <a:p>
            <a:r>
              <a:rPr lang="zh-CN" altLang="en-US" sz="2400" b="1" dirty="0">
                <a:solidFill>
                  <a:schemeClr val="tx1"/>
                </a:solidFill>
                <a:latin typeface="宋体" panose="02010600030101010101" pitchFamily="2" charset="-122"/>
                <a:ea typeface="宋体" panose="02010600030101010101" pitchFamily="2" charset="-122"/>
              </a:rPr>
              <a:t>智能功率能力</a:t>
            </a:r>
            <a:r>
              <a:rPr lang="en-US" altLang="zh-CN" sz="2400" b="1" dirty="0">
                <a:solidFill>
                  <a:schemeClr val="tx1"/>
                </a:solidFill>
                <a:latin typeface="宋体" panose="02010600030101010101" pitchFamily="2" charset="-122"/>
                <a:ea typeface="宋体" panose="02010600030101010101" pitchFamily="2" charset="-122"/>
              </a:rPr>
              <a:t>(Intel Intelligent Power Capability)</a:t>
            </a:r>
          </a:p>
        </p:txBody>
      </p:sp>
      <p:sp>
        <p:nvSpPr>
          <p:cNvPr id="6" name="文本框 5">
            <a:extLst>
              <a:ext uri="{FF2B5EF4-FFF2-40B4-BE49-F238E27FC236}">
                <a16:creationId xmlns:a16="http://schemas.microsoft.com/office/drawing/2014/main" id="{FAEE2860-14C0-F0A5-2D38-FF4CE419F6B4}"/>
              </a:ext>
            </a:extLst>
          </p:cNvPr>
          <p:cNvSpPr txBox="1"/>
          <p:nvPr/>
        </p:nvSpPr>
        <p:spPr>
          <a:xfrm>
            <a:off x="539552" y="2132856"/>
            <a:ext cx="8208912" cy="3329758"/>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zh-CN" altLang="en-US" sz="2400" b="1" dirty="0">
                <a:solidFill>
                  <a:schemeClr val="tx1"/>
                </a:solidFill>
                <a:latin typeface="宋体" panose="02010600030101010101" pitchFamily="2" charset="-122"/>
                <a:ea typeface="宋体" panose="02010600030101010101" pitchFamily="2" charset="-122"/>
              </a:rPr>
              <a:t>采用了先进的</a:t>
            </a:r>
            <a:r>
              <a:rPr lang="en-US" altLang="zh-CN" sz="2400" b="1" dirty="0">
                <a:solidFill>
                  <a:schemeClr val="tx1"/>
                </a:solidFill>
                <a:latin typeface="宋体" panose="02010600030101010101" pitchFamily="2" charset="-122"/>
                <a:ea typeface="宋体" panose="02010600030101010101" pitchFamily="2" charset="-122"/>
              </a:rPr>
              <a:t>65nm</a:t>
            </a:r>
            <a:r>
              <a:rPr lang="zh-CN" altLang="en-US" sz="2400" b="1" dirty="0">
                <a:solidFill>
                  <a:schemeClr val="tx1"/>
                </a:solidFill>
                <a:latin typeface="宋体" panose="02010600030101010101" pitchFamily="2" charset="-122"/>
                <a:ea typeface="宋体" panose="02010600030101010101" pitchFamily="2" charset="-122"/>
              </a:rPr>
              <a:t>应变硅技术、加入低</a:t>
            </a:r>
            <a:r>
              <a:rPr lang="en-US" altLang="zh-CN" sz="2400" b="1" dirty="0">
                <a:solidFill>
                  <a:schemeClr val="tx1"/>
                </a:solidFill>
                <a:latin typeface="宋体" panose="02010600030101010101" pitchFamily="2" charset="-122"/>
                <a:ea typeface="宋体" panose="02010600030101010101" pitchFamily="2" charset="-122"/>
              </a:rPr>
              <a:t>K</a:t>
            </a:r>
            <a:r>
              <a:rPr lang="zh-CN" altLang="en-US" sz="2400" b="1" dirty="0">
                <a:solidFill>
                  <a:schemeClr val="tx1"/>
                </a:solidFill>
                <a:latin typeface="宋体" panose="02010600030101010101" pitchFamily="2" charset="-122"/>
                <a:ea typeface="宋体" panose="02010600030101010101" pitchFamily="2" charset="-122"/>
              </a:rPr>
              <a:t>栅介质及增加金属层，相比上代</a:t>
            </a:r>
            <a:r>
              <a:rPr lang="en-US" altLang="zh-CN" sz="2400" b="1" dirty="0">
                <a:solidFill>
                  <a:schemeClr val="tx1"/>
                </a:solidFill>
                <a:latin typeface="宋体" panose="02010600030101010101" pitchFamily="2" charset="-122"/>
                <a:ea typeface="宋体" panose="02010600030101010101" pitchFamily="2" charset="-122"/>
              </a:rPr>
              <a:t>90nm</a:t>
            </a:r>
            <a:r>
              <a:rPr lang="zh-CN" altLang="en-US" sz="2400" b="1" dirty="0">
                <a:solidFill>
                  <a:schemeClr val="tx1"/>
                </a:solidFill>
                <a:latin typeface="宋体" panose="02010600030101010101" pitchFamily="2" charset="-122"/>
                <a:ea typeface="宋体" panose="02010600030101010101" pitchFamily="2" charset="-122"/>
              </a:rPr>
              <a:t>制程减少漏电达</a:t>
            </a:r>
            <a:r>
              <a:rPr lang="en-US" altLang="zh-CN" sz="2400" b="1" dirty="0">
                <a:solidFill>
                  <a:schemeClr val="tx1"/>
                </a:solidFill>
                <a:latin typeface="宋体" panose="02010600030101010101" pitchFamily="2" charset="-122"/>
                <a:ea typeface="宋体" panose="02010600030101010101" pitchFamily="2" charset="-122"/>
              </a:rPr>
              <a:t>1000</a:t>
            </a:r>
            <a:r>
              <a:rPr lang="zh-CN" altLang="en-US" sz="2400" b="1" dirty="0">
                <a:solidFill>
                  <a:schemeClr val="tx1"/>
                </a:solidFill>
                <a:latin typeface="宋体" panose="02010600030101010101" pitchFamily="2" charset="-122"/>
                <a:ea typeface="宋体" panose="02010600030101010101" pitchFamily="2" charset="-122"/>
              </a:rPr>
              <a:t>倍。</a:t>
            </a:r>
            <a:endParaRPr lang="en-US" altLang="zh-CN" sz="2400" b="1" dirty="0">
              <a:solidFill>
                <a:schemeClr val="tx1"/>
              </a:solidFill>
              <a:latin typeface="宋体" panose="02010600030101010101" pitchFamily="2" charset="-122"/>
              <a:ea typeface="宋体" panose="02010600030101010101" pitchFamily="2" charset="-122"/>
            </a:endParaRPr>
          </a:p>
          <a:p>
            <a:pPr marL="342900" indent="-342900">
              <a:lnSpc>
                <a:spcPct val="150000"/>
              </a:lnSpc>
              <a:buFont typeface="Wingdings" panose="05000000000000000000" pitchFamily="2" charset="2"/>
              <a:buChar char="Ø"/>
            </a:pPr>
            <a:r>
              <a:rPr lang="zh-CN" altLang="en-US" sz="2400" b="1" dirty="0">
                <a:solidFill>
                  <a:schemeClr val="tx1"/>
                </a:solidFill>
                <a:latin typeface="宋体" panose="02010600030101010101" pitchFamily="2" charset="-122"/>
                <a:ea typeface="宋体" panose="02010600030101010101" pitchFamily="2" charset="-122"/>
              </a:rPr>
              <a:t>加入了超精细的逻辑控制机能独立开关各运算单元，采用先进的功率门控技术。</a:t>
            </a:r>
            <a:endParaRPr lang="en-US" altLang="zh-CN" sz="2400" b="1" dirty="0">
              <a:solidFill>
                <a:schemeClr val="tx1"/>
              </a:solidFill>
              <a:latin typeface="宋体" panose="02010600030101010101" pitchFamily="2" charset="-122"/>
              <a:ea typeface="宋体" panose="02010600030101010101" pitchFamily="2" charset="-122"/>
            </a:endParaRPr>
          </a:p>
          <a:p>
            <a:pPr marL="342900" indent="-342900">
              <a:lnSpc>
                <a:spcPct val="150000"/>
              </a:lnSpc>
              <a:buFont typeface="Wingdings" panose="05000000000000000000" pitchFamily="2" charset="2"/>
              <a:buChar char="Ø"/>
            </a:pPr>
            <a:r>
              <a:rPr lang="zh-CN" altLang="en-US" sz="2400" b="1" dirty="0">
                <a:solidFill>
                  <a:schemeClr val="tx1"/>
                </a:solidFill>
                <a:latin typeface="宋体" panose="02010600030101010101" pitchFamily="2" charset="-122"/>
                <a:ea typeface="宋体" panose="02010600030101010101" pitchFamily="2" charset="-122"/>
              </a:rPr>
              <a:t>可以智能地打开当前需要运行的子系统，而其他部分则处于休眠状态，这样可能大幅降低处理器的功耗及发热。</a:t>
            </a:r>
          </a:p>
        </p:txBody>
      </p:sp>
    </p:spTree>
    <p:extLst>
      <p:ext uri="{BB962C8B-B14F-4D97-AF65-F5344CB8AC3E}">
        <p14:creationId xmlns:p14="http://schemas.microsoft.com/office/powerpoint/2010/main" val="1130988809"/>
      </p:ext>
    </p:extLst>
  </p:cSld>
  <p:clrMapOvr>
    <a:masterClrMapping/>
  </p:clrMapOvr>
  <p:transition>
    <p:blinds dir="vert"/>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0519B636-D89D-C535-EFBC-4E5B569A0AAA}"/>
              </a:ext>
            </a:extLst>
          </p:cNvPr>
          <p:cNvSpPr txBox="1">
            <a:spLocks noChangeArrowheads="1"/>
          </p:cNvSpPr>
          <p:nvPr/>
        </p:nvSpPr>
        <p:spPr bwMode="auto">
          <a:xfrm>
            <a:off x="395536" y="188913"/>
            <a:ext cx="60261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3600" b="1" dirty="0">
                <a:solidFill>
                  <a:schemeClr val="bg1"/>
                </a:solidFill>
                <a:latin typeface="Times New Roman" pitchFamily="18" charset="0"/>
              </a:rPr>
              <a:t>Intel CPU </a:t>
            </a:r>
            <a:r>
              <a:rPr lang="zh-CN" altLang="en-US" sz="3600" b="1" dirty="0">
                <a:solidFill>
                  <a:schemeClr val="bg1"/>
                </a:solidFill>
                <a:latin typeface="Times New Roman" pitchFamily="18" charset="0"/>
              </a:rPr>
              <a:t>的新特性</a:t>
            </a:r>
          </a:p>
        </p:txBody>
      </p:sp>
      <p:sp>
        <p:nvSpPr>
          <p:cNvPr id="4" name="文本框 3">
            <a:extLst>
              <a:ext uri="{FF2B5EF4-FFF2-40B4-BE49-F238E27FC236}">
                <a16:creationId xmlns:a16="http://schemas.microsoft.com/office/drawing/2014/main" id="{B13D9331-267E-F5FB-DA48-9D5848A1F214}"/>
              </a:ext>
            </a:extLst>
          </p:cNvPr>
          <p:cNvSpPr txBox="1"/>
          <p:nvPr/>
        </p:nvSpPr>
        <p:spPr>
          <a:xfrm>
            <a:off x="467544" y="1628800"/>
            <a:ext cx="8208912" cy="461665"/>
          </a:xfrm>
          <a:prstGeom prst="rect">
            <a:avLst/>
          </a:prstGeom>
          <a:noFill/>
        </p:spPr>
        <p:txBody>
          <a:bodyPr wrap="square">
            <a:spAutoFit/>
          </a:bodyPr>
          <a:lstStyle/>
          <a:p>
            <a:r>
              <a:rPr lang="zh-CN" altLang="en-US" sz="2400" b="1" dirty="0">
                <a:solidFill>
                  <a:schemeClr val="tx1"/>
                </a:solidFill>
                <a:latin typeface="宋体" panose="02010600030101010101" pitchFamily="2" charset="-122"/>
                <a:ea typeface="宋体" panose="02010600030101010101" pitchFamily="2" charset="-122"/>
              </a:rPr>
              <a:t>英特尔智能高速缓存技术</a:t>
            </a:r>
            <a:r>
              <a:rPr lang="en-US" altLang="zh-CN" sz="2400" b="1" dirty="0">
                <a:solidFill>
                  <a:schemeClr val="tx1"/>
                </a:solidFill>
                <a:latin typeface="宋体" panose="02010600030101010101" pitchFamily="2" charset="-122"/>
                <a:ea typeface="宋体" panose="02010600030101010101" pitchFamily="2" charset="-122"/>
              </a:rPr>
              <a:t>(Intel Advanced Smart Cache)</a:t>
            </a:r>
          </a:p>
        </p:txBody>
      </p:sp>
      <p:sp>
        <p:nvSpPr>
          <p:cNvPr id="6" name="文本框 5">
            <a:extLst>
              <a:ext uri="{FF2B5EF4-FFF2-40B4-BE49-F238E27FC236}">
                <a16:creationId xmlns:a16="http://schemas.microsoft.com/office/drawing/2014/main" id="{FAEE2860-14C0-F0A5-2D38-FF4CE419F6B4}"/>
              </a:ext>
            </a:extLst>
          </p:cNvPr>
          <p:cNvSpPr txBox="1"/>
          <p:nvPr/>
        </p:nvSpPr>
        <p:spPr>
          <a:xfrm>
            <a:off x="539552" y="2132856"/>
            <a:ext cx="8208912" cy="3329758"/>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zh-CN" altLang="en-US" sz="2400" b="1" dirty="0">
                <a:solidFill>
                  <a:schemeClr val="tx1"/>
                </a:solidFill>
                <a:latin typeface="宋体" panose="02010600030101010101" pitchFamily="2" charset="-122"/>
                <a:ea typeface="宋体" panose="02010600030101010101" pitchFamily="2" charset="-122"/>
              </a:rPr>
              <a:t>采用了共享二级缓存的方法</a:t>
            </a:r>
            <a:endParaRPr lang="en-US" altLang="zh-CN" sz="2400" b="1" dirty="0">
              <a:solidFill>
                <a:schemeClr val="tx1"/>
              </a:solidFill>
              <a:latin typeface="宋体" panose="02010600030101010101" pitchFamily="2" charset="-122"/>
              <a:ea typeface="宋体" panose="02010600030101010101" pitchFamily="2" charset="-122"/>
            </a:endParaRPr>
          </a:p>
          <a:p>
            <a:pPr marL="342900" indent="-342900">
              <a:lnSpc>
                <a:spcPct val="150000"/>
              </a:lnSpc>
              <a:buFont typeface="Wingdings" panose="05000000000000000000" pitchFamily="2" charset="2"/>
              <a:buChar char="Ø"/>
            </a:pPr>
            <a:r>
              <a:rPr lang="zh-CN" altLang="en-US" sz="2400" b="1" dirty="0">
                <a:solidFill>
                  <a:schemeClr val="tx1"/>
                </a:solidFill>
                <a:latin typeface="宋体" panose="02010600030101010101" pitchFamily="2" charset="-122"/>
                <a:ea typeface="宋体" panose="02010600030101010101" pitchFamily="2" charset="-122"/>
              </a:rPr>
              <a:t>每个核心都可以动态支配全部二级高速缓存</a:t>
            </a:r>
            <a:endParaRPr lang="en-US" altLang="zh-CN" sz="2400" b="1" dirty="0">
              <a:solidFill>
                <a:schemeClr val="tx1"/>
              </a:solidFill>
              <a:latin typeface="宋体" panose="02010600030101010101" pitchFamily="2" charset="-122"/>
              <a:ea typeface="宋体" panose="02010600030101010101" pitchFamily="2" charset="-122"/>
            </a:endParaRPr>
          </a:p>
          <a:p>
            <a:pPr marL="342900" indent="-342900">
              <a:lnSpc>
                <a:spcPct val="150000"/>
              </a:lnSpc>
              <a:buFont typeface="Wingdings" panose="05000000000000000000" pitchFamily="2" charset="2"/>
              <a:buChar char="Ø"/>
            </a:pPr>
            <a:r>
              <a:rPr lang="zh-CN" altLang="en-US" sz="2400" b="1" dirty="0">
                <a:solidFill>
                  <a:schemeClr val="tx1"/>
                </a:solidFill>
                <a:latin typeface="宋体" panose="02010600030101010101" pitchFamily="2" charset="-122"/>
                <a:ea typeface="宋体" panose="02010600030101010101" pitchFamily="2" charset="-122"/>
              </a:rPr>
              <a:t>当某一个内核当前对缓存的利用较低时，另一个内核就可以动态增加占用二级缓存的比例</a:t>
            </a:r>
            <a:endParaRPr lang="en-US" altLang="zh-CN" sz="2400" b="1" dirty="0">
              <a:solidFill>
                <a:schemeClr val="tx1"/>
              </a:solidFill>
              <a:latin typeface="宋体" panose="02010600030101010101" pitchFamily="2" charset="-122"/>
              <a:ea typeface="宋体" panose="02010600030101010101" pitchFamily="2" charset="-122"/>
            </a:endParaRPr>
          </a:p>
          <a:p>
            <a:pPr marL="342900" indent="-342900">
              <a:lnSpc>
                <a:spcPct val="150000"/>
              </a:lnSpc>
              <a:buFont typeface="Wingdings" panose="05000000000000000000" pitchFamily="2" charset="2"/>
              <a:buChar char="Ø"/>
            </a:pPr>
            <a:r>
              <a:rPr lang="zh-CN" altLang="en-US" sz="2400" b="1" dirty="0">
                <a:solidFill>
                  <a:schemeClr val="tx1"/>
                </a:solidFill>
                <a:latin typeface="宋体" panose="02010600030101010101" pitchFamily="2" charset="-122"/>
                <a:ea typeface="宋体" panose="02010600030101010101" pitchFamily="2" charset="-122"/>
              </a:rPr>
              <a:t>大幅提高了二级高速缓存的命中率</a:t>
            </a:r>
            <a:endParaRPr lang="en-US" altLang="zh-CN" sz="2400" b="1" dirty="0">
              <a:solidFill>
                <a:schemeClr val="tx1"/>
              </a:solidFill>
              <a:latin typeface="宋体" panose="02010600030101010101" pitchFamily="2" charset="-122"/>
              <a:ea typeface="宋体" panose="02010600030101010101" pitchFamily="2" charset="-122"/>
            </a:endParaRPr>
          </a:p>
          <a:p>
            <a:pPr marL="342900" indent="-342900">
              <a:lnSpc>
                <a:spcPct val="150000"/>
              </a:lnSpc>
              <a:buFont typeface="Wingdings" panose="05000000000000000000" pitchFamily="2" charset="2"/>
              <a:buChar char="Ø"/>
            </a:pPr>
            <a:r>
              <a:rPr lang="zh-CN" altLang="en-US" sz="2400" b="1" dirty="0">
                <a:solidFill>
                  <a:schemeClr val="tx1"/>
                </a:solidFill>
                <a:latin typeface="宋体" panose="02010600030101010101" pitchFamily="2" charset="-122"/>
                <a:ea typeface="宋体" panose="02010600030101010101" pitchFamily="2" charset="-122"/>
              </a:rPr>
              <a:t>较少通过前端串行总线和北桥进行外围交换。</a:t>
            </a:r>
          </a:p>
        </p:txBody>
      </p:sp>
    </p:spTree>
    <p:extLst>
      <p:ext uri="{BB962C8B-B14F-4D97-AF65-F5344CB8AC3E}">
        <p14:creationId xmlns:p14="http://schemas.microsoft.com/office/powerpoint/2010/main" val="1431538381"/>
      </p:ext>
    </p:extLst>
  </p:cSld>
  <p:clrMapOvr>
    <a:masterClrMapping/>
  </p:clrMapOvr>
  <p:transition>
    <p:blinds dir="ver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0519B636-D89D-C535-EFBC-4E5B569A0AAA}"/>
              </a:ext>
            </a:extLst>
          </p:cNvPr>
          <p:cNvSpPr txBox="1">
            <a:spLocks noChangeArrowheads="1"/>
          </p:cNvSpPr>
          <p:nvPr/>
        </p:nvSpPr>
        <p:spPr bwMode="auto">
          <a:xfrm>
            <a:off x="395536" y="188913"/>
            <a:ext cx="60261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3600" b="1" dirty="0">
                <a:solidFill>
                  <a:schemeClr val="bg1"/>
                </a:solidFill>
                <a:latin typeface="Times New Roman" pitchFamily="18" charset="0"/>
              </a:rPr>
              <a:t>Intel CPU </a:t>
            </a:r>
            <a:r>
              <a:rPr lang="zh-CN" altLang="en-US" sz="3600" b="1" dirty="0">
                <a:solidFill>
                  <a:schemeClr val="bg1"/>
                </a:solidFill>
                <a:latin typeface="Times New Roman" pitchFamily="18" charset="0"/>
              </a:rPr>
              <a:t>的新特性</a:t>
            </a:r>
          </a:p>
        </p:txBody>
      </p:sp>
      <p:sp>
        <p:nvSpPr>
          <p:cNvPr id="4" name="文本框 3">
            <a:extLst>
              <a:ext uri="{FF2B5EF4-FFF2-40B4-BE49-F238E27FC236}">
                <a16:creationId xmlns:a16="http://schemas.microsoft.com/office/drawing/2014/main" id="{B13D9331-267E-F5FB-DA48-9D5848A1F214}"/>
              </a:ext>
            </a:extLst>
          </p:cNvPr>
          <p:cNvSpPr txBox="1"/>
          <p:nvPr/>
        </p:nvSpPr>
        <p:spPr>
          <a:xfrm>
            <a:off x="467544" y="1628800"/>
            <a:ext cx="8208912" cy="461665"/>
          </a:xfrm>
          <a:prstGeom prst="rect">
            <a:avLst/>
          </a:prstGeom>
          <a:noFill/>
        </p:spPr>
        <p:txBody>
          <a:bodyPr wrap="square">
            <a:spAutoFit/>
          </a:bodyPr>
          <a:lstStyle/>
          <a:p>
            <a:r>
              <a:rPr lang="zh-CN" altLang="en-US" sz="2400" b="1" dirty="0">
                <a:solidFill>
                  <a:schemeClr val="tx1"/>
                </a:solidFill>
                <a:latin typeface="宋体" panose="02010600030101010101" pitchFamily="2" charset="-122"/>
                <a:ea typeface="宋体" panose="02010600030101010101" pitchFamily="2" charset="-122"/>
              </a:rPr>
              <a:t>英特尔智能内存访问</a:t>
            </a:r>
            <a:r>
              <a:rPr lang="en-US" altLang="zh-CN" sz="2400" b="1" dirty="0">
                <a:solidFill>
                  <a:schemeClr val="tx1"/>
                </a:solidFill>
                <a:latin typeface="宋体" panose="02010600030101010101" pitchFamily="2" charset="-122"/>
                <a:ea typeface="宋体" panose="02010600030101010101" pitchFamily="2" charset="-122"/>
              </a:rPr>
              <a:t>(Intel Smart Memory Access)</a:t>
            </a:r>
          </a:p>
        </p:txBody>
      </p:sp>
      <p:sp>
        <p:nvSpPr>
          <p:cNvPr id="6" name="文本框 5">
            <a:extLst>
              <a:ext uri="{FF2B5EF4-FFF2-40B4-BE49-F238E27FC236}">
                <a16:creationId xmlns:a16="http://schemas.microsoft.com/office/drawing/2014/main" id="{FAEE2860-14C0-F0A5-2D38-FF4CE419F6B4}"/>
              </a:ext>
            </a:extLst>
          </p:cNvPr>
          <p:cNvSpPr txBox="1"/>
          <p:nvPr/>
        </p:nvSpPr>
        <p:spPr>
          <a:xfrm>
            <a:off x="539552" y="2132856"/>
            <a:ext cx="8208912" cy="3329758"/>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zh-CN" altLang="en-US" sz="2400" b="1" dirty="0">
                <a:solidFill>
                  <a:schemeClr val="tx1"/>
                </a:solidFill>
                <a:latin typeface="宋体" panose="02010600030101010101" pitchFamily="2" charset="-122"/>
                <a:ea typeface="宋体" panose="02010600030101010101" pitchFamily="2" charset="-122"/>
              </a:rPr>
              <a:t>英特尔酷睿微体系结构中加入一项名为</a:t>
            </a:r>
            <a:r>
              <a:rPr lang="zh-CN" altLang="en-US" sz="2400" b="1" dirty="0">
                <a:solidFill>
                  <a:srgbClr val="FF0000"/>
                </a:solidFill>
                <a:latin typeface="宋体" panose="02010600030101010101" pitchFamily="2" charset="-122"/>
                <a:ea typeface="宋体" panose="02010600030101010101" pitchFamily="2" charset="-122"/>
              </a:rPr>
              <a:t>内存消歧</a:t>
            </a:r>
            <a:r>
              <a:rPr lang="zh-CN" altLang="en-US" sz="2400" b="1" dirty="0">
                <a:solidFill>
                  <a:schemeClr val="tx1"/>
                </a:solidFill>
                <a:latin typeface="宋体" panose="02010600030101010101" pitchFamily="2" charset="-122"/>
                <a:ea typeface="宋体" panose="02010600030101010101" pitchFamily="2" charset="-122"/>
              </a:rPr>
              <a:t>的能力，它可以对内存读取顺序做出分析，智能地预测和装载下一条指令所需要的数据，这样能够减少处理器的等待时间，减少闲置，同时降低内存读取的延迟；</a:t>
            </a:r>
            <a:endParaRPr lang="en-US" altLang="zh-CN" sz="2400" b="1" dirty="0">
              <a:solidFill>
                <a:schemeClr val="tx1"/>
              </a:solidFill>
              <a:latin typeface="宋体" panose="02010600030101010101" pitchFamily="2" charset="-122"/>
              <a:ea typeface="宋体" panose="02010600030101010101" pitchFamily="2" charset="-122"/>
            </a:endParaRPr>
          </a:p>
          <a:p>
            <a:pPr marL="342900" indent="-342900">
              <a:lnSpc>
                <a:spcPct val="150000"/>
              </a:lnSpc>
              <a:buFont typeface="Wingdings" panose="05000000000000000000" pitchFamily="2" charset="2"/>
              <a:buChar char="Ø"/>
            </a:pPr>
            <a:r>
              <a:rPr lang="zh-CN" altLang="en-US" sz="2400" b="1" dirty="0">
                <a:solidFill>
                  <a:schemeClr val="tx1"/>
                </a:solidFill>
                <a:latin typeface="宋体" panose="02010600030101010101" pitchFamily="2" charset="-122"/>
                <a:ea typeface="宋体" panose="02010600030101010101" pitchFamily="2" charset="-122"/>
              </a:rPr>
              <a:t>它可以侦测出冲突并重新读取正确的资料及重新执行指令，保证运算结果不会出错误，大大提高了执行效率。</a:t>
            </a:r>
          </a:p>
        </p:txBody>
      </p:sp>
    </p:spTree>
    <p:extLst>
      <p:ext uri="{BB962C8B-B14F-4D97-AF65-F5344CB8AC3E}">
        <p14:creationId xmlns:p14="http://schemas.microsoft.com/office/powerpoint/2010/main" val="4058276271"/>
      </p:ext>
    </p:extLst>
  </p:cSld>
  <p:clrMapOvr>
    <a:masterClrMapping/>
  </p:clrMapOvr>
  <p:transition>
    <p:blinds dir="vert"/>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0519B636-D89D-C535-EFBC-4E5B569A0AAA}"/>
              </a:ext>
            </a:extLst>
          </p:cNvPr>
          <p:cNvSpPr txBox="1">
            <a:spLocks noChangeArrowheads="1"/>
          </p:cNvSpPr>
          <p:nvPr/>
        </p:nvSpPr>
        <p:spPr bwMode="auto">
          <a:xfrm>
            <a:off x="395536" y="188913"/>
            <a:ext cx="60261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3600" b="1" dirty="0">
                <a:solidFill>
                  <a:schemeClr val="bg1"/>
                </a:solidFill>
                <a:latin typeface="Times New Roman" pitchFamily="18" charset="0"/>
              </a:rPr>
              <a:t>Intel CPU </a:t>
            </a:r>
            <a:r>
              <a:rPr lang="zh-CN" altLang="en-US" sz="3600" b="1" dirty="0">
                <a:solidFill>
                  <a:schemeClr val="bg1"/>
                </a:solidFill>
                <a:latin typeface="Times New Roman" pitchFamily="18" charset="0"/>
              </a:rPr>
              <a:t>的新特性</a:t>
            </a:r>
          </a:p>
        </p:txBody>
      </p:sp>
      <p:sp>
        <p:nvSpPr>
          <p:cNvPr id="4" name="文本框 3">
            <a:extLst>
              <a:ext uri="{FF2B5EF4-FFF2-40B4-BE49-F238E27FC236}">
                <a16:creationId xmlns:a16="http://schemas.microsoft.com/office/drawing/2014/main" id="{B13D9331-267E-F5FB-DA48-9D5848A1F214}"/>
              </a:ext>
            </a:extLst>
          </p:cNvPr>
          <p:cNvSpPr txBox="1"/>
          <p:nvPr/>
        </p:nvSpPr>
        <p:spPr>
          <a:xfrm>
            <a:off x="467544" y="1628800"/>
            <a:ext cx="8208912" cy="461665"/>
          </a:xfrm>
          <a:prstGeom prst="rect">
            <a:avLst/>
          </a:prstGeom>
          <a:noFill/>
        </p:spPr>
        <p:txBody>
          <a:bodyPr wrap="square">
            <a:spAutoFit/>
          </a:bodyPr>
          <a:lstStyle/>
          <a:p>
            <a:r>
              <a:rPr lang="zh-CN" altLang="en-US" sz="2400" b="1" dirty="0">
                <a:solidFill>
                  <a:schemeClr val="tx1"/>
                </a:solidFill>
                <a:latin typeface="宋体" panose="02010600030101010101" pitchFamily="2" charset="-122"/>
                <a:ea typeface="宋体" panose="02010600030101010101" pitchFamily="2" charset="-122"/>
              </a:rPr>
              <a:t>英特尔智能内存访问</a:t>
            </a:r>
            <a:r>
              <a:rPr lang="en-US" altLang="zh-CN" sz="2400" b="1" dirty="0">
                <a:solidFill>
                  <a:schemeClr val="tx1"/>
                </a:solidFill>
                <a:latin typeface="宋体" panose="02010600030101010101" pitchFamily="2" charset="-122"/>
                <a:ea typeface="宋体" panose="02010600030101010101" pitchFamily="2" charset="-122"/>
              </a:rPr>
              <a:t>(Intel Smart Memory Access)</a:t>
            </a:r>
          </a:p>
        </p:txBody>
      </p:sp>
      <p:sp>
        <p:nvSpPr>
          <p:cNvPr id="6" name="文本框 5">
            <a:extLst>
              <a:ext uri="{FF2B5EF4-FFF2-40B4-BE49-F238E27FC236}">
                <a16:creationId xmlns:a16="http://schemas.microsoft.com/office/drawing/2014/main" id="{FAEE2860-14C0-F0A5-2D38-FF4CE419F6B4}"/>
              </a:ext>
            </a:extLst>
          </p:cNvPr>
          <p:cNvSpPr txBox="1"/>
          <p:nvPr/>
        </p:nvSpPr>
        <p:spPr>
          <a:xfrm>
            <a:off x="539552" y="2132856"/>
            <a:ext cx="8208912" cy="3329758"/>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zh-CN" altLang="en-US" sz="2400" b="1" dirty="0">
                <a:solidFill>
                  <a:schemeClr val="tx1"/>
                </a:solidFill>
                <a:latin typeface="宋体" panose="02010600030101010101" pitchFamily="2" charset="-122"/>
                <a:ea typeface="宋体" panose="02010600030101010101" pitchFamily="2" charset="-122"/>
              </a:rPr>
              <a:t>在</a:t>
            </a:r>
            <a:r>
              <a:rPr lang="en-US" altLang="zh-CN" sz="2400" b="1" dirty="0">
                <a:solidFill>
                  <a:schemeClr val="tx1"/>
                </a:solidFill>
                <a:latin typeface="宋体" panose="02010600030101010101" pitchFamily="2" charset="-122"/>
                <a:ea typeface="宋体" panose="02010600030101010101" pitchFamily="2" charset="-122"/>
              </a:rPr>
              <a:t>Core</a:t>
            </a:r>
            <a:r>
              <a:rPr lang="zh-CN" altLang="en-US" sz="2400" b="1" dirty="0">
                <a:solidFill>
                  <a:schemeClr val="tx1"/>
                </a:solidFill>
                <a:latin typeface="宋体" panose="02010600030101010101" pitchFamily="2" charset="-122"/>
                <a:ea typeface="宋体" panose="02010600030101010101" pitchFamily="2" charset="-122"/>
              </a:rPr>
              <a:t>的分支预测核心中存在一个双模态预测器和一个球型预测器，记录过去的执行历史并随时通知内核前端的</a:t>
            </a:r>
            <a:r>
              <a:rPr lang="en-US" altLang="zh-CN" sz="2400" b="1" dirty="0">
                <a:solidFill>
                  <a:schemeClr val="tx1"/>
                </a:solidFill>
                <a:latin typeface="宋体" panose="02010600030101010101" pitchFamily="2" charset="-122"/>
                <a:ea typeface="宋体" panose="02010600030101010101" pitchFamily="2" charset="-122"/>
              </a:rPr>
              <a:t>ROB</a:t>
            </a:r>
            <a:r>
              <a:rPr lang="zh-CN" altLang="en-US" sz="2400" b="1" dirty="0">
                <a:solidFill>
                  <a:schemeClr val="tx1"/>
                </a:solidFill>
                <a:latin typeface="宋体" panose="02010600030101010101" pitchFamily="2" charset="-122"/>
                <a:ea typeface="宋体" panose="02010600030101010101" pitchFamily="2" charset="-122"/>
              </a:rPr>
              <a:t>和</a:t>
            </a:r>
            <a:r>
              <a:rPr lang="en-US" altLang="zh-CN" sz="2400" b="1" dirty="0">
                <a:solidFill>
                  <a:schemeClr val="tx1"/>
                </a:solidFill>
                <a:latin typeface="宋体" panose="02010600030101010101" pitchFamily="2" charset="-122"/>
                <a:ea typeface="宋体" panose="02010600030101010101" pitchFamily="2" charset="-122"/>
              </a:rPr>
              <a:t>RS</a:t>
            </a:r>
            <a:r>
              <a:rPr lang="zh-CN" altLang="en-US" sz="2400" b="1" dirty="0">
                <a:solidFill>
                  <a:schemeClr val="tx1"/>
                </a:solidFill>
                <a:latin typeface="宋体" panose="02010600030101010101" pitchFamily="2" charset="-122"/>
                <a:ea typeface="宋体" panose="02010600030101010101" pitchFamily="2" charset="-122"/>
              </a:rPr>
              <a:t>，</a:t>
            </a:r>
            <a:r>
              <a:rPr lang="en-US" altLang="zh-CN" sz="2400" b="1" dirty="0">
                <a:solidFill>
                  <a:schemeClr val="tx1"/>
                </a:solidFill>
                <a:latin typeface="宋体" panose="02010600030101010101" pitchFamily="2" charset="-122"/>
                <a:ea typeface="宋体" panose="02010600030101010101" pitchFamily="2" charset="-122"/>
              </a:rPr>
              <a:t>ROB</a:t>
            </a:r>
            <a:r>
              <a:rPr lang="zh-CN" altLang="en-US" sz="2400" b="1" dirty="0">
                <a:solidFill>
                  <a:schemeClr val="tx1"/>
                </a:solidFill>
                <a:latin typeface="宋体" panose="02010600030101010101" pitchFamily="2" charset="-122"/>
                <a:ea typeface="宋体" panose="02010600030101010101" pitchFamily="2" charset="-122"/>
              </a:rPr>
              <a:t>和</a:t>
            </a:r>
            <a:r>
              <a:rPr lang="en-US" altLang="zh-CN" sz="2400" b="1" dirty="0">
                <a:solidFill>
                  <a:schemeClr val="tx1"/>
                </a:solidFill>
                <a:latin typeface="宋体" panose="02010600030101010101" pitchFamily="2" charset="-122"/>
                <a:ea typeface="宋体" panose="02010600030101010101" pitchFamily="2" charset="-122"/>
              </a:rPr>
              <a:t>RS</a:t>
            </a:r>
            <a:r>
              <a:rPr lang="zh-CN" altLang="en-US" sz="2400" b="1" dirty="0">
                <a:solidFill>
                  <a:schemeClr val="tx1"/>
                </a:solidFill>
                <a:latin typeface="宋体" panose="02010600030101010101" pitchFamily="2" charset="-122"/>
                <a:ea typeface="宋体" panose="02010600030101010101" pitchFamily="2" charset="-122"/>
              </a:rPr>
              <a:t>从</a:t>
            </a:r>
            <a:r>
              <a:rPr lang="en-US" altLang="zh-CN" sz="2400" b="1" dirty="0">
                <a:solidFill>
                  <a:schemeClr val="tx1"/>
                </a:solidFill>
                <a:latin typeface="宋体" panose="02010600030101010101" pitchFamily="2" charset="-122"/>
                <a:ea typeface="宋体" panose="02010600030101010101" pitchFamily="2" charset="-122"/>
              </a:rPr>
              <a:t>BTB</a:t>
            </a:r>
            <a:r>
              <a:rPr lang="zh-CN" altLang="en-US" sz="2400" b="1" dirty="0">
                <a:solidFill>
                  <a:schemeClr val="tx1"/>
                </a:solidFill>
                <a:latin typeface="宋体" panose="02010600030101010101" pitchFamily="2" charset="-122"/>
                <a:ea typeface="宋体" panose="02010600030101010101" pitchFamily="2" charset="-122"/>
              </a:rPr>
              <a:t>分支目标缓冲器</a:t>
            </a:r>
            <a:r>
              <a:rPr lang="en-US" altLang="zh-CN" sz="2400" b="1" dirty="0">
                <a:solidFill>
                  <a:schemeClr val="tx1"/>
                </a:solidFill>
                <a:latin typeface="宋体" panose="02010600030101010101" pitchFamily="2" charset="-122"/>
                <a:ea typeface="宋体" panose="02010600030101010101" pitchFamily="2" charset="-122"/>
              </a:rPr>
              <a:t>(Branch Target Buffer)</a:t>
            </a:r>
            <a:r>
              <a:rPr lang="zh-CN" altLang="en-US" sz="2400" b="1" dirty="0">
                <a:solidFill>
                  <a:schemeClr val="tx1"/>
                </a:solidFill>
                <a:latin typeface="宋体" panose="02010600030101010101" pitchFamily="2" charset="-122"/>
                <a:ea typeface="宋体" panose="02010600030101010101" pitchFamily="2" charset="-122"/>
              </a:rPr>
              <a:t>中快速取回所需要的数据地址，常规预测如通知一个分支在循环中仅在奇次迭代发生</a:t>
            </a:r>
            <a:r>
              <a:rPr lang="en-US" altLang="zh-CN" sz="2400" b="1" dirty="0">
                <a:solidFill>
                  <a:schemeClr val="tx1"/>
                </a:solidFill>
                <a:latin typeface="宋体" panose="02010600030101010101" pitchFamily="2" charset="-122"/>
                <a:ea typeface="宋体" panose="02010600030101010101" pitchFamily="2" charset="-122"/>
              </a:rPr>
              <a:t>, </a:t>
            </a:r>
            <a:r>
              <a:rPr lang="zh-CN" altLang="en-US" sz="2400" b="1" dirty="0">
                <a:solidFill>
                  <a:schemeClr val="tx1"/>
                </a:solidFill>
                <a:latin typeface="宋体" panose="02010600030101010101" pitchFamily="2" charset="-122"/>
                <a:ea typeface="宋体" panose="02010600030101010101" pitchFamily="2" charset="-122"/>
              </a:rPr>
              <a:t>而不在偶次迭代中发生等。</a:t>
            </a:r>
          </a:p>
        </p:txBody>
      </p:sp>
    </p:spTree>
    <p:extLst>
      <p:ext uri="{BB962C8B-B14F-4D97-AF65-F5344CB8AC3E}">
        <p14:creationId xmlns:p14="http://schemas.microsoft.com/office/powerpoint/2010/main" val="871938108"/>
      </p:ext>
    </p:extLst>
  </p:cSld>
  <p:clrMapOvr>
    <a:masterClrMapping/>
  </p:clrMapOvr>
  <p:transition>
    <p:blinds dir="ver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0519B636-D89D-C535-EFBC-4E5B569A0AAA}"/>
              </a:ext>
            </a:extLst>
          </p:cNvPr>
          <p:cNvSpPr txBox="1">
            <a:spLocks noChangeArrowheads="1"/>
          </p:cNvSpPr>
          <p:nvPr/>
        </p:nvSpPr>
        <p:spPr bwMode="auto">
          <a:xfrm>
            <a:off x="395536" y="188913"/>
            <a:ext cx="60261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3600" b="1" dirty="0">
                <a:solidFill>
                  <a:schemeClr val="bg1"/>
                </a:solidFill>
                <a:latin typeface="Times New Roman" pitchFamily="18" charset="0"/>
              </a:rPr>
              <a:t>Intel CPU </a:t>
            </a:r>
            <a:r>
              <a:rPr lang="zh-CN" altLang="en-US" sz="3600" b="1" dirty="0">
                <a:solidFill>
                  <a:schemeClr val="bg1"/>
                </a:solidFill>
                <a:latin typeface="Times New Roman" pitchFamily="18" charset="0"/>
              </a:rPr>
              <a:t>的新特性</a:t>
            </a:r>
          </a:p>
        </p:txBody>
      </p:sp>
      <p:sp>
        <p:nvSpPr>
          <p:cNvPr id="4" name="文本框 3">
            <a:extLst>
              <a:ext uri="{FF2B5EF4-FFF2-40B4-BE49-F238E27FC236}">
                <a16:creationId xmlns:a16="http://schemas.microsoft.com/office/drawing/2014/main" id="{B13D9331-267E-F5FB-DA48-9D5848A1F214}"/>
              </a:ext>
            </a:extLst>
          </p:cNvPr>
          <p:cNvSpPr txBox="1"/>
          <p:nvPr/>
        </p:nvSpPr>
        <p:spPr>
          <a:xfrm>
            <a:off x="467544" y="1628800"/>
            <a:ext cx="8208912" cy="461665"/>
          </a:xfrm>
          <a:prstGeom prst="rect">
            <a:avLst/>
          </a:prstGeom>
          <a:noFill/>
        </p:spPr>
        <p:txBody>
          <a:bodyPr wrap="square">
            <a:spAutoFit/>
          </a:bodyPr>
          <a:lstStyle/>
          <a:p>
            <a:r>
              <a:rPr lang="zh-CN" altLang="en-US" sz="2400" b="1" dirty="0">
                <a:solidFill>
                  <a:schemeClr val="tx1"/>
                </a:solidFill>
                <a:latin typeface="宋体" panose="02010600030101010101" pitchFamily="2" charset="-122"/>
                <a:ea typeface="宋体" panose="02010600030101010101" pitchFamily="2" charset="-122"/>
              </a:rPr>
              <a:t>英特尔智能内存访问</a:t>
            </a:r>
            <a:r>
              <a:rPr lang="en-US" altLang="zh-CN" sz="2400" b="1" dirty="0">
                <a:solidFill>
                  <a:schemeClr val="tx1"/>
                </a:solidFill>
                <a:latin typeface="宋体" panose="02010600030101010101" pitchFamily="2" charset="-122"/>
                <a:ea typeface="宋体" panose="02010600030101010101" pitchFamily="2" charset="-122"/>
              </a:rPr>
              <a:t>(Intel Smart Memory Access)</a:t>
            </a:r>
          </a:p>
        </p:txBody>
      </p:sp>
      <p:sp>
        <p:nvSpPr>
          <p:cNvPr id="6" name="文本框 5">
            <a:extLst>
              <a:ext uri="{FF2B5EF4-FFF2-40B4-BE49-F238E27FC236}">
                <a16:creationId xmlns:a16="http://schemas.microsoft.com/office/drawing/2014/main" id="{FAEE2860-14C0-F0A5-2D38-FF4CE419F6B4}"/>
              </a:ext>
            </a:extLst>
          </p:cNvPr>
          <p:cNvSpPr txBox="1"/>
          <p:nvPr/>
        </p:nvSpPr>
        <p:spPr>
          <a:xfrm>
            <a:off x="539552" y="2132856"/>
            <a:ext cx="8208912" cy="2775760"/>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zh-CN" altLang="en-US" sz="2400" b="1" dirty="0">
                <a:solidFill>
                  <a:schemeClr val="tx1"/>
                </a:solidFill>
                <a:latin typeface="宋体" panose="02010600030101010101" pitchFamily="2" charset="-122"/>
                <a:ea typeface="宋体" panose="02010600030101010101" pitchFamily="2" charset="-122"/>
              </a:rPr>
              <a:t>循环回路预测</a:t>
            </a:r>
            <a:r>
              <a:rPr lang="en-US" altLang="zh-CN" sz="2400" b="1" dirty="0">
                <a:solidFill>
                  <a:schemeClr val="tx1"/>
                </a:solidFill>
                <a:latin typeface="宋体" panose="02010600030101010101" pitchFamily="2" charset="-122"/>
                <a:ea typeface="宋体" panose="02010600030101010101" pitchFamily="2" charset="-122"/>
              </a:rPr>
              <a:t>(Loop Detector)</a:t>
            </a:r>
            <a:r>
              <a:rPr lang="zh-CN" altLang="en-US" sz="2400" b="1" dirty="0">
                <a:solidFill>
                  <a:schemeClr val="tx1"/>
                </a:solidFill>
                <a:latin typeface="宋体" panose="02010600030101010101" pitchFamily="2" charset="-122"/>
                <a:ea typeface="宋体" panose="02010600030101010101" pitchFamily="2" charset="-122"/>
              </a:rPr>
              <a:t>则可以记录下每个循环回路结束前的所有的详细分支地址，当下一次同样的循环回路程序需要运算时，内核前端的</a:t>
            </a:r>
            <a:r>
              <a:rPr lang="en-US" altLang="zh-CN" sz="2400" b="1" dirty="0">
                <a:solidFill>
                  <a:schemeClr val="tx1"/>
                </a:solidFill>
                <a:latin typeface="宋体" panose="02010600030101010101" pitchFamily="2" charset="-122"/>
                <a:ea typeface="宋体" panose="02010600030101010101" pitchFamily="2" charset="-122"/>
              </a:rPr>
              <a:t>ROB</a:t>
            </a:r>
            <a:r>
              <a:rPr lang="zh-CN" altLang="en-US" sz="2400" b="1" dirty="0">
                <a:solidFill>
                  <a:schemeClr val="tx1"/>
                </a:solidFill>
                <a:latin typeface="宋体" panose="02010600030101010101" pitchFamily="2" charset="-122"/>
                <a:ea typeface="宋体" panose="02010600030101010101" pitchFamily="2" charset="-122"/>
              </a:rPr>
              <a:t>和</a:t>
            </a:r>
            <a:r>
              <a:rPr lang="en-US" altLang="zh-CN" sz="2400" b="1" dirty="0">
                <a:solidFill>
                  <a:schemeClr val="tx1"/>
                </a:solidFill>
                <a:latin typeface="宋体" panose="02010600030101010101" pitchFamily="2" charset="-122"/>
                <a:ea typeface="宋体" panose="02010600030101010101" pitchFamily="2" charset="-122"/>
              </a:rPr>
              <a:t>RS</a:t>
            </a:r>
            <a:r>
              <a:rPr lang="zh-CN" altLang="en-US" sz="2400" b="1" dirty="0">
                <a:solidFill>
                  <a:schemeClr val="tx1"/>
                </a:solidFill>
                <a:latin typeface="宋体" panose="02010600030101010101" pitchFamily="2" charset="-122"/>
                <a:ea typeface="宋体" panose="02010600030101010101" pitchFamily="2" charset="-122"/>
              </a:rPr>
              <a:t>就可以以</a:t>
            </a:r>
            <a:r>
              <a:rPr lang="en-US" altLang="zh-CN" sz="2400" b="1" dirty="0">
                <a:solidFill>
                  <a:schemeClr val="tx1"/>
                </a:solidFill>
                <a:latin typeface="宋体" panose="02010600030101010101" pitchFamily="2" charset="-122"/>
                <a:ea typeface="宋体" panose="02010600030101010101" pitchFamily="2" charset="-122"/>
              </a:rPr>
              <a:t>100%</a:t>
            </a:r>
            <a:r>
              <a:rPr lang="zh-CN" altLang="en-US" sz="2400" b="1" dirty="0">
                <a:solidFill>
                  <a:schemeClr val="tx1"/>
                </a:solidFill>
                <a:latin typeface="宋体" panose="02010600030101010101" pitchFamily="2" charset="-122"/>
                <a:ea typeface="宋体" panose="02010600030101010101" pitchFamily="2" charset="-122"/>
              </a:rPr>
              <a:t>的准确度来快速完成任务，</a:t>
            </a:r>
            <a:r>
              <a:rPr lang="en-US" altLang="zh-CN" sz="2400" b="1" dirty="0">
                <a:solidFill>
                  <a:schemeClr val="tx1"/>
                </a:solidFill>
                <a:latin typeface="宋体" panose="02010600030101010101" pitchFamily="2" charset="-122"/>
                <a:ea typeface="宋体" panose="02010600030101010101" pitchFamily="2" charset="-122"/>
              </a:rPr>
              <a:t>Core</a:t>
            </a:r>
            <a:r>
              <a:rPr lang="zh-CN" altLang="en-US" sz="2400" b="1" dirty="0">
                <a:solidFill>
                  <a:schemeClr val="tx1"/>
                </a:solidFill>
                <a:latin typeface="宋体" panose="02010600030101010101" pitchFamily="2" charset="-122"/>
                <a:ea typeface="宋体" panose="02010600030101010101" pitchFamily="2" charset="-122"/>
              </a:rPr>
              <a:t>构架拥有一个专门的运算法则来进行这种循环回路预测。</a:t>
            </a:r>
          </a:p>
        </p:txBody>
      </p:sp>
    </p:spTree>
    <p:extLst>
      <p:ext uri="{BB962C8B-B14F-4D97-AF65-F5344CB8AC3E}">
        <p14:creationId xmlns:p14="http://schemas.microsoft.com/office/powerpoint/2010/main" val="1555310967"/>
      </p:ext>
    </p:extLst>
  </p:cSld>
  <p:clrMapOvr>
    <a:masterClrMapping/>
  </p:clrMapOvr>
  <p:transition>
    <p:blinds dir="vert"/>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0519B636-D89D-C535-EFBC-4E5B569A0AAA}"/>
              </a:ext>
            </a:extLst>
          </p:cNvPr>
          <p:cNvSpPr txBox="1">
            <a:spLocks noChangeArrowheads="1"/>
          </p:cNvSpPr>
          <p:nvPr/>
        </p:nvSpPr>
        <p:spPr bwMode="auto">
          <a:xfrm>
            <a:off x="395536" y="188913"/>
            <a:ext cx="60261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3600" b="1" dirty="0">
                <a:solidFill>
                  <a:schemeClr val="bg1"/>
                </a:solidFill>
                <a:latin typeface="Times New Roman" pitchFamily="18" charset="0"/>
              </a:rPr>
              <a:t>Intel CPU </a:t>
            </a:r>
            <a:r>
              <a:rPr lang="zh-CN" altLang="en-US" sz="3600" b="1" dirty="0">
                <a:solidFill>
                  <a:schemeClr val="bg1"/>
                </a:solidFill>
                <a:latin typeface="Times New Roman" pitchFamily="18" charset="0"/>
              </a:rPr>
              <a:t>的新特性</a:t>
            </a:r>
          </a:p>
        </p:txBody>
      </p:sp>
      <p:sp>
        <p:nvSpPr>
          <p:cNvPr id="4" name="文本框 3">
            <a:extLst>
              <a:ext uri="{FF2B5EF4-FFF2-40B4-BE49-F238E27FC236}">
                <a16:creationId xmlns:a16="http://schemas.microsoft.com/office/drawing/2014/main" id="{B13D9331-267E-F5FB-DA48-9D5848A1F214}"/>
              </a:ext>
            </a:extLst>
          </p:cNvPr>
          <p:cNvSpPr txBox="1"/>
          <p:nvPr/>
        </p:nvSpPr>
        <p:spPr>
          <a:xfrm>
            <a:off x="467544" y="1628800"/>
            <a:ext cx="8208912" cy="559769"/>
          </a:xfrm>
          <a:prstGeom prst="rect">
            <a:avLst/>
          </a:prstGeom>
          <a:noFill/>
        </p:spPr>
        <p:txBody>
          <a:bodyPr wrap="square">
            <a:spAutoFit/>
          </a:bodyPr>
          <a:lstStyle/>
          <a:p>
            <a:pPr>
              <a:lnSpc>
                <a:spcPct val="150000"/>
              </a:lnSpc>
            </a:pPr>
            <a:r>
              <a:rPr lang="zh-CN" altLang="en-US" sz="2400" b="1" dirty="0">
                <a:solidFill>
                  <a:schemeClr val="tx1"/>
                </a:solidFill>
                <a:latin typeface="宋体" panose="02010600030101010101" pitchFamily="2" charset="-122"/>
                <a:ea typeface="宋体" panose="02010600030101010101" pitchFamily="2" charset="-122"/>
              </a:rPr>
              <a:t>高级数字媒体增强</a:t>
            </a:r>
            <a:r>
              <a:rPr lang="en-US" altLang="zh-CN" sz="2400" b="1" dirty="0">
                <a:solidFill>
                  <a:schemeClr val="tx1"/>
                </a:solidFill>
                <a:latin typeface="宋体" panose="02010600030101010101" pitchFamily="2" charset="-122"/>
                <a:ea typeface="宋体" panose="02010600030101010101" pitchFamily="2" charset="-122"/>
              </a:rPr>
              <a:t>(Intel Advanced Digital Media Boost)</a:t>
            </a:r>
          </a:p>
        </p:txBody>
      </p:sp>
      <p:sp>
        <p:nvSpPr>
          <p:cNvPr id="6" name="文本框 5">
            <a:extLst>
              <a:ext uri="{FF2B5EF4-FFF2-40B4-BE49-F238E27FC236}">
                <a16:creationId xmlns:a16="http://schemas.microsoft.com/office/drawing/2014/main" id="{FAEE2860-14C0-F0A5-2D38-FF4CE419F6B4}"/>
              </a:ext>
            </a:extLst>
          </p:cNvPr>
          <p:cNvSpPr txBox="1"/>
          <p:nvPr/>
        </p:nvSpPr>
        <p:spPr>
          <a:xfrm>
            <a:off x="539552" y="2259482"/>
            <a:ext cx="8208912" cy="3329758"/>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zh-CN" altLang="en-US" sz="2400" b="1" dirty="0">
                <a:solidFill>
                  <a:schemeClr val="tx1"/>
                </a:solidFill>
                <a:latin typeface="宋体" panose="02010600030101010101" pitchFamily="2" charset="-122"/>
                <a:ea typeface="宋体" panose="02010600030101010101" pitchFamily="2" charset="-122"/>
              </a:rPr>
              <a:t>提高每个时钟周期的指令数。</a:t>
            </a:r>
            <a:endParaRPr lang="en-US" altLang="zh-CN" sz="2400" b="1" dirty="0">
              <a:solidFill>
                <a:schemeClr val="tx1"/>
              </a:solidFill>
              <a:latin typeface="宋体" panose="02010600030101010101" pitchFamily="2" charset="-122"/>
              <a:ea typeface="宋体" panose="02010600030101010101" pitchFamily="2" charset="-122"/>
            </a:endParaRPr>
          </a:p>
          <a:p>
            <a:pPr marL="342900" indent="-342900">
              <a:lnSpc>
                <a:spcPct val="150000"/>
              </a:lnSpc>
              <a:buFont typeface="Wingdings" panose="05000000000000000000" pitchFamily="2" charset="2"/>
              <a:buChar char="Ø"/>
            </a:pPr>
            <a:r>
              <a:rPr lang="zh-CN" altLang="en-US" sz="2400" b="1" dirty="0">
                <a:solidFill>
                  <a:schemeClr val="tx1"/>
                </a:solidFill>
                <a:latin typeface="宋体" panose="02010600030101010101" pitchFamily="2" charset="-122"/>
                <a:ea typeface="宋体" panose="02010600030101010101" pitchFamily="2" charset="-122"/>
              </a:rPr>
              <a:t>可以提高</a:t>
            </a:r>
            <a:r>
              <a:rPr lang="en-US" altLang="zh-CN" sz="2400" b="1" dirty="0">
                <a:solidFill>
                  <a:schemeClr val="tx1"/>
                </a:solidFill>
                <a:latin typeface="宋体" panose="02010600030101010101" pitchFamily="2" charset="-122"/>
                <a:ea typeface="宋体" panose="02010600030101010101" pitchFamily="2" charset="-122"/>
              </a:rPr>
              <a:t>SIMD</a:t>
            </a:r>
            <a:r>
              <a:rPr lang="zh-CN" altLang="en-US" sz="2400" b="1" dirty="0">
                <a:solidFill>
                  <a:schemeClr val="tx1"/>
                </a:solidFill>
                <a:latin typeface="宋体" panose="02010600030101010101" pitchFamily="2" charset="-122"/>
                <a:ea typeface="宋体" panose="02010600030101010101" pitchFamily="2" charset="-122"/>
              </a:rPr>
              <a:t>流指令扩展指令</a:t>
            </a:r>
            <a:r>
              <a:rPr lang="en-US" altLang="zh-CN" sz="2400" b="1" dirty="0">
                <a:solidFill>
                  <a:schemeClr val="tx1"/>
                </a:solidFill>
                <a:latin typeface="宋体" panose="02010600030101010101" pitchFamily="2" charset="-122"/>
                <a:ea typeface="宋体" panose="02010600030101010101" pitchFamily="2" charset="-122"/>
              </a:rPr>
              <a:t>(SSE/SSE2/SSE3)</a:t>
            </a:r>
            <a:r>
              <a:rPr lang="zh-CN" altLang="en-US" sz="2400" b="1" dirty="0">
                <a:solidFill>
                  <a:schemeClr val="tx1"/>
                </a:solidFill>
                <a:latin typeface="宋体" panose="02010600030101010101" pitchFamily="2" charset="-122"/>
                <a:ea typeface="宋体" panose="02010600030101010101" pitchFamily="2" charset="-122"/>
              </a:rPr>
              <a:t>的执行效率。</a:t>
            </a:r>
            <a:endParaRPr lang="en-US" altLang="zh-CN" sz="2400" b="1" dirty="0">
              <a:solidFill>
                <a:schemeClr val="tx1"/>
              </a:solidFill>
              <a:latin typeface="宋体" panose="02010600030101010101" pitchFamily="2" charset="-122"/>
              <a:ea typeface="宋体" panose="02010600030101010101" pitchFamily="2" charset="-122"/>
            </a:endParaRPr>
          </a:p>
          <a:p>
            <a:pPr marL="342900" indent="-342900">
              <a:lnSpc>
                <a:spcPct val="150000"/>
              </a:lnSpc>
              <a:buFont typeface="Wingdings" panose="05000000000000000000" pitchFamily="2" charset="2"/>
              <a:buChar char="Ø"/>
            </a:pPr>
            <a:r>
              <a:rPr lang="zh-CN" altLang="en-US" sz="2400" b="1" dirty="0">
                <a:solidFill>
                  <a:schemeClr val="tx1"/>
                </a:solidFill>
                <a:latin typeface="宋体" panose="02010600030101010101" pitchFamily="2" charset="-122"/>
                <a:ea typeface="宋体" panose="02010600030101010101" pitchFamily="2" charset="-122"/>
              </a:rPr>
              <a:t>之前的处理器需要两个时钟周期来处理一条完整指令，而</a:t>
            </a:r>
            <a:r>
              <a:rPr lang="en-US" altLang="zh-CN" sz="2400" b="1" dirty="0">
                <a:solidFill>
                  <a:schemeClr val="tx1"/>
                </a:solidFill>
                <a:latin typeface="宋体" panose="02010600030101010101" pitchFamily="2" charset="-122"/>
                <a:ea typeface="宋体" panose="02010600030101010101" pitchFamily="2" charset="-122"/>
              </a:rPr>
              <a:t>Intel</a:t>
            </a:r>
            <a:r>
              <a:rPr lang="zh-CN" altLang="en-US" sz="2400" b="1" dirty="0">
                <a:solidFill>
                  <a:schemeClr val="tx1"/>
                </a:solidFill>
                <a:latin typeface="宋体" panose="02010600030101010101" pitchFamily="2" charset="-122"/>
                <a:ea typeface="宋体" panose="02010600030101010101" pitchFamily="2" charset="-122"/>
              </a:rPr>
              <a:t>酷睿微体系结构则拥有</a:t>
            </a:r>
            <a:r>
              <a:rPr lang="en-US" altLang="zh-CN" sz="2400" b="1" dirty="0">
                <a:solidFill>
                  <a:schemeClr val="tx1"/>
                </a:solidFill>
                <a:latin typeface="宋体" panose="02010600030101010101" pitchFamily="2" charset="-122"/>
                <a:ea typeface="宋体" panose="02010600030101010101" pitchFamily="2" charset="-122"/>
              </a:rPr>
              <a:t>128</a:t>
            </a:r>
            <a:r>
              <a:rPr lang="zh-CN" altLang="en-US" sz="2400" b="1" dirty="0">
                <a:solidFill>
                  <a:schemeClr val="tx1"/>
                </a:solidFill>
                <a:latin typeface="宋体" panose="02010600030101010101" pitchFamily="2" charset="-122"/>
                <a:ea typeface="宋体" panose="02010600030101010101" pitchFamily="2" charset="-122"/>
              </a:rPr>
              <a:t>位的</a:t>
            </a:r>
            <a:r>
              <a:rPr lang="en-US" altLang="zh-CN" sz="2400" b="1" dirty="0">
                <a:solidFill>
                  <a:schemeClr val="tx1"/>
                </a:solidFill>
                <a:latin typeface="宋体" panose="02010600030101010101" pitchFamily="2" charset="-122"/>
                <a:ea typeface="宋体" panose="02010600030101010101" pitchFamily="2" charset="-122"/>
              </a:rPr>
              <a:t>SIMD</a:t>
            </a:r>
            <a:r>
              <a:rPr lang="zh-CN" altLang="en-US" sz="2400" b="1" dirty="0">
                <a:solidFill>
                  <a:schemeClr val="tx1"/>
                </a:solidFill>
                <a:latin typeface="宋体" panose="02010600030101010101" pitchFamily="2" charset="-122"/>
                <a:ea typeface="宋体" panose="02010600030101010101" pitchFamily="2" charset="-122"/>
              </a:rPr>
              <a:t>执行能力，一个时钟周期就可以完成一条指令，效率提升明显。</a:t>
            </a:r>
          </a:p>
        </p:txBody>
      </p:sp>
    </p:spTree>
    <p:extLst>
      <p:ext uri="{BB962C8B-B14F-4D97-AF65-F5344CB8AC3E}">
        <p14:creationId xmlns:p14="http://schemas.microsoft.com/office/powerpoint/2010/main" val="2638114403"/>
      </p:ext>
    </p:extLst>
  </p:cSld>
  <p:clrMapOvr>
    <a:masterClrMapping/>
  </p:clrMapOvr>
  <p:transition>
    <p:blinds dir="vert"/>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0519B636-D89D-C535-EFBC-4E5B569A0AAA}"/>
              </a:ext>
            </a:extLst>
          </p:cNvPr>
          <p:cNvSpPr txBox="1">
            <a:spLocks noChangeArrowheads="1"/>
          </p:cNvSpPr>
          <p:nvPr/>
        </p:nvSpPr>
        <p:spPr bwMode="auto">
          <a:xfrm>
            <a:off x="395536" y="188913"/>
            <a:ext cx="60261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3600" b="1" dirty="0">
                <a:solidFill>
                  <a:schemeClr val="bg1"/>
                </a:solidFill>
                <a:latin typeface="Times New Roman" pitchFamily="18" charset="0"/>
              </a:rPr>
              <a:t>Intel CPU </a:t>
            </a:r>
            <a:r>
              <a:rPr lang="zh-CN" altLang="en-US" sz="3600" b="1" dirty="0">
                <a:solidFill>
                  <a:schemeClr val="bg1"/>
                </a:solidFill>
                <a:latin typeface="Times New Roman" pitchFamily="18" charset="0"/>
              </a:rPr>
              <a:t>的新特性</a:t>
            </a:r>
          </a:p>
        </p:txBody>
      </p:sp>
      <p:pic>
        <p:nvPicPr>
          <p:cNvPr id="5" name="图片 4">
            <a:extLst>
              <a:ext uri="{FF2B5EF4-FFF2-40B4-BE49-F238E27FC236}">
                <a16:creationId xmlns:a16="http://schemas.microsoft.com/office/drawing/2014/main" id="{ECD7C4C0-83A8-72B2-9ED9-C3E64A332B9E}"/>
              </a:ext>
            </a:extLst>
          </p:cNvPr>
          <p:cNvPicPr>
            <a:picLocks noChangeAspect="1"/>
          </p:cNvPicPr>
          <p:nvPr/>
        </p:nvPicPr>
        <p:blipFill>
          <a:blip r:embed="rId2"/>
          <a:stretch>
            <a:fillRect/>
          </a:stretch>
        </p:blipFill>
        <p:spPr>
          <a:xfrm>
            <a:off x="683568" y="1340768"/>
            <a:ext cx="7078477" cy="4678089"/>
          </a:xfrm>
          <a:prstGeom prst="rect">
            <a:avLst/>
          </a:prstGeom>
        </p:spPr>
      </p:pic>
      <p:sp>
        <p:nvSpPr>
          <p:cNvPr id="7" name="文本框 6">
            <a:extLst>
              <a:ext uri="{FF2B5EF4-FFF2-40B4-BE49-F238E27FC236}">
                <a16:creationId xmlns:a16="http://schemas.microsoft.com/office/drawing/2014/main" id="{2EF133A9-620E-32AA-59C2-974C70E999E6}"/>
              </a:ext>
            </a:extLst>
          </p:cNvPr>
          <p:cNvSpPr txBox="1"/>
          <p:nvPr/>
        </p:nvSpPr>
        <p:spPr>
          <a:xfrm>
            <a:off x="1259632" y="6165304"/>
            <a:ext cx="6207148" cy="461665"/>
          </a:xfrm>
          <a:prstGeom prst="rect">
            <a:avLst/>
          </a:prstGeom>
          <a:noFill/>
        </p:spPr>
        <p:txBody>
          <a:bodyPr wrap="none" rtlCol="0">
            <a:spAutoFit/>
          </a:bodyPr>
          <a:lstStyle/>
          <a:p>
            <a:r>
              <a:rPr lang="en-US" altLang="zh-CN" sz="2400" dirty="0"/>
              <a:t>5</a:t>
            </a:r>
            <a:r>
              <a:rPr lang="zh-CN" altLang="en-US" sz="2400" dirty="0"/>
              <a:t>级流水线：取指、解码、执行、访存、写回</a:t>
            </a:r>
          </a:p>
        </p:txBody>
      </p:sp>
    </p:spTree>
    <p:extLst>
      <p:ext uri="{BB962C8B-B14F-4D97-AF65-F5344CB8AC3E}">
        <p14:creationId xmlns:p14="http://schemas.microsoft.com/office/powerpoint/2010/main" val="4081942041"/>
      </p:ext>
    </p:extLst>
  </p:cSld>
  <p:clrMapOvr>
    <a:masterClrMapping/>
  </p:clrMapOvr>
  <p:transition>
    <p:blinds dir="vert"/>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0519B636-D89D-C535-EFBC-4E5B569A0AAA}"/>
              </a:ext>
            </a:extLst>
          </p:cNvPr>
          <p:cNvSpPr txBox="1">
            <a:spLocks noChangeArrowheads="1"/>
          </p:cNvSpPr>
          <p:nvPr/>
        </p:nvSpPr>
        <p:spPr bwMode="auto">
          <a:xfrm>
            <a:off x="395536" y="188913"/>
            <a:ext cx="60261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3600" b="1" dirty="0">
                <a:solidFill>
                  <a:schemeClr val="bg1"/>
                </a:solidFill>
                <a:latin typeface="Times New Roman" pitchFamily="18" charset="0"/>
              </a:rPr>
              <a:t>Intel CPU </a:t>
            </a:r>
            <a:r>
              <a:rPr lang="zh-CN" altLang="en-US" sz="3600" b="1" dirty="0">
                <a:solidFill>
                  <a:schemeClr val="bg1"/>
                </a:solidFill>
                <a:latin typeface="Times New Roman" pitchFamily="18" charset="0"/>
              </a:rPr>
              <a:t>的新特性</a:t>
            </a:r>
          </a:p>
        </p:txBody>
      </p:sp>
      <p:sp>
        <p:nvSpPr>
          <p:cNvPr id="6" name="文本框 5">
            <a:extLst>
              <a:ext uri="{FF2B5EF4-FFF2-40B4-BE49-F238E27FC236}">
                <a16:creationId xmlns:a16="http://schemas.microsoft.com/office/drawing/2014/main" id="{B241E55C-067F-59A4-271C-402D4C7FB81A}"/>
              </a:ext>
            </a:extLst>
          </p:cNvPr>
          <p:cNvSpPr txBox="1"/>
          <p:nvPr/>
        </p:nvSpPr>
        <p:spPr>
          <a:xfrm>
            <a:off x="323528" y="1413729"/>
            <a:ext cx="8496943" cy="5262979"/>
          </a:xfrm>
          <a:prstGeom prst="rect">
            <a:avLst/>
          </a:prstGeom>
          <a:noFill/>
        </p:spPr>
        <p:txBody>
          <a:bodyPr wrap="square">
            <a:spAutoFit/>
          </a:bodyPr>
          <a:lstStyle/>
          <a:p>
            <a:pPr marL="342900" marR="0" lvl="0" indent="-3429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1" lang="zh-CN" altLang="en-US" sz="24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处理器的流水线是否越深越好？</a:t>
            </a:r>
            <a:endParaRPr kumimoji="1" lang="en-US" altLang="zh-CN" sz="24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  早期的经典流水线是五级，现代的处理器流水线级数，高达十几级，或者二十几级的深度。流水线的级数越多，意味着流水线被切得越细，每一级流水线内容纳的硬件逻辑越少。在两级寄存器之间的硬件逻辑越少，则意味能够运行到更高的主频。因此，现代的处理器流水线极深主要是由于处理器追求高频的指标所驱使。</a:t>
            </a:r>
            <a:endParaRPr kumimoji="1" lang="en-US" altLang="zh-CN" sz="24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endParaRPr>
          </a:p>
          <a:p>
            <a:pPr lvl="0">
              <a:defRPr/>
            </a:pPr>
            <a:r>
              <a:rPr lang="en-US" altLang="zh-CN" sz="2400" b="1" dirty="0">
                <a:solidFill>
                  <a:srgbClr val="40458C"/>
                </a:solidFill>
                <a:latin typeface="宋体" panose="02010600030101010101" pitchFamily="2" charset="-122"/>
                <a:ea typeface="宋体" panose="02010600030101010101" pitchFamily="2" charset="-122"/>
              </a:rPr>
              <a:t>  </a:t>
            </a:r>
            <a:r>
              <a:rPr kumimoji="1" lang="zh-CN" altLang="en-US" sz="24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高端 </a:t>
            </a:r>
            <a:r>
              <a:rPr kumimoji="1" lang="en-US" altLang="zh-CN" sz="24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ARM Cortex-A </a:t>
            </a:r>
            <a:r>
              <a:rPr kumimoji="1" lang="zh-CN" altLang="en-US" sz="24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系列有十几级流水线，</a:t>
            </a:r>
            <a:r>
              <a:rPr lang="zh-CN" altLang="en-US" sz="2400" b="1" dirty="0">
                <a:solidFill>
                  <a:srgbClr val="40458C"/>
                </a:solidFill>
                <a:latin typeface="宋体" panose="02010600030101010101" pitchFamily="2" charset="-122"/>
                <a:ea typeface="宋体" panose="02010600030101010101" pitchFamily="2" charset="-122"/>
              </a:rPr>
              <a:t>主频</a:t>
            </a:r>
            <a:r>
              <a:rPr kumimoji="1" lang="zh-CN" altLang="en-US" sz="24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达到 </a:t>
            </a:r>
            <a:r>
              <a:rPr kumimoji="1" lang="en-US" altLang="zh-CN" sz="24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2GHz</a:t>
            </a:r>
            <a:r>
              <a:rPr kumimoji="1" lang="zh-CN" altLang="en-US" sz="24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，而 </a:t>
            </a:r>
            <a:r>
              <a:rPr kumimoji="1" lang="en-US" altLang="zh-CN" sz="24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Intel </a:t>
            </a:r>
            <a:r>
              <a:rPr kumimoji="1" lang="zh-CN" altLang="en-US" sz="24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的 </a:t>
            </a:r>
            <a:r>
              <a:rPr kumimoji="1" lang="en-US" altLang="zh-CN" sz="24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x86 </a:t>
            </a:r>
            <a:r>
              <a:rPr kumimoji="1" lang="zh-CN" altLang="en-US" sz="24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处理器甚至采用几十级的流水线深度将主频推到 </a:t>
            </a:r>
            <a:r>
              <a:rPr kumimoji="1" lang="en-US" altLang="zh-CN" sz="24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3~4GHz </a:t>
            </a:r>
            <a:r>
              <a:rPr kumimoji="1" lang="zh-CN" altLang="en-US" sz="24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的高度。主频越高也意味着流水线的吞吐率越高，从而性能越高。流水线加深的正面意义。</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  但是，由于每一级流水线都由寄存器组成，更多的流水线级数要消耗更多的寄存器，以及更多的面积开销。这是流水线加深的负面意义。</a:t>
            </a:r>
          </a:p>
        </p:txBody>
      </p:sp>
    </p:spTree>
    <p:extLst>
      <p:ext uri="{BB962C8B-B14F-4D97-AF65-F5344CB8AC3E}">
        <p14:creationId xmlns:p14="http://schemas.microsoft.com/office/powerpoint/2010/main" val="4176738811"/>
      </p:ext>
    </p:extLst>
  </p:cSld>
  <p:clrMapOvr>
    <a:masterClrMapping/>
  </p:clrMapOvr>
  <p:transition>
    <p:blinds dir="vert"/>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0519B636-D89D-C535-EFBC-4E5B569A0AAA}"/>
              </a:ext>
            </a:extLst>
          </p:cNvPr>
          <p:cNvSpPr txBox="1">
            <a:spLocks noChangeArrowheads="1"/>
          </p:cNvSpPr>
          <p:nvPr/>
        </p:nvSpPr>
        <p:spPr bwMode="auto">
          <a:xfrm>
            <a:off x="395536" y="188913"/>
            <a:ext cx="60261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3600" b="1" dirty="0">
                <a:solidFill>
                  <a:schemeClr val="bg1"/>
                </a:solidFill>
                <a:latin typeface="Times New Roman" pitchFamily="18" charset="0"/>
              </a:rPr>
              <a:t>Intel CPU </a:t>
            </a:r>
            <a:r>
              <a:rPr lang="zh-CN" altLang="en-US" sz="3600" b="1" dirty="0">
                <a:solidFill>
                  <a:schemeClr val="bg1"/>
                </a:solidFill>
                <a:latin typeface="Times New Roman" pitchFamily="18" charset="0"/>
              </a:rPr>
              <a:t>的新特性</a:t>
            </a:r>
          </a:p>
        </p:txBody>
      </p:sp>
      <p:sp>
        <p:nvSpPr>
          <p:cNvPr id="6" name="文本框 5">
            <a:extLst>
              <a:ext uri="{FF2B5EF4-FFF2-40B4-BE49-F238E27FC236}">
                <a16:creationId xmlns:a16="http://schemas.microsoft.com/office/drawing/2014/main" id="{B241E55C-067F-59A4-271C-402D4C7FB81A}"/>
              </a:ext>
            </a:extLst>
          </p:cNvPr>
          <p:cNvSpPr txBox="1"/>
          <p:nvPr/>
        </p:nvSpPr>
        <p:spPr>
          <a:xfrm>
            <a:off x="323528" y="1700808"/>
            <a:ext cx="8496943" cy="2677656"/>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较深的处理器流水线还有一个问题，那就是由于在流水线的取指令阶段无法得知条件跳转的结果是到底跳还是不跳，因此只能进行预测，而到了流水线的末端才能够通过实际的运算得知该分支是真的该跳还是不该跳。如果发现真实的结果与之前预测的结果不相符，则意味着预测失败，需要将所有预取的错误指令流全部丢弃掉。重新取正确的指令流，这个过程叫作 “流水线冲刷（</a:t>
            </a:r>
            <a:r>
              <a:rPr kumimoji="1" lang="en-US" altLang="zh-CN" sz="24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Pipeline Flush</a:t>
            </a:r>
            <a:r>
              <a:rPr kumimoji="1" lang="zh-CN" altLang="en-US" sz="24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 。</a:t>
            </a:r>
          </a:p>
        </p:txBody>
      </p:sp>
    </p:spTree>
    <p:extLst>
      <p:ext uri="{BB962C8B-B14F-4D97-AF65-F5344CB8AC3E}">
        <p14:creationId xmlns:p14="http://schemas.microsoft.com/office/powerpoint/2010/main" val="2533395076"/>
      </p:ext>
    </p:extLst>
  </p:cSld>
  <p:clrMapOvr>
    <a:masterClrMapping/>
  </p:clrMapOvr>
  <p:transition>
    <p:blinds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B78F400-0545-CB18-1BA6-7658BA7D308C}"/>
              </a:ext>
            </a:extLst>
          </p:cNvPr>
          <p:cNvPicPr>
            <a:picLocks noChangeAspect="1"/>
          </p:cNvPicPr>
          <p:nvPr/>
        </p:nvPicPr>
        <p:blipFill>
          <a:blip r:embed="rId2"/>
          <a:stretch>
            <a:fillRect/>
          </a:stretch>
        </p:blipFill>
        <p:spPr>
          <a:xfrm>
            <a:off x="467544" y="1340768"/>
            <a:ext cx="8090316" cy="5321573"/>
          </a:xfrm>
          <a:prstGeom prst="rect">
            <a:avLst/>
          </a:prstGeom>
        </p:spPr>
      </p:pic>
    </p:spTree>
    <p:extLst>
      <p:ext uri="{BB962C8B-B14F-4D97-AF65-F5344CB8AC3E}">
        <p14:creationId xmlns:p14="http://schemas.microsoft.com/office/powerpoint/2010/main" val="23468684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0519B636-D89D-C535-EFBC-4E5B569A0AAA}"/>
              </a:ext>
            </a:extLst>
          </p:cNvPr>
          <p:cNvSpPr txBox="1">
            <a:spLocks noChangeArrowheads="1"/>
          </p:cNvSpPr>
          <p:nvPr/>
        </p:nvSpPr>
        <p:spPr bwMode="auto">
          <a:xfrm>
            <a:off x="395536" y="188913"/>
            <a:ext cx="60261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3600" b="1" dirty="0">
                <a:solidFill>
                  <a:schemeClr val="bg1"/>
                </a:solidFill>
                <a:latin typeface="Times New Roman" pitchFamily="18" charset="0"/>
              </a:rPr>
              <a:t>Intel CPU </a:t>
            </a:r>
            <a:r>
              <a:rPr lang="zh-CN" altLang="en-US" sz="3600" b="1" dirty="0">
                <a:solidFill>
                  <a:schemeClr val="bg1"/>
                </a:solidFill>
                <a:latin typeface="Times New Roman" pitchFamily="18" charset="0"/>
              </a:rPr>
              <a:t>的新特性</a:t>
            </a:r>
          </a:p>
        </p:txBody>
      </p:sp>
      <p:sp>
        <p:nvSpPr>
          <p:cNvPr id="6" name="文本框 5">
            <a:extLst>
              <a:ext uri="{FF2B5EF4-FFF2-40B4-BE49-F238E27FC236}">
                <a16:creationId xmlns:a16="http://schemas.microsoft.com/office/drawing/2014/main" id="{B241E55C-067F-59A4-271C-402D4C7FB81A}"/>
              </a:ext>
            </a:extLst>
          </p:cNvPr>
          <p:cNvSpPr txBox="1"/>
          <p:nvPr/>
        </p:nvSpPr>
        <p:spPr>
          <a:xfrm>
            <a:off x="611560" y="1484784"/>
            <a:ext cx="7776863" cy="4524315"/>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虽然可以使用分支预测器来保证前期的分支预测尽可能准确， 但是也无法做到万无一失。那么，</a:t>
            </a:r>
            <a:r>
              <a:rPr kumimoji="1" lang="zh-CN" altLang="en-US" sz="24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流水线的深度越深，意味着己经预取了更多的错误指令流，</a:t>
            </a:r>
            <a:r>
              <a:rPr kumimoji="1" lang="zh-CN" altLang="en-US" sz="24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需要将其全部抛弃然后重启，不仅白白浪费了功耗，还造成了性能的损失。流水线越深，则意味着浪费和损失越严重。</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此外，流水线寄存器增加了建立时间，而且时钟周期的传播也会产生延迟和偏差</a:t>
            </a:r>
            <a:r>
              <a:rPr kumimoji="1" lang="en-US" altLang="zh-CN" sz="24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2</a:t>
            </a:r>
            <a:r>
              <a:rPr kumimoji="1" lang="zh-CN" altLang="en-US" sz="24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。时钟周期的下限也受此因素的影响。</a:t>
            </a:r>
            <a:r>
              <a:rPr kumimoji="1" lang="zh-CN" altLang="en-US" sz="24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如果时钟周期小于时钟偏差与延迟开销之和，</a:t>
            </a:r>
            <a:r>
              <a:rPr kumimoji="1" lang="zh-CN" altLang="en-US" sz="24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那时钟周期中就没有留给有用工作的时间了，所以</a:t>
            </a:r>
            <a:r>
              <a:rPr kumimoji="1" lang="zh-CN" altLang="en-US" sz="24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再增加流水线也就没用了。</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总结起来，现代高性能处理器的流水线深度一般是十几级，而现代低功耗处理器的流水线深度一般小于</a:t>
            </a:r>
            <a:r>
              <a:rPr kumimoji="1" lang="en-US" altLang="zh-CN" sz="24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5</a:t>
            </a:r>
            <a:r>
              <a:rPr kumimoji="1" lang="zh-CN" altLang="en-US" sz="24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级。</a:t>
            </a:r>
          </a:p>
        </p:txBody>
      </p:sp>
    </p:spTree>
    <p:extLst>
      <p:ext uri="{BB962C8B-B14F-4D97-AF65-F5344CB8AC3E}">
        <p14:creationId xmlns:p14="http://schemas.microsoft.com/office/powerpoint/2010/main" val="3812366634"/>
      </p:ext>
    </p:extLst>
  </p:cSld>
  <p:clrMapOvr>
    <a:masterClrMapping/>
  </p:clrMapOvr>
  <p:transition>
    <p:blinds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p:cNvSpPr txBox="1">
            <a:spLocks noChangeArrowheads="1"/>
          </p:cNvSpPr>
          <p:nvPr/>
        </p:nvSpPr>
        <p:spPr bwMode="auto">
          <a:xfrm>
            <a:off x="611188" y="1536700"/>
            <a:ext cx="233910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zh-CN" altLang="en-US" sz="2800" dirty="0">
                <a:latin typeface="黑体" pitchFamily="2" charset="-122"/>
                <a:ea typeface="黑体" pitchFamily="2" charset="-122"/>
              </a:rPr>
              <a:t>总线接口部件</a:t>
            </a:r>
          </a:p>
        </p:txBody>
      </p:sp>
      <p:sp>
        <p:nvSpPr>
          <p:cNvPr id="35843" name="Text Box 3"/>
          <p:cNvSpPr txBox="1">
            <a:spLocks noChangeArrowheads="1"/>
          </p:cNvSpPr>
          <p:nvPr/>
        </p:nvSpPr>
        <p:spPr bwMode="auto">
          <a:xfrm>
            <a:off x="609600" y="2300397"/>
            <a:ext cx="7202760" cy="2197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lnSpc>
                <a:spcPct val="125000"/>
              </a:lnSpc>
            </a:pPr>
            <a:r>
              <a:rPr lang="zh-CN" altLang="en-US" sz="2800" b="1" dirty="0">
                <a:solidFill>
                  <a:srgbClr val="FF3300"/>
                </a:solidFill>
                <a:latin typeface="宋体" panose="02010600030101010101" pitchFamily="2" charset="-122"/>
                <a:ea typeface="宋体" panose="02010600030101010101" pitchFamily="2" charset="-122"/>
              </a:rPr>
              <a:t>总线：</a:t>
            </a:r>
            <a:r>
              <a:rPr lang="zh-CN" altLang="en-US" sz="2800" b="1" dirty="0">
                <a:solidFill>
                  <a:schemeClr val="tx1"/>
                </a:solidFill>
                <a:latin typeface="宋体" panose="02010600030101010101" pitchFamily="2" charset="-122"/>
                <a:ea typeface="宋体" panose="02010600030101010101" pitchFamily="2" charset="-122"/>
              </a:rPr>
              <a:t>指传递信息的一组公用导线。</a:t>
            </a:r>
          </a:p>
          <a:p>
            <a:pPr eaLnBrk="1" hangingPunct="1">
              <a:lnSpc>
                <a:spcPct val="125000"/>
              </a:lnSpc>
            </a:pPr>
            <a:r>
              <a:rPr lang="zh-CN" altLang="en-US" sz="2800" b="1" dirty="0">
                <a:solidFill>
                  <a:srgbClr val="FF3300"/>
                </a:solidFill>
                <a:latin typeface="宋体" panose="02010600030101010101" pitchFamily="2" charset="-122"/>
                <a:ea typeface="宋体" panose="02010600030101010101" pitchFamily="2" charset="-122"/>
              </a:rPr>
              <a:t>系统总线</a:t>
            </a:r>
            <a:r>
              <a:rPr lang="zh-CN" altLang="en-US" sz="2800" b="1" dirty="0">
                <a:solidFill>
                  <a:schemeClr val="tx1"/>
                </a:solidFill>
                <a:latin typeface="宋体" panose="02010600030101010101" pitchFamily="2" charset="-122"/>
                <a:ea typeface="宋体" panose="02010600030101010101" pitchFamily="2" charset="-122"/>
              </a:rPr>
              <a:t>（</a:t>
            </a:r>
            <a:r>
              <a:rPr lang="en-US" altLang="zh-CN" sz="2800" b="1" dirty="0">
                <a:solidFill>
                  <a:schemeClr val="tx1"/>
                </a:solidFill>
                <a:latin typeface="宋体" panose="02010600030101010101" pitchFamily="2" charset="-122"/>
                <a:ea typeface="宋体" panose="02010600030101010101" pitchFamily="2" charset="-122"/>
              </a:rPr>
              <a:t>System Bus</a:t>
            </a:r>
            <a:r>
              <a:rPr lang="zh-CN" altLang="en-US" sz="2800" b="1" dirty="0">
                <a:solidFill>
                  <a:schemeClr val="tx1"/>
                </a:solidFill>
                <a:latin typeface="宋体" panose="02010600030101010101" pitchFamily="2" charset="-122"/>
                <a:ea typeface="宋体" panose="02010600030101010101" pitchFamily="2" charset="-122"/>
              </a:rPr>
              <a:t>）：</a:t>
            </a:r>
            <a:endParaRPr lang="en-US" altLang="zh-CN" sz="2800" b="1" dirty="0">
              <a:solidFill>
                <a:schemeClr val="tx1"/>
              </a:solidFill>
              <a:latin typeface="宋体" panose="02010600030101010101" pitchFamily="2" charset="-122"/>
              <a:ea typeface="宋体" panose="02010600030101010101" pitchFamily="2" charset="-122"/>
            </a:endParaRPr>
          </a:p>
          <a:p>
            <a:pPr eaLnBrk="1" hangingPunct="1">
              <a:lnSpc>
                <a:spcPct val="125000"/>
              </a:lnSpc>
            </a:pPr>
            <a:r>
              <a:rPr lang="en-US" altLang="zh-CN" sz="2800" b="1" dirty="0">
                <a:solidFill>
                  <a:schemeClr val="tx1"/>
                </a:solidFill>
                <a:latin typeface="宋体" panose="02010600030101010101" pitchFamily="2" charset="-122"/>
                <a:ea typeface="宋体" panose="02010600030101010101" pitchFamily="2" charset="-122"/>
              </a:rPr>
              <a:t>      </a:t>
            </a:r>
            <a:r>
              <a:rPr lang="zh-CN" altLang="en-US" sz="2800" b="1" dirty="0">
                <a:solidFill>
                  <a:schemeClr val="tx1"/>
                </a:solidFill>
                <a:latin typeface="宋体" panose="02010600030101010101" pitchFamily="2" charset="-122"/>
                <a:ea typeface="宋体" panose="02010600030101010101" pitchFamily="2" charset="-122"/>
              </a:rPr>
              <a:t>从微处理器引出的若干信号线。</a:t>
            </a:r>
            <a:endParaRPr lang="en-US" altLang="zh-CN" sz="2800" b="1" dirty="0">
              <a:solidFill>
                <a:schemeClr val="tx1"/>
              </a:solidFill>
              <a:latin typeface="宋体" panose="02010600030101010101" pitchFamily="2" charset="-122"/>
              <a:ea typeface="宋体" panose="02010600030101010101" pitchFamily="2" charset="-122"/>
            </a:endParaRPr>
          </a:p>
          <a:p>
            <a:pPr eaLnBrk="1" hangingPunct="1">
              <a:lnSpc>
                <a:spcPct val="125000"/>
              </a:lnSpc>
            </a:pPr>
            <a:r>
              <a:rPr lang="en-US" altLang="zh-CN" sz="2800" b="1" dirty="0">
                <a:solidFill>
                  <a:schemeClr val="tx1"/>
                </a:solidFill>
                <a:latin typeface="宋体" panose="02010600030101010101" pitchFamily="2" charset="-122"/>
                <a:ea typeface="宋体" panose="02010600030101010101" pitchFamily="2" charset="-122"/>
              </a:rPr>
              <a:t>      CPU</a:t>
            </a:r>
            <a:r>
              <a:rPr lang="zh-CN" altLang="en-US" sz="2800" b="1" dirty="0">
                <a:solidFill>
                  <a:schemeClr val="tx1"/>
                </a:solidFill>
                <a:latin typeface="宋体" panose="02010600030101010101" pitchFamily="2" charset="-122"/>
                <a:ea typeface="宋体" panose="02010600030101010101" pitchFamily="2" charset="-122"/>
              </a:rPr>
              <a:t>通过它们与内存和外设交换信息。</a:t>
            </a:r>
          </a:p>
        </p:txBody>
      </p:sp>
      <p:sp>
        <p:nvSpPr>
          <p:cNvPr id="35844" name="Text Box 4"/>
          <p:cNvSpPr txBox="1">
            <a:spLocks noChangeArrowheads="1"/>
          </p:cNvSpPr>
          <p:nvPr/>
        </p:nvSpPr>
        <p:spPr bwMode="auto">
          <a:xfrm>
            <a:off x="609600" y="4744616"/>
            <a:ext cx="7346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zh-CN" altLang="en-US" sz="2800" b="1" dirty="0">
                <a:solidFill>
                  <a:srgbClr val="FF3300"/>
                </a:solidFill>
                <a:latin typeface="宋体" panose="02010600030101010101" pitchFamily="2" charset="-122"/>
                <a:ea typeface="宋体" panose="02010600030101010101" pitchFamily="2" charset="-122"/>
              </a:rPr>
              <a:t>地址总线</a:t>
            </a:r>
            <a:r>
              <a:rPr lang="zh-CN" altLang="en-US" sz="2800" dirty="0">
                <a:solidFill>
                  <a:schemeClr val="tx1"/>
                </a:solidFill>
                <a:latin typeface="宋体" panose="02010600030101010101" pitchFamily="2" charset="-122"/>
                <a:ea typeface="宋体" panose="02010600030101010101" pitchFamily="2" charset="-122"/>
              </a:rPr>
              <a:t>：</a:t>
            </a:r>
            <a:r>
              <a:rPr lang="en-US" altLang="zh-CN" sz="2800" dirty="0">
                <a:solidFill>
                  <a:schemeClr val="tx1"/>
                </a:solidFill>
                <a:latin typeface="宋体" panose="02010600030101010101" pitchFamily="2" charset="-122"/>
                <a:ea typeface="宋体" panose="02010600030101010101" pitchFamily="2" charset="-122"/>
              </a:rPr>
              <a:t>Address Bus  (</a:t>
            </a:r>
            <a:r>
              <a:rPr lang="zh-CN" altLang="en-US" sz="2800" dirty="0">
                <a:solidFill>
                  <a:schemeClr val="tx1"/>
                </a:solidFill>
                <a:latin typeface="宋体" panose="02010600030101010101" pitchFamily="2" charset="-122"/>
                <a:ea typeface="宋体" panose="02010600030101010101" pitchFamily="2" charset="-122"/>
              </a:rPr>
              <a:t>单向总线</a:t>
            </a:r>
            <a:r>
              <a:rPr lang="en-US" altLang="zh-CN" sz="2800" dirty="0">
                <a:solidFill>
                  <a:schemeClr val="tx1"/>
                </a:solidFill>
                <a:latin typeface="宋体" panose="02010600030101010101" pitchFamily="2" charset="-122"/>
                <a:ea typeface="宋体" panose="02010600030101010101" pitchFamily="2" charset="-122"/>
              </a:rPr>
              <a:t>)</a:t>
            </a:r>
          </a:p>
        </p:txBody>
      </p:sp>
      <p:sp>
        <p:nvSpPr>
          <p:cNvPr id="35845" name="Rectangle 5"/>
          <p:cNvSpPr>
            <a:spLocks noChangeArrowheads="1"/>
          </p:cNvSpPr>
          <p:nvPr/>
        </p:nvSpPr>
        <p:spPr bwMode="auto">
          <a:xfrm>
            <a:off x="611188" y="5263728"/>
            <a:ext cx="5695950" cy="1057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zh-CN" altLang="en-US" sz="2800" b="1" dirty="0">
                <a:solidFill>
                  <a:srgbClr val="FF3300"/>
                </a:solidFill>
                <a:latin typeface="宋体" panose="02010600030101010101" pitchFamily="2" charset="-122"/>
                <a:ea typeface="宋体" panose="02010600030101010101" pitchFamily="2" charset="-122"/>
              </a:rPr>
              <a:t>数据总线</a:t>
            </a:r>
            <a:r>
              <a:rPr lang="zh-CN" altLang="en-US" sz="2800" dirty="0">
                <a:solidFill>
                  <a:schemeClr val="tx1"/>
                </a:solidFill>
                <a:latin typeface="宋体" panose="02010600030101010101" pitchFamily="2" charset="-122"/>
                <a:ea typeface="宋体" panose="02010600030101010101" pitchFamily="2" charset="-122"/>
              </a:rPr>
              <a:t>：</a:t>
            </a:r>
            <a:r>
              <a:rPr lang="en-US" altLang="zh-CN" sz="2800" dirty="0">
                <a:solidFill>
                  <a:schemeClr val="tx1"/>
                </a:solidFill>
                <a:latin typeface="宋体" panose="02010600030101010101" pitchFamily="2" charset="-122"/>
                <a:ea typeface="宋体" panose="02010600030101010101" pitchFamily="2" charset="-122"/>
              </a:rPr>
              <a:t>Data Bus</a:t>
            </a:r>
          </a:p>
          <a:p>
            <a:pPr>
              <a:lnSpc>
                <a:spcPct val="120000"/>
              </a:lnSpc>
            </a:pPr>
            <a:r>
              <a:rPr lang="zh-CN" altLang="en-US" sz="2800" b="1" dirty="0">
                <a:solidFill>
                  <a:srgbClr val="FF3300"/>
                </a:solidFill>
                <a:latin typeface="宋体" panose="02010600030101010101" pitchFamily="2" charset="-122"/>
                <a:ea typeface="宋体" panose="02010600030101010101" pitchFamily="2" charset="-122"/>
              </a:rPr>
              <a:t>控制总线</a:t>
            </a:r>
            <a:r>
              <a:rPr lang="zh-CN" altLang="en-US" sz="2800" dirty="0">
                <a:solidFill>
                  <a:schemeClr val="tx1"/>
                </a:solidFill>
                <a:latin typeface="宋体" panose="02010600030101010101" pitchFamily="2" charset="-122"/>
                <a:ea typeface="宋体" panose="02010600030101010101" pitchFamily="2" charset="-122"/>
              </a:rPr>
              <a:t>：</a:t>
            </a:r>
            <a:r>
              <a:rPr lang="en-US" altLang="zh-CN" sz="2800" dirty="0">
                <a:solidFill>
                  <a:schemeClr val="tx1"/>
                </a:solidFill>
                <a:latin typeface="宋体" panose="02010600030101010101" pitchFamily="2" charset="-122"/>
                <a:ea typeface="宋体" panose="02010600030101010101" pitchFamily="2" charset="-122"/>
              </a:rPr>
              <a:t>Control Bus</a:t>
            </a:r>
          </a:p>
        </p:txBody>
      </p:sp>
      <p:sp>
        <p:nvSpPr>
          <p:cNvPr id="7" name="Text Box 2">
            <a:extLst>
              <a:ext uri="{FF2B5EF4-FFF2-40B4-BE49-F238E27FC236}">
                <a16:creationId xmlns:a16="http://schemas.microsoft.com/office/drawing/2014/main" id="{CADE0A0B-7014-41FA-A659-90B2C048509D}"/>
              </a:ext>
            </a:extLst>
          </p:cNvPr>
          <p:cNvSpPr txBox="1">
            <a:spLocks noChangeArrowheads="1"/>
          </p:cNvSpPr>
          <p:nvPr/>
        </p:nvSpPr>
        <p:spPr bwMode="auto">
          <a:xfrm>
            <a:off x="755650" y="188913"/>
            <a:ext cx="5832574"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4400">
                <a:solidFill>
                  <a:srgbClr val="FF00FF"/>
                </a:solidFill>
                <a:latin typeface="华文新魏" pitchFamily="2" charset="-122"/>
                <a:ea typeface="华文新魏" pitchFamily="2" charset="-122"/>
              </a:defRPr>
            </a:lvl1pPr>
            <a:lvl2pPr marL="742950" indent="-285750" eaLnBrk="0" hangingPunct="0">
              <a:defRPr kumimoji="1" sz="4400">
                <a:solidFill>
                  <a:srgbClr val="FF00FF"/>
                </a:solidFill>
                <a:latin typeface="华文新魏" pitchFamily="2" charset="-122"/>
                <a:ea typeface="华文新魏" pitchFamily="2" charset="-122"/>
              </a:defRPr>
            </a:lvl2pPr>
            <a:lvl3pPr marL="1143000" indent="-228600" eaLnBrk="0" hangingPunct="0">
              <a:defRPr kumimoji="1" sz="4400">
                <a:solidFill>
                  <a:srgbClr val="FF00FF"/>
                </a:solidFill>
                <a:latin typeface="华文新魏" pitchFamily="2" charset="-122"/>
                <a:ea typeface="华文新魏" pitchFamily="2" charset="-122"/>
              </a:defRPr>
            </a:lvl3pPr>
            <a:lvl4pPr marL="1600200" indent="-228600" eaLnBrk="0" hangingPunct="0">
              <a:defRPr kumimoji="1" sz="4400">
                <a:solidFill>
                  <a:srgbClr val="FF00FF"/>
                </a:solidFill>
                <a:latin typeface="华文新魏" pitchFamily="2" charset="-122"/>
                <a:ea typeface="华文新魏" pitchFamily="2" charset="-122"/>
              </a:defRPr>
            </a:lvl4pPr>
            <a:lvl5pPr marL="2057400" indent="-228600" eaLnBrk="0" hangingPunct="0">
              <a:defRPr kumimoji="1" sz="4400">
                <a:solidFill>
                  <a:srgbClr val="FF00FF"/>
                </a:solidFill>
                <a:latin typeface="华文新魏" pitchFamily="2" charset="-122"/>
                <a:ea typeface="华文新魏" pitchFamily="2" charset="-122"/>
              </a:defRPr>
            </a:lvl5pPr>
            <a:lvl6pPr marL="25146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6pPr>
            <a:lvl7pPr marL="29718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7pPr>
            <a:lvl8pPr marL="34290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8pPr>
            <a:lvl9pPr marL="3886200" indent="-228600" eaLnBrk="0" fontAlgn="base" hangingPunct="0">
              <a:spcBef>
                <a:spcPct val="0"/>
              </a:spcBef>
              <a:spcAft>
                <a:spcPct val="0"/>
              </a:spcAft>
              <a:defRPr kumimoji="1" sz="4400">
                <a:solidFill>
                  <a:srgbClr val="FF00FF"/>
                </a:solidFill>
                <a:latin typeface="华文新魏" pitchFamily="2" charset="-122"/>
                <a:ea typeface="华文新魏" pitchFamily="2" charset="-122"/>
              </a:defRPr>
            </a:lvl9pPr>
          </a:lstStyle>
          <a:p>
            <a:pPr eaLnBrk="1" hangingPunct="1"/>
            <a:r>
              <a:rPr lang="en-US" altLang="zh-CN" sz="3600" b="1" dirty="0">
                <a:solidFill>
                  <a:schemeClr val="bg1"/>
                </a:solidFill>
                <a:latin typeface="Times New Roman" pitchFamily="18" charset="0"/>
              </a:rPr>
              <a:t>2.2  Intel x86</a:t>
            </a:r>
            <a:r>
              <a:rPr lang="zh-CN" altLang="en-US" sz="3600" b="1" dirty="0">
                <a:solidFill>
                  <a:schemeClr val="bg1"/>
                </a:solidFill>
                <a:latin typeface="Times New Roman" pitchFamily="18" charset="0"/>
              </a:rPr>
              <a:t>微处理器结构</a:t>
            </a:r>
          </a:p>
        </p:txBody>
      </p:sp>
    </p:spTree>
    <p:custDataLst>
      <p:tags r:id="rId1"/>
    </p:custDataLst>
  </p:cSld>
  <p:clrMapOvr>
    <a:masterClrMapping/>
  </p:clrMapOvr>
  <p:transition>
    <p:strips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5844"/>
                                        </p:tgtEl>
                                        <p:attrNameLst>
                                          <p:attrName>style.visibility</p:attrName>
                                        </p:attrNameLst>
                                      </p:cBhvr>
                                      <p:to>
                                        <p:strVal val="visible"/>
                                      </p:to>
                                    </p:set>
                                    <p:animEffect transition="in" filter="wheel(1)">
                                      <p:cBhvr>
                                        <p:cTn id="7" dur="1000"/>
                                        <p:tgtEl>
                                          <p:spTgt spid="35844"/>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35845"/>
                                        </p:tgtEl>
                                        <p:attrNameLst>
                                          <p:attrName>style.visibility</p:attrName>
                                        </p:attrNameLst>
                                      </p:cBhvr>
                                      <p:to>
                                        <p:strVal val="visible"/>
                                      </p:to>
                                    </p:set>
                                    <p:animEffect transition="in" filter="wheel(1)">
                                      <p:cBhvr>
                                        <p:cTn id="10" dur="1000"/>
                                        <p:tgtEl>
                                          <p:spTgt spid="358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p:bldP spid="35845"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3"/>
</p:tagLst>
</file>

<file path=ppt/tags/tag10.xml><?xml version="1.0" encoding="utf-8"?>
<p:tagLst xmlns:a="http://schemas.openxmlformats.org/drawingml/2006/main" xmlns:r="http://schemas.openxmlformats.org/officeDocument/2006/relationships" xmlns:p="http://schemas.openxmlformats.org/presentationml/2006/main">
  <p:tag name="TIMING" val="|14.2|4.7|3.5|3.4|2.6|43.1|16.9|32.8"/>
</p:tagLst>
</file>

<file path=ppt/tags/tag11.xml><?xml version="1.0" encoding="utf-8"?>
<p:tagLst xmlns:a="http://schemas.openxmlformats.org/drawingml/2006/main" xmlns:r="http://schemas.openxmlformats.org/officeDocument/2006/relationships" xmlns:p="http://schemas.openxmlformats.org/presentationml/2006/main">
  <p:tag name="TIMING" val="|14.2|4.7|3.5|3.4|2.6|43.1|16.9|32.8"/>
</p:tagLst>
</file>

<file path=ppt/tags/tag12.xml><?xml version="1.0" encoding="utf-8"?>
<p:tagLst xmlns:a="http://schemas.openxmlformats.org/drawingml/2006/main" xmlns:r="http://schemas.openxmlformats.org/officeDocument/2006/relationships" xmlns:p="http://schemas.openxmlformats.org/presentationml/2006/main">
  <p:tag name="TIMING" val="|14.2|4.7|3.5|3.4|2.6|43.1|16.9|32.8"/>
</p:tagLst>
</file>

<file path=ppt/tags/tag13.xml><?xml version="1.0" encoding="utf-8"?>
<p:tagLst xmlns:a="http://schemas.openxmlformats.org/drawingml/2006/main" xmlns:r="http://schemas.openxmlformats.org/officeDocument/2006/relationships" xmlns:p="http://schemas.openxmlformats.org/presentationml/2006/main">
  <p:tag name="TIMING" val="|14.2|4.7|3.5|3.4|2.6|43.1|16.9|32.8"/>
</p:tagLst>
</file>

<file path=ppt/tags/tag14.xml><?xml version="1.0" encoding="utf-8"?>
<p:tagLst xmlns:a="http://schemas.openxmlformats.org/drawingml/2006/main" xmlns:r="http://schemas.openxmlformats.org/officeDocument/2006/relationships" xmlns:p="http://schemas.openxmlformats.org/presentationml/2006/main">
  <p:tag name="TIMING" val="|14.2|4.7|3.5|3.4|2.6|43.1|16.9|32.8"/>
</p:tagLst>
</file>

<file path=ppt/tags/tag15.xml><?xml version="1.0" encoding="utf-8"?>
<p:tagLst xmlns:a="http://schemas.openxmlformats.org/drawingml/2006/main" xmlns:r="http://schemas.openxmlformats.org/officeDocument/2006/relationships" xmlns:p="http://schemas.openxmlformats.org/presentationml/2006/main">
  <p:tag name="TIMING" val="|5.7|18|6.1"/>
</p:tagLst>
</file>

<file path=ppt/tags/tag16.xml><?xml version="1.0" encoding="utf-8"?>
<p:tagLst xmlns:a="http://schemas.openxmlformats.org/drawingml/2006/main" xmlns:r="http://schemas.openxmlformats.org/officeDocument/2006/relationships" xmlns:p="http://schemas.openxmlformats.org/presentationml/2006/main">
  <p:tag name="TIMING" val="|82.1|2.3"/>
</p:tagLst>
</file>

<file path=ppt/tags/tag17.xml><?xml version="1.0" encoding="utf-8"?>
<p:tagLst xmlns:a="http://schemas.openxmlformats.org/drawingml/2006/main" xmlns:r="http://schemas.openxmlformats.org/officeDocument/2006/relationships" xmlns:p="http://schemas.openxmlformats.org/presentationml/2006/main">
  <p:tag name="TIMING" val="|27.4|1.1|50.9|1.5"/>
</p:tagLst>
</file>

<file path=ppt/tags/tag18.xml><?xml version="1.0" encoding="utf-8"?>
<p:tagLst xmlns:a="http://schemas.openxmlformats.org/drawingml/2006/main" xmlns:r="http://schemas.openxmlformats.org/officeDocument/2006/relationships" xmlns:p="http://schemas.openxmlformats.org/presentationml/2006/main">
  <p:tag name="TIMING" val="|21.4"/>
</p:tagLst>
</file>

<file path=ppt/tags/tag19.xml><?xml version="1.0" encoding="utf-8"?>
<p:tagLst xmlns:a="http://schemas.openxmlformats.org/drawingml/2006/main" xmlns:r="http://schemas.openxmlformats.org/officeDocument/2006/relationships" xmlns:p="http://schemas.openxmlformats.org/presentationml/2006/main">
  <p:tag name="TIMING" val="|30.5|14.8|38.4|19.9|6.3|38.9|2.1|1.1|35.6|1.6|28.3|18.6|1.9"/>
</p:tagLst>
</file>

<file path=ppt/tags/tag2.xml><?xml version="1.0" encoding="utf-8"?>
<p:tagLst xmlns:a="http://schemas.openxmlformats.org/drawingml/2006/main" xmlns:r="http://schemas.openxmlformats.org/officeDocument/2006/relationships" xmlns:p="http://schemas.openxmlformats.org/presentationml/2006/main">
  <p:tag name="TIMING" val="|6"/>
</p:tagLst>
</file>

<file path=ppt/tags/tag20.xml><?xml version="1.0" encoding="utf-8"?>
<p:tagLst xmlns:a="http://schemas.openxmlformats.org/drawingml/2006/main" xmlns:r="http://schemas.openxmlformats.org/officeDocument/2006/relationships" xmlns:p="http://schemas.openxmlformats.org/presentationml/2006/main">
  <p:tag name="TIMING" val="|20|236.3"/>
</p:tagLst>
</file>

<file path=ppt/tags/tag21.xml><?xml version="1.0" encoding="utf-8"?>
<p:tagLst xmlns:a="http://schemas.openxmlformats.org/drawingml/2006/main" xmlns:r="http://schemas.openxmlformats.org/officeDocument/2006/relationships" xmlns:p="http://schemas.openxmlformats.org/presentationml/2006/main">
  <p:tag name="TIMING" val="|20|236.3"/>
</p:tagLst>
</file>

<file path=ppt/tags/tag22.xml><?xml version="1.0" encoding="utf-8"?>
<p:tagLst xmlns:a="http://schemas.openxmlformats.org/drawingml/2006/main" xmlns:r="http://schemas.openxmlformats.org/officeDocument/2006/relationships" xmlns:p="http://schemas.openxmlformats.org/presentationml/2006/main">
  <p:tag name="TIMING" val="|20|236.3"/>
</p:tagLst>
</file>

<file path=ppt/tags/tag23.xml><?xml version="1.0" encoding="utf-8"?>
<p:tagLst xmlns:a="http://schemas.openxmlformats.org/drawingml/2006/main" xmlns:r="http://schemas.openxmlformats.org/officeDocument/2006/relationships" xmlns:p="http://schemas.openxmlformats.org/presentationml/2006/main">
  <p:tag name="TIMING" val="|20|236.3"/>
</p:tagLst>
</file>

<file path=ppt/tags/tag24.xml><?xml version="1.0" encoding="utf-8"?>
<p:tagLst xmlns:a="http://schemas.openxmlformats.org/drawingml/2006/main" xmlns:r="http://schemas.openxmlformats.org/officeDocument/2006/relationships" xmlns:p="http://schemas.openxmlformats.org/presentationml/2006/main">
  <p:tag name="TIMING" val="|20|236.3"/>
</p:tagLst>
</file>

<file path=ppt/tags/tag25.xml><?xml version="1.0" encoding="utf-8"?>
<p:tagLst xmlns:a="http://schemas.openxmlformats.org/drawingml/2006/main" xmlns:r="http://schemas.openxmlformats.org/officeDocument/2006/relationships" xmlns:p="http://schemas.openxmlformats.org/presentationml/2006/main">
  <p:tag name="TIMING" val="|20|236.3"/>
</p:tagLst>
</file>

<file path=ppt/tags/tag3.xml><?xml version="1.0" encoding="utf-8"?>
<p:tagLst xmlns:a="http://schemas.openxmlformats.org/drawingml/2006/main" xmlns:r="http://schemas.openxmlformats.org/officeDocument/2006/relationships" xmlns:p="http://schemas.openxmlformats.org/presentationml/2006/main">
  <p:tag name="TIMING" val="|0.6|26.8"/>
</p:tagLst>
</file>

<file path=ppt/tags/tag4.xml><?xml version="1.0" encoding="utf-8"?>
<p:tagLst xmlns:a="http://schemas.openxmlformats.org/drawingml/2006/main" xmlns:r="http://schemas.openxmlformats.org/officeDocument/2006/relationships" xmlns:p="http://schemas.openxmlformats.org/presentationml/2006/main">
  <p:tag name="TIMING" val="|71|31.8"/>
</p:tagLst>
</file>

<file path=ppt/tags/tag5.xml><?xml version="1.0" encoding="utf-8"?>
<p:tagLst xmlns:a="http://schemas.openxmlformats.org/drawingml/2006/main" xmlns:r="http://schemas.openxmlformats.org/officeDocument/2006/relationships" xmlns:p="http://schemas.openxmlformats.org/presentationml/2006/main">
  <p:tag name="TIMING" val="|0.7|1.2|146.5"/>
</p:tagLst>
</file>

<file path=ppt/tags/tag6.xml><?xml version="1.0" encoding="utf-8"?>
<p:tagLst xmlns:a="http://schemas.openxmlformats.org/drawingml/2006/main" xmlns:r="http://schemas.openxmlformats.org/officeDocument/2006/relationships" xmlns:p="http://schemas.openxmlformats.org/presentationml/2006/main">
  <p:tag name="TIMING" val="|19.3|12.6|11.8|13.3"/>
</p:tagLst>
</file>

<file path=ppt/tags/tag7.xml><?xml version="1.0" encoding="utf-8"?>
<p:tagLst xmlns:a="http://schemas.openxmlformats.org/drawingml/2006/main" xmlns:r="http://schemas.openxmlformats.org/officeDocument/2006/relationships" xmlns:p="http://schemas.openxmlformats.org/presentationml/2006/main">
  <p:tag name="TIMING" val="|14.2|4.7|3.5|3.4|2.6|43.1|16.9|32.8"/>
</p:tagLst>
</file>

<file path=ppt/tags/tag8.xml><?xml version="1.0" encoding="utf-8"?>
<p:tagLst xmlns:a="http://schemas.openxmlformats.org/drawingml/2006/main" xmlns:r="http://schemas.openxmlformats.org/officeDocument/2006/relationships" xmlns:p="http://schemas.openxmlformats.org/presentationml/2006/main">
  <p:tag name="TIMING" val="|14.2|4.7|3.5|3.4|2.6|43.1|16.9|32.8"/>
</p:tagLst>
</file>

<file path=ppt/tags/tag9.xml><?xml version="1.0" encoding="utf-8"?>
<p:tagLst xmlns:a="http://schemas.openxmlformats.org/drawingml/2006/main" xmlns:r="http://schemas.openxmlformats.org/officeDocument/2006/relationships" xmlns:p="http://schemas.openxmlformats.org/presentationml/2006/main">
  <p:tag name="TIMING" val="|14.2|4.7|3.5|3.4|2.6|43.1|16.9|32.8"/>
</p:tagLst>
</file>

<file path=ppt/theme/theme1.xml><?xml version="1.0" encoding="utf-8"?>
<a:theme xmlns:a="http://schemas.openxmlformats.org/drawingml/2006/main" name="1_model-3">
  <a:themeElements>
    <a:clrScheme name="1_model-3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1_model-3">
      <a:majorFont>
        <a:latin typeface="Tahoma"/>
        <a:ea typeface="黑体"/>
        <a:cs typeface=""/>
      </a:majorFont>
      <a:minorFont>
        <a:latin typeface="Tahoma"/>
        <a:ea typeface="华文新魏"/>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400" b="0" i="0" u="none" strike="noStrike" cap="none" normalizeH="0" baseline="0" smtClean="0">
            <a:ln>
              <a:noFill/>
            </a:ln>
            <a:solidFill>
              <a:srgbClr val="FF00FF"/>
            </a:solidFill>
            <a:effectLst/>
            <a:latin typeface="华文新魏" pitchFamily="2" charset="-122"/>
            <a:ea typeface="华文新魏" pitchFamily="2"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400" b="0" i="0" u="none" strike="noStrike" cap="none" normalizeH="0" baseline="0" smtClean="0">
            <a:ln>
              <a:noFill/>
            </a:ln>
            <a:solidFill>
              <a:srgbClr val="FF00FF"/>
            </a:solidFill>
            <a:effectLst/>
            <a:latin typeface="华文新魏" pitchFamily="2" charset="-122"/>
            <a:ea typeface="华文新魏" pitchFamily="2" charset="-122"/>
          </a:defRPr>
        </a:defPPr>
      </a:lstStyle>
    </a:lnDef>
  </a:objectDefaults>
  <a:extraClrSchemeLst>
    <a:extraClrScheme>
      <a:clrScheme name="1_model-3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1_model-3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1_model-3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1_model-3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1_model-3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1_model-3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1_model-3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1_model-3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8978</TotalTime>
  <Words>6027</Words>
  <Application>Microsoft Office PowerPoint</Application>
  <PresentationFormat>全屏显示(4:3)</PresentationFormat>
  <Paragraphs>671</Paragraphs>
  <Slides>80</Slides>
  <Notes>9</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80</vt:i4>
      </vt:variant>
    </vt:vector>
  </HeadingPairs>
  <TitlesOfParts>
    <vt:vector size="92" baseType="lpstr">
      <vt:lpstr>-apple-system</vt:lpstr>
      <vt:lpstr>Helvetica Neue</vt:lpstr>
      <vt:lpstr>黑体</vt:lpstr>
      <vt:lpstr>华文新魏</vt:lpstr>
      <vt:lpstr>楷体_GB2312</vt:lpstr>
      <vt:lpstr>宋体</vt:lpstr>
      <vt:lpstr>微软雅黑</vt:lpstr>
      <vt:lpstr>Arial</vt:lpstr>
      <vt:lpstr>Tahoma</vt:lpstr>
      <vt:lpstr>Times New Roman</vt:lpstr>
      <vt:lpstr>Wingdings</vt:lpstr>
      <vt:lpstr>1_model-3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达梦数据库股份有限责任公司</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xuxiangyang</dc:creator>
  <cp:lastModifiedBy>Jin-Home</cp:lastModifiedBy>
  <cp:revision>778</cp:revision>
  <dcterms:created xsi:type="dcterms:W3CDTF">2002-01-21T01:38:38Z</dcterms:created>
  <dcterms:modified xsi:type="dcterms:W3CDTF">2024-02-23T00:20:30Z</dcterms:modified>
</cp:coreProperties>
</file>